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3"/>
  </p:notesMasterIdLst>
  <p:sldIdLst>
    <p:sldId id="256" r:id="rId2"/>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 id="301" r:id="rId56"/>
    <p:sldId id="302" r:id="rId57"/>
    <p:sldId id="303" r:id="rId58"/>
  </p:sldIdLst>
  <p:sldSz cx="9144000" cy="5143500" type="screen16x9"/>
  <p:notesSz cx="6858000" cy="9144000"/>
  <p:embeddedFontLst>
    <p:embeddedFont>
      <p:font typeface="Helvetica Neue" panose="020B060402020202020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81BD"/>
    <a:srgbClr val="FFFFFF"/>
    <a:srgbClr val="006096"/>
    <a:srgbClr val="FF0000"/>
    <a:srgbClr val="00FF00"/>
    <a:srgbClr val="FF090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5B9C0B9-3CA2-4DD5-9158-7BA28C8B40B1}">
  <a:tblStyle styleId="{45B9C0B9-3CA2-4DD5-9158-7BA28C8B40B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54" y="77"/>
      </p:cViewPr>
      <p:guideLst>
        <p:guide orient="horz" pos="162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notesMaster" Target="notesMasters/notesMaster1.xml"/><Relationship Id="rId4" Type="http://schemas.openxmlformats.org/officeDocument/2006/relationships/font" Target="fonts/font1.fntdata"/><Relationship Id="rId5" Type="http://schemas.openxmlformats.org/officeDocument/2006/relationships/font" Target="fonts/font2.fntdata"/><Relationship Id="rId6" Type="http://schemas.openxmlformats.org/officeDocument/2006/relationships/font" Target="fonts/font3.fntdata"/><Relationship Id="rId7" Type="http://schemas.openxmlformats.org/officeDocument/2006/relationships/font" Target="fonts/font4.fntdata"/><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2" Type="http://schemas.openxmlformats.org/officeDocument/2006/relationships/slide" Target="slides/slide2.xml"/><Relationship Id="rId13" Type="http://schemas.openxmlformats.org/officeDocument/2006/relationships/slide" Target="slides/slide3.xml"/><Relationship Id="rId14" Type="http://schemas.openxmlformats.org/officeDocument/2006/relationships/slide" Target="slides/slide4.xml"/><Relationship Id="rId15" Type="http://schemas.openxmlformats.org/officeDocument/2006/relationships/slide" Target="slides/slide5.xml"/><Relationship Id="rId16" Type="http://schemas.openxmlformats.org/officeDocument/2006/relationships/slide" Target="slides/slide6.xml"/><Relationship Id="rId17" Type="http://schemas.openxmlformats.org/officeDocument/2006/relationships/slide" Target="slides/slide7.xml"/><Relationship Id="rId18" Type="http://schemas.openxmlformats.org/officeDocument/2006/relationships/slide" Target="slides/slide8.xml"/><Relationship Id="rId19" Type="http://schemas.openxmlformats.org/officeDocument/2006/relationships/slide" Target="slides/slide9.xml"/><Relationship Id="rId20" Type="http://schemas.openxmlformats.org/officeDocument/2006/relationships/slide" Target="slides/slide10.xml"/><Relationship Id="rId21" Type="http://schemas.openxmlformats.org/officeDocument/2006/relationships/slide" Target="slides/slide11.xml"/><Relationship Id="rId22" Type="http://schemas.openxmlformats.org/officeDocument/2006/relationships/slide" Target="slides/slide12.xml"/><Relationship Id="rId23" Type="http://schemas.openxmlformats.org/officeDocument/2006/relationships/slide" Target="slides/slide13.xml"/><Relationship Id="rId24" Type="http://schemas.openxmlformats.org/officeDocument/2006/relationships/slide" Target="slides/slide14.xml"/><Relationship Id="rId25" Type="http://schemas.openxmlformats.org/officeDocument/2006/relationships/slide" Target="slides/slide15.xml"/><Relationship Id="rId26" Type="http://schemas.openxmlformats.org/officeDocument/2006/relationships/slide" Target="slides/slide16.xml"/><Relationship Id="rId27" Type="http://schemas.openxmlformats.org/officeDocument/2006/relationships/slide" Target="slides/slide17.xml"/><Relationship Id="rId28" Type="http://schemas.openxmlformats.org/officeDocument/2006/relationships/slide" Target="slides/slide18.xml"/><Relationship Id="rId29" Type="http://schemas.openxmlformats.org/officeDocument/2006/relationships/slide" Target="slides/slide19.xml"/><Relationship Id="rId30" Type="http://schemas.openxmlformats.org/officeDocument/2006/relationships/slide" Target="slides/slide20.xml"/><Relationship Id="rId31" Type="http://schemas.openxmlformats.org/officeDocument/2006/relationships/slide" Target="slides/slide21.xml"/><Relationship Id="rId32" Type="http://schemas.openxmlformats.org/officeDocument/2006/relationships/slide" Target="slides/slide22.xml"/><Relationship Id="rId33" Type="http://schemas.openxmlformats.org/officeDocument/2006/relationships/slide" Target="slides/slide23.xml"/><Relationship Id="rId34" Type="http://schemas.openxmlformats.org/officeDocument/2006/relationships/slide" Target="slides/slide24.xml"/><Relationship Id="rId35" Type="http://schemas.openxmlformats.org/officeDocument/2006/relationships/slide" Target="slides/slide25.xml"/><Relationship Id="rId36" Type="http://schemas.openxmlformats.org/officeDocument/2006/relationships/slide" Target="slides/slide26.xml"/><Relationship Id="rId37" Type="http://schemas.openxmlformats.org/officeDocument/2006/relationships/slide" Target="slides/slide27.xml"/><Relationship Id="rId38" Type="http://schemas.openxmlformats.org/officeDocument/2006/relationships/slide" Target="slides/slide28.xml"/><Relationship Id="rId39" Type="http://schemas.openxmlformats.org/officeDocument/2006/relationships/slide" Target="slides/slide29.xml"/><Relationship Id="rId40" Type="http://schemas.openxmlformats.org/officeDocument/2006/relationships/slide" Target="slides/slide30.xml"/><Relationship Id="rId41" Type="http://schemas.openxmlformats.org/officeDocument/2006/relationships/slide" Target="slides/slide31.xml"/><Relationship Id="rId42" Type="http://schemas.openxmlformats.org/officeDocument/2006/relationships/slide" Target="slides/slide32.xml"/><Relationship Id="rId43" Type="http://schemas.openxmlformats.org/officeDocument/2006/relationships/slide" Target="slides/slide33.xml"/><Relationship Id="rId44" Type="http://schemas.openxmlformats.org/officeDocument/2006/relationships/slide" Target="slides/slide34.xml"/><Relationship Id="rId45" Type="http://schemas.openxmlformats.org/officeDocument/2006/relationships/slide" Target="slides/slide35.xml"/><Relationship Id="rId46" Type="http://schemas.openxmlformats.org/officeDocument/2006/relationships/slide" Target="slides/slide36.xml"/><Relationship Id="rId47" Type="http://schemas.openxmlformats.org/officeDocument/2006/relationships/slide" Target="slides/slide37.xml"/><Relationship Id="rId48" Type="http://schemas.openxmlformats.org/officeDocument/2006/relationships/slide" Target="slides/slide38.xml"/><Relationship Id="rId49" Type="http://schemas.openxmlformats.org/officeDocument/2006/relationships/slide" Target="slides/slide39.xml"/><Relationship Id="rId50" Type="http://schemas.openxmlformats.org/officeDocument/2006/relationships/slide" Target="slides/slide40.xml"/><Relationship Id="rId51" Type="http://schemas.openxmlformats.org/officeDocument/2006/relationships/slide" Target="slides/slide41.xml"/><Relationship Id="rId52" Type="http://schemas.openxmlformats.org/officeDocument/2006/relationships/slide" Target="slides/slide42.xml"/><Relationship Id="rId53" Type="http://schemas.openxmlformats.org/officeDocument/2006/relationships/slide" Target="slides/slide43.xml"/><Relationship Id="rId54" Type="http://schemas.openxmlformats.org/officeDocument/2006/relationships/slide" Target="slides/slide44.xml"/><Relationship Id="rId55" Type="http://schemas.openxmlformats.org/officeDocument/2006/relationships/slide" Target="slides/slide45.xml"/><Relationship Id="rId56" Type="http://schemas.openxmlformats.org/officeDocument/2006/relationships/slide" Target="slides/slide46.xml"/><Relationship Id="rId57" Type="http://schemas.openxmlformats.org/officeDocument/2006/relationships/slide" Target="slides/slide47.xml"/><Relationship Id="rId58"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b22a48c3de_1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15" name="Google Shape;115;g2b22a48c3de_1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Layout" userDrawn="1">
  <p:cSld name="Custom Layout">
    <p:spTree>
      <p:nvGrpSpPr>
        <p:cNvPr id="1" name="Shape 53"/>
        <p:cNvGrpSpPr/>
        <p:nvPr/>
      </p:nvGrpSpPr>
      <p:grpSpPr>
        <a:xfrm>
          <a:off x="0" y="0"/>
          <a:ext cx="0" cy="0"/>
          <a:chOff x="0" y="0"/>
          <a:chExt cx="0" cy="0"/>
        </a:xfrm>
      </p:grpSpPr>
      <p:sp>
        <p:nvSpPr>
          <p:cNvPr id="54" name="Google Shape;54;p14"/>
          <p:cNvSpPr txBox="1">
            <a:spLocks noGrp="1"/>
          </p:cNvSpPr>
          <p:nvPr>
            <p:ph type="subTitle" idx="1"/>
          </p:nvPr>
        </p:nvSpPr>
        <p:spPr>
          <a:xfrm>
            <a:off x="1371600" y="2343150"/>
            <a:ext cx="6400800" cy="1314450"/>
          </a:xfrm>
          <a:prstGeom prst="rect">
            <a:avLst/>
          </a:prstGeom>
          <a:noFill/>
          <a:ln>
            <a:noFill/>
          </a:ln>
        </p:spPr>
        <p:txBody>
          <a:bodyPr spcFirstLastPara="1" wrap="square" lIns="91425" tIns="45700" rIns="91425" bIns="45700" anchor="t" anchorCtr="0">
            <a:noAutofit/>
          </a:bodyPr>
          <a:lstStyle>
            <a:lvl1pPr lvl="0" algn="ctr">
              <a:spcBef>
                <a:spcPts val="360"/>
              </a:spcBef>
              <a:spcAft>
                <a:spcPts val="0"/>
              </a:spcAft>
              <a:buClr>
                <a:schemeClr val="accent5"/>
              </a:buClr>
              <a:buSzPts val="1800"/>
              <a:buNone/>
              <a:defRPr>
                <a:solidFill>
                  <a:schemeClr val="accent5"/>
                </a:solidFill>
              </a:defRPr>
            </a:lvl1pPr>
            <a:lvl2pPr lvl="1" algn="ctr">
              <a:spcBef>
                <a:spcPts val="360"/>
              </a:spcBef>
              <a:spcAft>
                <a:spcPts val="0"/>
              </a:spcAft>
              <a:buClr>
                <a:srgbClr val="888888"/>
              </a:buClr>
              <a:buSzPts val="18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5" name="Title 4">
            <a:extLst>
              <a:ext uri="{FF2B5EF4-FFF2-40B4-BE49-F238E27FC236}">
                <a16:creationId xmlns:a16="http://schemas.microsoft.com/office/drawing/2014/main" id="{9BC35E5F-6D9D-FFC2-005C-E013E69145D7}"/>
              </a:ext>
            </a:extLst>
          </p:cNvPr>
          <p:cNvSpPr>
            <a:spLocks noGrp="1"/>
          </p:cNvSpPr>
          <p:nvPr>
            <p:ph type="title"/>
          </p:nvPr>
        </p:nvSpPr>
        <p:spPr>
          <a:xfrm>
            <a:off x="685800" y="1047750"/>
            <a:ext cx="7772400" cy="1066800"/>
          </a:xfrm>
          <a:noFill/>
          <a:ln>
            <a:noFill/>
          </a:ln>
        </p:spPr>
        <p:txBody>
          <a:bodyPr spcFirstLastPara="1" wrap="square" lIns="91425" tIns="45700" rIns="91425" bIns="45700" anchor="ctr" anchorCtr="0">
            <a:noAutofit/>
          </a:bodyPr>
          <a:lstStyle>
            <a:lvl1pPr>
              <a:defRPr lang="en-US"/>
            </a:lvl1pPr>
          </a:lstStyle>
          <a:p>
            <a:pPr marL="457200" lvl="0" indent="-228600">
              <a:spcBef>
                <a:spcPts val="640"/>
              </a:spcBef>
              <a:buClr>
                <a:schemeClr val="lt1"/>
              </a:buClr>
              <a:buSzPts val="3200"/>
            </a:pPr>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427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61"/>
        <p:cNvGrpSpPr/>
        <p:nvPr/>
      </p:nvGrpSpPr>
      <p:grpSpPr>
        <a:xfrm>
          <a:off x="0" y="0"/>
          <a:ext cx="0" cy="0"/>
          <a:chOff x="0" y="0"/>
          <a:chExt cx="0" cy="0"/>
        </a:xfrm>
      </p:grpSpPr>
      <p:sp>
        <p:nvSpPr>
          <p:cNvPr id="62" name="Google Shape;62;p16"/>
          <p:cNvSpPr txBox="1">
            <a:spLocks noGrp="1"/>
          </p:cNvSpPr>
          <p:nvPr>
            <p:ph type="ctrTitle"/>
          </p:nvPr>
        </p:nvSpPr>
        <p:spPr>
          <a:xfrm>
            <a:off x="685800" y="1026319"/>
            <a:ext cx="7772400" cy="1102519"/>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63" name="Google Shape;63;p16"/>
          <p:cNvSpPr txBox="1">
            <a:spLocks noGrp="1"/>
          </p:cNvSpPr>
          <p:nvPr>
            <p:ph type="subTitle" idx="1"/>
          </p:nvPr>
        </p:nvSpPr>
        <p:spPr>
          <a:xfrm>
            <a:off x="1371600" y="2343150"/>
            <a:ext cx="6400800" cy="1314450"/>
          </a:xfrm>
          <a:prstGeom prst="rect">
            <a:avLst/>
          </a:prstGeom>
          <a:noFill/>
          <a:ln>
            <a:noFill/>
          </a:ln>
        </p:spPr>
        <p:txBody>
          <a:bodyPr spcFirstLastPara="1" wrap="square" lIns="91425" tIns="45700" rIns="91425" bIns="45700" anchor="t" anchorCtr="0">
            <a:noAutofit/>
          </a:bodyPr>
          <a:lstStyle>
            <a:lvl1pPr lvl="0" algn="ctr">
              <a:spcBef>
                <a:spcPts val="360"/>
              </a:spcBef>
              <a:spcAft>
                <a:spcPts val="0"/>
              </a:spcAft>
              <a:buClr>
                <a:schemeClr val="accent5"/>
              </a:buClr>
              <a:buSzPts val="1800"/>
              <a:buNone/>
              <a:defRPr>
                <a:solidFill>
                  <a:schemeClr val="accent5"/>
                </a:solidFill>
              </a:defRPr>
            </a:lvl1pPr>
            <a:lvl2pPr lvl="1" algn="ctr">
              <a:spcBef>
                <a:spcPts val="360"/>
              </a:spcBef>
              <a:spcAft>
                <a:spcPts val="0"/>
              </a:spcAft>
              <a:buClr>
                <a:srgbClr val="888888"/>
              </a:buClr>
              <a:buSzPts val="1800"/>
              <a:buNone/>
              <a:defRPr>
                <a:solidFill>
                  <a:srgbClr val="888888"/>
                </a:solidFill>
              </a:defRPr>
            </a:lvl2pPr>
            <a:lvl3pPr lvl="2" algn="ctr">
              <a:spcBef>
                <a:spcPts val="360"/>
              </a:spcBef>
              <a:spcAft>
                <a:spcPts val="0"/>
              </a:spcAft>
              <a:buClr>
                <a:srgbClr val="888888"/>
              </a:buClr>
              <a:buSzPts val="18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dirty="0"/>
          </a:p>
        </p:txBody>
      </p:sp>
      <p:sp>
        <p:nvSpPr>
          <p:cNvPr id="64" name="Google Shape;64;p16"/>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spcAft>
                <a:spcPts val="0"/>
              </a:spcAft>
              <a:buNone/>
              <a:defRPr sz="1200">
                <a:solidFill>
                  <a:schemeClr val="lt1"/>
                </a:solidFill>
                <a:latin typeface="Helvetica Neue"/>
                <a:ea typeface="Helvetica Neue"/>
                <a:cs typeface="Helvetica Neue"/>
                <a:sym typeface="Helvetica Neue"/>
              </a:defRPr>
            </a:lvl1pPr>
            <a:lvl2pPr marL="0" marR="0" lvl="1" indent="0" algn="ctr" rtl="0">
              <a:spcBef>
                <a:spcPts val="0"/>
              </a:spcBef>
              <a:spcAft>
                <a:spcPts val="0"/>
              </a:spcAft>
              <a:buNone/>
              <a:defRPr sz="1200">
                <a:solidFill>
                  <a:schemeClr val="lt1"/>
                </a:solidFill>
                <a:latin typeface="Helvetica Neue"/>
                <a:ea typeface="Helvetica Neue"/>
                <a:cs typeface="Helvetica Neue"/>
                <a:sym typeface="Helvetica Neue"/>
              </a:defRPr>
            </a:lvl2pPr>
            <a:lvl3pPr marL="0" marR="0" lvl="2" indent="0" algn="ctr" rtl="0">
              <a:spcBef>
                <a:spcPts val="0"/>
              </a:spcBef>
              <a:spcAft>
                <a:spcPts val="0"/>
              </a:spcAft>
              <a:buNone/>
              <a:defRPr sz="1200">
                <a:solidFill>
                  <a:schemeClr val="lt1"/>
                </a:solidFill>
                <a:latin typeface="Helvetica Neue"/>
                <a:ea typeface="Helvetica Neue"/>
                <a:cs typeface="Helvetica Neue"/>
                <a:sym typeface="Helvetica Neue"/>
              </a:defRPr>
            </a:lvl3pPr>
            <a:lvl4pPr marL="0" marR="0" lvl="3" indent="0" algn="ctr" rtl="0">
              <a:spcBef>
                <a:spcPts val="0"/>
              </a:spcBef>
              <a:spcAft>
                <a:spcPts val="0"/>
              </a:spcAft>
              <a:buNone/>
              <a:defRPr sz="1200">
                <a:solidFill>
                  <a:schemeClr val="lt1"/>
                </a:solidFill>
                <a:latin typeface="Helvetica Neue"/>
                <a:ea typeface="Helvetica Neue"/>
                <a:cs typeface="Helvetica Neue"/>
                <a:sym typeface="Helvetica Neue"/>
              </a:defRPr>
            </a:lvl4pPr>
            <a:lvl5pPr marL="0" marR="0" lvl="4" indent="0" algn="ctr" rtl="0">
              <a:spcBef>
                <a:spcPts val="0"/>
              </a:spcBef>
              <a:spcAft>
                <a:spcPts val="0"/>
              </a:spcAft>
              <a:buNone/>
              <a:defRPr sz="1200">
                <a:solidFill>
                  <a:schemeClr val="lt1"/>
                </a:solidFill>
                <a:latin typeface="Helvetica Neue"/>
                <a:ea typeface="Helvetica Neue"/>
                <a:cs typeface="Helvetica Neue"/>
                <a:sym typeface="Helvetica Neue"/>
              </a:defRPr>
            </a:lvl5pPr>
            <a:lvl6pPr marL="0" marR="0" lvl="5" indent="0" algn="ctr" rtl="0">
              <a:spcBef>
                <a:spcPts val="0"/>
              </a:spcBef>
              <a:spcAft>
                <a:spcPts val="0"/>
              </a:spcAft>
              <a:buNone/>
              <a:defRPr sz="1200">
                <a:solidFill>
                  <a:schemeClr val="lt1"/>
                </a:solidFill>
                <a:latin typeface="Helvetica Neue"/>
                <a:ea typeface="Helvetica Neue"/>
                <a:cs typeface="Helvetica Neue"/>
                <a:sym typeface="Helvetica Neue"/>
              </a:defRPr>
            </a:lvl6pPr>
            <a:lvl7pPr marL="0" marR="0" lvl="6" indent="0" algn="ctr" rtl="0">
              <a:spcBef>
                <a:spcPts val="0"/>
              </a:spcBef>
              <a:spcAft>
                <a:spcPts val="0"/>
              </a:spcAft>
              <a:buNone/>
              <a:defRPr sz="1200">
                <a:solidFill>
                  <a:schemeClr val="lt1"/>
                </a:solidFill>
                <a:latin typeface="Helvetica Neue"/>
                <a:ea typeface="Helvetica Neue"/>
                <a:cs typeface="Helvetica Neue"/>
                <a:sym typeface="Helvetica Neue"/>
              </a:defRPr>
            </a:lvl7pPr>
            <a:lvl8pPr marL="0" marR="0" lvl="7" indent="0" algn="ctr" rtl="0">
              <a:spcBef>
                <a:spcPts val="0"/>
              </a:spcBef>
              <a:spcAft>
                <a:spcPts val="0"/>
              </a:spcAft>
              <a:buNone/>
              <a:defRPr sz="1200">
                <a:solidFill>
                  <a:schemeClr val="lt1"/>
                </a:solidFill>
                <a:latin typeface="Helvetica Neue"/>
                <a:ea typeface="Helvetica Neue"/>
                <a:cs typeface="Helvetica Neue"/>
                <a:sym typeface="Helvetica Neue"/>
              </a:defRPr>
            </a:lvl8pPr>
            <a:lvl9pPr marL="0" marR="0" lvl="8" indent="0" algn="ctr" rtl="0">
              <a:spcBef>
                <a:spcPts val="0"/>
              </a:spcBef>
              <a:spcAft>
                <a:spcPts val="0"/>
              </a:spcAft>
              <a:buNone/>
              <a:defRPr sz="1200">
                <a:solidFill>
                  <a:schemeClr val="lt1"/>
                </a:solidFill>
                <a:latin typeface="Helvetica Neue"/>
                <a:ea typeface="Helvetica Neue"/>
                <a:cs typeface="Helvetica Neue"/>
                <a:sym typeface="Helvetica Neue"/>
              </a:defRPr>
            </a:lvl9pPr>
          </a:lstStyle>
          <a:p>
            <a:pPr marL="0" lvl="0" indent="0" algn="ctr" rtl="0">
              <a:spcBef>
                <a:spcPts val="0"/>
              </a:spcBef>
              <a:spcAft>
                <a:spcPts val="0"/>
              </a:spcAft>
              <a:buNone/>
            </a:pPr>
            <a:r>
              <a:rPr lang="en"/>
              <a:t>1</a:t>
            </a:r>
            <a:endParaRPr sz="1400">
              <a:solidFill>
                <a:srgbClr val="000000"/>
              </a:solidFill>
              <a:latin typeface="Arial"/>
              <a:ea typeface="Arial"/>
              <a:cs typeface="Arial"/>
              <a:sym typeface="Arial"/>
            </a:endParaRPr>
          </a:p>
        </p:txBody>
      </p:sp>
      <p:sp>
        <p:nvSpPr>
          <p:cNvPr id="65" name="Google Shape;65;p16"/>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66"/>
        <p:cNvGrpSpPr/>
        <p:nvPr/>
      </p:nvGrpSpPr>
      <p:grpSpPr>
        <a:xfrm>
          <a:off x="0" y="0"/>
          <a:ext cx="0" cy="0"/>
          <a:chOff x="0" y="0"/>
          <a:chExt cx="0" cy="0"/>
        </a:xfrm>
      </p:grpSpPr>
      <p:sp>
        <p:nvSpPr>
          <p:cNvPr id="67" name="Google Shape;67;p17"/>
          <p:cNvSpPr txBox="1">
            <a:spLocks noGrp="1"/>
          </p:cNvSpPr>
          <p:nvPr>
            <p:ph type="title"/>
          </p:nvPr>
        </p:nvSpPr>
        <p:spPr>
          <a:xfrm>
            <a:off x="722313" y="2647950"/>
            <a:ext cx="7772400" cy="102155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SzPts val="1400"/>
              <a:buNone/>
              <a:defRPr sz="3200" b="1" cap="none">
                <a:solidFill>
                  <a:schemeClr val="bg1"/>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68" name="Google Shape;68;p17"/>
          <p:cNvSpPr txBox="1">
            <a:spLocks noGrp="1"/>
          </p:cNvSpPr>
          <p:nvPr>
            <p:ph type="body" idx="1"/>
          </p:nvPr>
        </p:nvSpPr>
        <p:spPr>
          <a:xfrm>
            <a:off x="722313" y="1522809"/>
            <a:ext cx="7772400" cy="1125140"/>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4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dirty="0"/>
          </a:p>
        </p:txBody>
      </p:sp>
      <p:sp>
        <p:nvSpPr>
          <p:cNvPr id="69" name="Google Shape;69;p17"/>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70" name="Google Shape;70;p17"/>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userDrawn="1">
  <p:cSld name="TWO_OBJECTS">
    <p:bg>
      <p:bgPr>
        <a:blipFill>
          <a:blip r:embed="rId2">
            <a:alphaModFix/>
          </a:blip>
          <a:stretch>
            <a:fillRect/>
          </a:stretch>
        </a:blipFill>
        <a:effectLst/>
      </p:bgPr>
    </p:bg>
    <p:spTree>
      <p:nvGrpSpPr>
        <p:cNvPr id="1" name="Shape 71"/>
        <p:cNvGrpSpPr/>
        <p:nvPr/>
      </p:nvGrpSpPr>
      <p:grpSpPr>
        <a:xfrm>
          <a:off x="0" y="0"/>
          <a:ext cx="0" cy="0"/>
          <a:chOff x="0" y="0"/>
          <a:chExt cx="0" cy="0"/>
        </a:xfrm>
      </p:grpSpPr>
      <p:sp>
        <p:nvSpPr>
          <p:cNvPr id="72" name="Google Shape;72;p18"/>
          <p:cNvSpPr txBox="1">
            <a:spLocks noGrp="1"/>
          </p:cNvSpPr>
          <p:nvPr>
            <p:ph type="title"/>
          </p:nvPr>
        </p:nvSpPr>
        <p:spPr>
          <a:xfrm>
            <a:off x="1941059" y="116458"/>
            <a:ext cx="5031288" cy="1024165"/>
          </a:xfrm>
          <a:prstGeom prst="rect">
            <a:avLst/>
          </a:prstGeom>
          <a:solidFill>
            <a:srgbClr val="005395"/>
          </a:solidFill>
          <a:ln>
            <a:noFill/>
          </a:ln>
          <a:effectLst>
            <a:outerShdw blurRad="242888" dist="219075" dir="5400000" algn="bl" rotWithShape="0">
              <a:srgbClr val="000000">
                <a:alpha val="50000"/>
              </a:srgbClr>
            </a:outerShdw>
          </a:effectLst>
        </p:spPr>
        <p:txBody>
          <a:bodyPr spcFirstLastPara="1" wrap="square" lIns="91425" tIns="0" rIns="91425" bIns="91425" anchor="t" anchorCtr="0">
            <a:noAutofit/>
          </a:bodyPr>
          <a:lstStyle>
            <a:lvl1pPr>
              <a:defRPr sz="1800" b="1">
                <a:sym typeface="Arial"/>
              </a:defRPr>
            </a:lvl1pPr>
          </a:lstStyle>
          <a:p>
            <a:pPr marL="0" lvl="0" indent="0"/>
            <a:endParaRPr dirty="0"/>
          </a:p>
        </p:txBody>
      </p:sp>
      <p:sp>
        <p:nvSpPr>
          <p:cNvPr id="75" name="Google Shape;75;p18"/>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76" name="Google Shape;76;p18"/>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dirty="0">
                <a:solidFill>
                  <a:schemeClr val="lt1"/>
                </a:solidFill>
                <a:latin typeface="Arial"/>
                <a:ea typeface="Arial"/>
                <a:cs typeface="Arial"/>
                <a:sym typeface="Arial"/>
              </a:rPr>
              <a:t>Greg Silber and Cory Bart</a:t>
            </a:r>
            <a:endParaRPr dirty="0"/>
          </a:p>
          <a:p>
            <a:pPr marL="0" marR="0" lvl="0" indent="0" algn="l" rtl="0">
              <a:spcBef>
                <a:spcPts val="0"/>
              </a:spcBef>
              <a:spcAft>
                <a:spcPts val="0"/>
              </a:spcAft>
              <a:buNone/>
            </a:pPr>
            <a:r>
              <a:rPr lang="en" sz="1400" dirty="0">
                <a:solidFill>
                  <a:schemeClr val="lt1"/>
                </a:solidFill>
                <a:latin typeface="Arial"/>
                <a:ea typeface="Arial"/>
                <a:cs typeface="Arial"/>
                <a:sym typeface="Arial"/>
              </a:rPr>
              <a:t>Department of Computer and </a:t>
            </a:r>
            <a:br>
              <a:rPr lang="en" sz="1400" dirty="0">
                <a:solidFill>
                  <a:schemeClr val="lt1"/>
                </a:solidFill>
                <a:latin typeface="Arial"/>
                <a:ea typeface="Arial"/>
                <a:cs typeface="Arial"/>
                <a:sym typeface="Arial"/>
              </a:rPr>
            </a:br>
            <a:r>
              <a:rPr lang="en" sz="1400" dirty="0">
                <a:solidFill>
                  <a:schemeClr val="lt1"/>
                </a:solidFill>
                <a:latin typeface="Arial"/>
                <a:ea typeface="Arial"/>
                <a:cs typeface="Arial"/>
                <a:sym typeface="Arial"/>
              </a:rPr>
              <a:t>Information Sciences</a:t>
            </a:r>
            <a:endParaRPr dirty="0"/>
          </a:p>
        </p:txBody>
      </p:sp>
      <p:sp>
        <p:nvSpPr>
          <p:cNvPr id="3" name="Google Shape;73;p18">
            <a:extLst>
              <a:ext uri="{FF2B5EF4-FFF2-40B4-BE49-F238E27FC236}">
                <a16:creationId xmlns:a16="http://schemas.microsoft.com/office/drawing/2014/main" id="{F9669722-8125-D05D-D86E-67C6EAD8AAB7}"/>
              </a:ext>
            </a:extLst>
          </p:cNvPr>
          <p:cNvSpPr txBox="1">
            <a:spLocks noGrp="1"/>
          </p:cNvSpPr>
          <p:nvPr>
            <p:ph type="body" idx="13"/>
          </p:nvPr>
        </p:nvSpPr>
        <p:spPr>
          <a:xfrm>
            <a:off x="1941059" y="341086"/>
            <a:ext cx="5044258" cy="799537"/>
          </a:xfrm>
          <a:prstGeom prst="rect">
            <a:avLst/>
          </a:prstGeom>
          <a:noFill/>
          <a:ln>
            <a:noFill/>
          </a:ln>
        </p:spPr>
        <p:txBody>
          <a:bodyPr spcFirstLastPara="1" wrap="square" lIns="91425" tIns="0" rIns="91425" bIns="45700" anchor="t" anchorCtr="0">
            <a:noAutofit/>
          </a:bodyPr>
          <a:lstStyle>
            <a:lvl1pPr marL="50800" lvl="0" indent="0" algn="l">
              <a:spcBef>
                <a:spcPts val="560"/>
              </a:spcBef>
              <a:spcAft>
                <a:spcPts val="0"/>
              </a:spcAft>
              <a:buClr>
                <a:srgbClr val="006096"/>
              </a:buClr>
              <a:buSzPts val="2800"/>
              <a:buFont typeface="Arial" panose="020B0604020202020204" pitchFamily="34" charset="0"/>
              <a:buNone/>
              <a:defRPr lang="en-US" sz="1200" b="0" i="0" u="none" strike="noStrike" cap="none" dirty="0" smtClean="0">
                <a:solidFill>
                  <a:schemeClr val="bg1"/>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73" name="Google Shape;73;p18"/>
          <p:cNvSpPr txBox="1">
            <a:spLocks noGrp="1"/>
          </p:cNvSpPr>
          <p:nvPr>
            <p:ph type="body" idx="1"/>
          </p:nvPr>
        </p:nvSpPr>
        <p:spPr>
          <a:xfrm>
            <a:off x="124298" y="1295399"/>
            <a:ext cx="4385553" cy="3181350"/>
          </a:xfrm>
          <a:prstGeom prst="rect">
            <a:avLst/>
          </a:prstGeom>
          <a:noFill/>
          <a:ln>
            <a:noFill/>
          </a:ln>
        </p:spPr>
        <p:txBody>
          <a:bodyPr spcFirstLastPara="1" wrap="square" lIns="91425" tIns="45700" rIns="91425" bIns="45700" anchor="t" anchorCtr="0">
            <a:noAutofit/>
          </a:bodyPr>
          <a:lstStyle>
            <a:lvl1pPr marL="336550" lvl="0" indent="-285750" algn="l">
              <a:spcBef>
                <a:spcPts val="560"/>
              </a:spcBef>
              <a:spcAft>
                <a:spcPts val="0"/>
              </a:spcAft>
              <a:buClr>
                <a:srgbClr val="006096"/>
              </a:buClr>
              <a:buSzPts val="2800"/>
              <a:buFont typeface="Arial" panose="020B0604020202020204" pitchFamily="34" charset="0"/>
              <a:buChar char="•"/>
              <a:defRPr lang="en-US" sz="1600" b="0" i="0" u="none" strike="noStrike" cap="none" dirty="0" smtClean="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74" name="Google Shape;74;p18"/>
          <p:cNvSpPr txBox="1">
            <a:spLocks noGrp="1"/>
          </p:cNvSpPr>
          <p:nvPr>
            <p:ph type="body" idx="2"/>
          </p:nvPr>
        </p:nvSpPr>
        <p:spPr>
          <a:xfrm>
            <a:off x="4634149" y="1295399"/>
            <a:ext cx="4385553" cy="3181349"/>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rgbClr val="006096"/>
              </a:buClr>
              <a:buSzPts val="2800"/>
              <a:buChar char="•"/>
              <a:defRPr sz="1600" b="0" i="0" u="none" strike="noStrike" cap="none" dirty="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bg>
      <p:bgPr>
        <a:blipFill>
          <a:blip r:embed="rId2">
            <a:alphaModFix/>
          </a:blip>
          <a:stretch>
            <a:fillRect/>
          </a:stretch>
        </a:blipFill>
        <a:effectLst/>
      </p:bgPr>
    </p:bg>
    <p:spTree>
      <p:nvGrpSpPr>
        <p:cNvPr id="1" name="Shape 77"/>
        <p:cNvGrpSpPr/>
        <p:nvPr/>
      </p:nvGrpSpPr>
      <p:grpSpPr>
        <a:xfrm>
          <a:off x="0" y="0"/>
          <a:ext cx="0" cy="0"/>
          <a:chOff x="0" y="0"/>
          <a:chExt cx="0" cy="0"/>
        </a:xfrm>
      </p:grpSpPr>
      <p:sp>
        <p:nvSpPr>
          <p:cNvPr id="78" name="Google Shape;78;p19"/>
          <p:cNvSpPr txBox="1">
            <a:spLocks noGrp="1"/>
          </p:cNvSpPr>
          <p:nvPr>
            <p:ph type="body" idx="1"/>
          </p:nvPr>
        </p:nvSpPr>
        <p:spPr>
          <a:xfrm>
            <a:off x="457200" y="502445"/>
            <a:ext cx="4040188" cy="77390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06096"/>
              </a:buClr>
              <a:buSzPts val="2400"/>
              <a:buNone/>
              <a:defRPr sz="2400" b="1">
                <a:solidFill>
                  <a:srgbClr val="006096"/>
                </a:solidFill>
              </a:defRPr>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79" name="Google Shape;79;p19"/>
          <p:cNvSpPr txBox="1">
            <a:spLocks noGrp="1"/>
          </p:cNvSpPr>
          <p:nvPr>
            <p:ph type="body" idx="2"/>
          </p:nvPr>
        </p:nvSpPr>
        <p:spPr>
          <a:xfrm>
            <a:off x="457200" y="1276350"/>
            <a:ext cx="4040188" cy="296346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006096"/>
              </a:buClr>
              <a:buSzPts val="2400"/>
              <a:buChar char="•"/>
              <a:defRPr sz="2400">
                <a:solidFill>
                  <a:srgbClr val="006096"/>
                </a:solidFill>
              </a:defRPr>
            </a:lvl1pPr>
            <a:lvl2pPr marL="914400" lvl="1" indent="-355600" algn="l">
              <a:spcBef>
                <a:spcPts val="400"/>
              </a:spcBef>
              <a:spcAft>
                <a:spcPts val="0"/>
              </a:spcAft>
              <a:buClr>
                <a:srgbClr val="006096"/>
              </a:buClr>
              <a:buSzPts val="2000"/>
              <a:buChar char="–"/>
              <a:defRPr sz="2000">
                <a:solidFill>
                  <a:srgbClr val="006096"/>
                </a:solidFill>
              </a:defRPr>
            </a:lvl2pPr>
            <a:lvl3pPr marL="1371600" lvl="2" indent="-342900" algn="l">
              <a:spcBef>
                <a:spcPts val="360"/>
              </a:spcBef>
              <a:spcAft>
                <a:spcPts val="0"/>
              </a:spcAft>
              <a:buClr>
                <a:srgbClr val="006096"/>
              </a:buClr>
              <a:buSzPts val="1800"/>
              <a:buChar char="•"/>
              <a:defRPr sz="1800">
                <a:solidFill>
                  <a:srgbClr val="006096"/>
                </a:solidFill>
              </a:defRPr>
            </a:lvl3pPr>
            <a:lvl4pPr marL="1828800" lvl="3" indent="-330200" algn="l">
              <a:spcBef>
                <a:spcPts val="320"/>
              </a:spcBef>
              <a:spcAft>
                <a:spcPts val="0"/>
              </a:spcAft>
              <a:buClr>
                <a:srgbClr val="006096"/>
              </a:buClr>
              <a:buSzPts val="1600"/>
              <a:buChar char="–"/>
              <a:defRPr sz="1600">
                <a:solidFill>
                  <a:srgbClr val="006096"/>
                </a:solidFill>
              </a:defRPr>
            </a:lvl4pPr>
            <a:lvl5pPr marL="2286000" lvl="4" indent="-330200" algn="l">
              <a:spcBef>
                <a:spcPts val="320"/>
              </a:spcBef>
              <a:spcAft>
                <a:spcPts val="0"/>
              </a:spcAft>
              <a:buClr>
                <a:srgbClr val="006096"/>
              </a:buClr>
              <a:buSzPts val="1600"/>
              <a:buChar char="»"/>
              <a:defRPr sz="1600">
                <a:solidFill>
                  <a:srgbClr val="006096"/>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0" name="Google Shape;80;p19"/>
          <p:cNvSpPr txBox="1">
            <a:spLocks noGrp="1"/>
          </p:cNvSpPr>
          <p:nvPr>
            <p:ph type="body" idx="3"/>
          </p:nvPr>
        </p:nvSpPr>
        <p:spPr>
          <a:xfrm>
            <a:off x="4645026" y="502445"/>
            <a:ext cx="4041775" cy="77390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rgbClr val="006096"/>
              </a:buClr>
              <a:buSzPts val="2400"/>
              <a:buNone/>
              <a:defRPr sz="2400" b="1">
                <a:solidFill>
                  <a:srgbClr val="006096"/>
                </a:solidFill>
              </a:defRPr>
            </a:lvl1pPr>
            <a:lvl2pPr marL="914400" lvl="1" indent="-228600" algn="l">
              <a:spcBef>
                <a:spcPts val="400"/>
              </a:spcBef>
              <a:spcAft>
                <a:spcPts val="0"/>
              </a:spcAft>
              <a:buClr>
                <a:schemeClr val="lt1"/>
              </a:buClr>
              <a:buSzPts val="2000"/>
              <a:buNone/>
              <a:defRPr sz="2000" b="1"/>
            </a:lvl2pPr>
            <a:lvl3pPr marL="1371600" lvl="2" indent="-228600" algn="l">
              <a:spcBef>
                <a:spcPts val="360"/>
              </a:spcBef>
              <a:spcAft>
                <a:spcPts val="0"/>
              </a:spcAft>
              <a:buClr>
                <a:schemeClr val="lt1"/>
              </a:buClr>
              <a:buSzPts val="1800"/>
              <a:buNone/>
              <a:defRPr sz="1800" b="1"/>
            </a:lvl3pPr>
            <a:lvl4pPr marL="1828800" lvl="3" indent="-228600" algn="l">
              <a:spcBef>
                <a:spcPts val="320"/>
              </a:spcBef>
              <a:spcAft>
                <a:spcPts val="0"/>
              </a:spcAft>
              <a:buClr>
                <a:schemeClr val="lt1"/>
              </a:buClr>
              <a:buSzPts val="1600"/>
              <a:buNone/>
              <a:defRPr sz="1600" b="1"/>
            </a:lvl4pPr>
            <a:lvl5pPr marL="2286000" lvl="4" indent="-228600" algn="l">
              <a:spcBef>
                <a:spcPts val="320"/>
              </a:spcBef>
              <a:spcAft>
                <a:spcPts val="0"/>
              </a:spcAft>
              <a:buClr>
                <a:schemeClr val="lt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81" name="Google Shape;81;p19"/>
          <p:cNvSpPr txBox="1">
            <a:spLocks noGrp="1"/>
          </p:cNvSpPr>
          <p:nvPr>
            <p:ph type="body" idx="4"/>
          </p:nvPr>
        </p:nvSpPr>
        <p:spPr>
          <a:xfrm>
            <a:off x="4645026" y="1276350"/>
            <a:ext cx="4041775" cy="296346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rgbClr val="006096"/>
              </a:buClr>
              <a:buSzPts val="2400"/>
              <a:buChar char="•"/>
              <a:defRPr sz="2400">
                <a:solidFill>
                  <a:srgbClr val="006096"/>
                </a:solidFill>
              </a:defRPr>
            </a:lvl1pPr>
            <a:lvl2pPr marL="914400" lvl="1" indent="-355600" algn="l">
              <a:spcBef>
                <a:spcPts val="400"/>
              </a:spcBef>
              <a:spcAft>
                <a:spcPts val="0"/>
              </a:spcAft>
              <a:buClr>
                <a:srgbClr val="006096"/>
              </a:buClr>
              <a:buSzPts val="2000"/>
              <a:buChar char="–"/>
              <a:defRPr sz="2000">
                <a:solidFill>
                  <a:srgbClr val="006096"/>
                </a:solidFill>
              </a:defRPr>
            </a:lvl2pPr>
            <a:lvl3pPr marL="1371600" lvl="2" indent="-342900" algn="l">
              <a:spcBef>
                <a:spcPts val="360"/>
              </a:spcBef>
              <a:spcAft>
                <a:spcPts val="0"/>
              </a:spcAft>
              <a:buClr>
                <a:srgbClr val="006096"/>
              </a:buClr>
              <a:buSzPts val="1800"/>
              <a:buChar char="•"/>
              <a:defRPr sz="1800">
                <a:solidFill>
                  <a:srgbClr val="006096"/>
                </a:solidFill>
              </a:defRPr>
            </a:lvl3pPr>
            <a:lvl4pPr marL="1828800" lvl="3" indent="-330200" algn="l">
              <a:spcBef>
                <a:spcPts val="320"/>
              </a:spcBef>
              <a:spcAft>
                <a:spcPts val="0"/>
              </a:spcAft>
              <a:buClr>
                <a:srgbClr val="006096"/>
              </a:buClr>
              <a:buSzPts val="1600"/>
              <a:buChar char="–"/>
              <a:defRPr sz="1600">
                <a:solidFill>
                  <a:srgbClr val="006096"/>
                </a:solidFill>
              </a:defRPr>
            </a:lvl4pPr>
            <a:lvl5pPr marL="2286000" lvl="4" indent="-330200" algn="l">
              <a:spcBef>
                <a:spcPts val="320"/>
              </a:spcBef>
              <a:spcAft>
                <a:spcPts val="0"/>
              </a:spcAft>
              <a:buClr>
                <a:srgbClr val="006096"/>
              </a:buClr>
              <a:buSzPts val="1600"/>
              <a:buChar char="»"/>
              <a:defRPr sz="1600">
                <a:solidFill>
                  <a:srgbClr val="006096"/>
                </a:solidFill>
              </a:defRPr>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82" name="Google Shape;82;p19"/>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83" name="Google Shape;83;p19"/>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bg>
      <p:bgPr>
        <a:blipFill>
          <a:blip r:embed="rId2">
            <a:alphaModFix/>
          </a:blip>
          <a:stretch>
            <a:fillRect/>
          </a:stretch>
        </a:blipFill>
        <a:effectLst/>
      </p:bgPr>
    </p:bg>
    <p:spTree>
      <p:nvGrpSpPr>
        <p:cNvPr id="1" name="Shape 91"/>
        <p:cNvGrpSpPr/>
        <p:nvPr/>
      </p:nvGrpSpPr>
      <p:grpSpPr>
        <a:xfrm>
          <a:off x="0" y="0"/>
          <a:ext cx="0" cy="0"/>
          <a:chOff x="0" y="0"/>
          <a:chExt cx="0" cy="0"/>
        </a:xfrm>
      </p:grpSpPr>
      <p:sp>
        <p:nvSpPr>
          <p:cNvPr id="92" name="Google Shape;92;p22"/>
          <p:cNvSpPr txBox="1">
            <a:spLocks noGrp="1"/>
          </p:cNvSpPr>
          <p:nvPr>
            <p:ph type="title"/>
          </p:nvPr>
        </p:nvSpPr>
        <p:spPr>
          <a:xfrm>
            <a:off x="457201" y="514350"/>
            <a:ext cx="3008313" cy="947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3" name="Google Shape;93;p22"/>
          <p:cNvSpPr txBox="1">
            <a:spLocks noGrp="1"/>
          </p:cNvSpPr>
          <p:nvPr>
            <p:ph type="body" idx="1"/>
          </p:nvPr>
        </p:nvSpPr>
        <p:spPr>
          <a:xfrm>
            <a:off x="3575050" y="514351"/>
            <a:ext cx="5111750" cy="3581400"/>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rgbClr val="006096"/>
              </a:buClr>
              <a:buSzPts val="3200"/>
              <a:buChar char="•"/>
              <a:defRPr sz="3200">
                <a:solidFill>
                  <a:srgbClr val="006096"/>
                </a:solidFill>
              </a:defRPr>
            </a:lvl1pPr>
            <a:lvl2pPr marL="914400" lvl="1" indent="-406400" algn="l">
              <a:spcBef>
                <a:spcPts val="560"/>
              </a:spcBef>
              <a:spcAft>
                <a:spcPts val="0"/>
              </a:spcAft>
              <a:buClr>
                <a:schemeClr val="lt1"/>
              </a:buClr>
              <a:buSzPts val="2800"/>
              <a:buChar char="–"/>
              <a:defRPr sz="2800"/>
            </a:lvl2pPr>
            <a:lvl3pPr marL="1371600" lvl="2" indent="-381000" algn="l">
              <a:spcBef>
                <a:spcPts val="480"/>
              </a:spcBef>
              <a:spcAft>
                <a:spcPts val="0"/>
              </a:spcAft>
              <a:buClr>
                <a:schemeClr val="lt1"/>
              </a:buClr>
              <a:buSzPts val="2400"/>
              <a:buChar char="•"/>
              <a:defRPr sz="2400"/>
            </a:lvl3pPr>
            <a:lvl4pPr marL="1828800" lvl="3" indent="-355600" algn="l">
              <a:spcBef>
                <a:spcPts val="400"/>
              </a:spcBef>
              <a:spcAft>
                <a:spcPts val="0"/>
              </a:spcAft>
              <a:buClr>
                <a:schemeClr val="lt1"/>
              </a:buClr>
              <a:buSzPts val="2000"/>
              <a:buChar char="–"/>
              <a:defRPr sz="2000"/>
            </a:lvl4pPr>
            <a:lvl5pPr marL="2286000" lvl="4" indent="-355600" algn="l">
              <a:spcBef>
                <a:spcPts val="400"/>
              </a:spcBef>
              <a:spcAft>
                <a:spcPts val="0"/>
              </a:spcAft>
              <a:buClr>
                <a:schemeClr val="lt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94" name="Google Shape;94;p22"/>
          <p:cNvSpPr txBox="1">
            <a:spLocks noGrp="1"/>
          </p:cNvSpPr>
          <p:nvPr>
            <p:ph type="body" idx="2"/>
          </p:nvPr>
        </p:nvSpPr>
        <p:spPr>
          <a:xfrm>
            <a:off x="457201" y="1657351"/>
            <a:ext cx="3008313" cy="2438400"/>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6096"/>
              </a:buClr>
              <a:buSzPts val="1400"/>
              <a:buNone/>
              <a:defRPr sz="1400">
                <a:solidFill>
                  <a:srgbClr val="006096"/>
                </a:solidFill>
              </a:defRPr>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95" name="Google Shape;95;p22"/>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96" name="Google Shape;96;p22"/>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bg>
      <p:bgPr>
        <a:blipFill>
          <a:blip r:embed="rId2">
            <a:alphaModFix/>
          </a:blip>
          <a:stretch>
            <a:fillRect/>
          </a:stretch>
        </a:blipFill>
        <a:effectLst/>
      </p:bgPr>
    </p:bg>
    <p:spTree>
      <p:nvGrpSpPr>
        <p:cNvPr id="1" name="Shape 97"/>
        <p:cNvGrpSpPr/>
        <p:nvPr/>
      </p:nvGrpSpPr>
      <p:grpSpPr>
        <a:xfrm>
          <a:off x="0" y="0"/>
          <a:ext cx="0" cy="0"/>
          <a:chOff x="0" y="0"/>
          <a:chExt cx="0" cy="0"/>
        </a:xfrm>
      </p:grpSpPr>
      <p:sp>
        <p:nvSpPr>
          <p:cNvPr id="98" name="Google Shape;98;p23"/>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9" name="Google Shape;99;p23"/>
          <p:cNvSpPr>
            <a:spLocks noGrp="1"/>
          </p:cNvSpPr>
          <p:nvPr>
            <p:ph type="pic" idx="2"/>
          </p:nvPr>
        </p:nvSpPr>
        <p:spPr>
          <a:xfrm>
            <a:off x="1792288" y="459581"/>
            <a:ext cx="5486400" cy="3086100"/>
          </a:xfrm>
          <a:prstGeom prst="rect">
            <a:avLst/>
          </a:prstGeom>
          <a:noFill/>
          <a:ln>
            <a:noFill/>
          </a:ln>
        </p:spPr>
      </p:sp>
      <p:sp>
        <p:nvSpPr>
          <p:cNvPr id="100" name="Google Shape;100;p23"/>
          <p:cNvSpPr txBox="1">
            <a:spLocks noGrp="1"/>
          </p:cNvSpPr>
          <p:nvPr>
            <p:ph type="body" idx="1"/>
          </p:nvPr>
        </p:nvSpPr>
        <p:spPr>
          <a:xfrm>
            <a:off x="1792288" y="4025503"/>
            <a:ext cx="5486400" cy="375047"/>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rgbClr val="006096"/>
              </a:buClr>
              <a:buSzPts val="1400"/>
              <a:buNone/>
              <a:defRPr sz="1400">
                <a:solidFill>
                  <a:srgbClr val="006096"/>
                </a:solidFill>
              </a:defRPr>
            </a:lvl1pPr>
            <a:lvl2pPr marL="914400" lvl="1" indent="-228600" algn="l">
              <a:spcBef>
                <a:spcPts val="240"/>
              </a:spcBef>
              <a:spcAft>
                <a:spcPts val="0"/>
              </a:spcAft>
              <a:buClr>
                <a:schemeClr val="lt1"/>
              </a:buClr>
              <a:buSzPts val="1200"/>
              <a:buNone/>
              <a:defRPr sz="1200"/>
            </a:lvl2pPr>
            <a:lvl3pPr marL="1371600" lvl="2" indent="-228600" algn="l">
              <a:spcBef>
                <a:spcPts val="200"/>
              </a:spcBef>
              <a:spcAft>
                <a:spcPts val="0"/>
              </a:spcAft>
              <a:buClr>
                <a:schemeClr val="lt1"/>
              </a:buClr>
              <a:buSzPts val="1000"/>
              <a:buNone/>
              <a:defRPr sz="1000"/>
            </a:lvl3pPr>
            <a:lvl4pPr marL="1828800" lvl="3" indent="-228600" algn="l">
              <a:spcBef>
                <a:spcPts val="180"/>
              </a:spcBef>
              <a:spcAft>
                <a:spcPts val="0"/>
              </a:spcAft>
              <a:buClr>
                <a:schemeClr val="lt1"/>
              </a:buClr>
              <a:buSzPts val="900"/>
              <a:buNone/>
              <a:defRPr sz="900"/>
            </a:lvl4pPr>
            <a:lvl5pPr marL="2286000" lvl="4" indent="-228600" algn="l">
              <a:spcBef>
                <a:spcPts val="180"/>
              </a:spcBef>
              <a:spcAft>
                <a:spcPts val="0"/>
              </a:spcAft>
              <a:buClr>
                <a:schemeClr val="lt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1" name="Google Shape;101;p23"/>
          <p:cNvSpPr txBox="1">
            <a:spLocks noGrp="1"/>
          </p:cNvSpPr>
          <p:nvPr>
            <p:ph type="sldNum" idx="12"/>
          </p:nvPr>
        </p:nvSpPr>
        <p:spPr>
          <a:xfrm>
            <a:off x="33528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102" name="Google Shape;102;p23"/>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userDrawn="1">
  <p:cSld name="VERTICAL_TEXT">
    <p:bg>
      <p:bgPr>
        <a:blipFill>
          <a:blip r:embed="rId2">
            <a:alphaModFix/>
          </a:blip>
          <a:stretch>
            <a:fillRect/>
          </a:stretch>
        </a:blipFill>
        <a:effectLst/>
      </p:bgPr>
    </p:bg>
    <p:spTree>
      <p:nvGrpSpPr>
        <p:cNvPr id="1" name="Shape 103"/>
        <p:cNvGrpSpPr/>
        <p:nvPr/>
      </p:nvGrpSpPr>
      <p:grpSpPr>
        <a:xfrm>
          <a:off x="0" y="0"/>
          <a:ext cx="0" cy="0"/>
          <a:chOff x="0" y="0"/>
          <a:chExt cx="0" cy="0"/>
        </a:xfrm>
      </p:grpSpPr>
      <p:sp>
        <p:nvSpPr>
          <p:cNvPr id="2" name="Google Shape;72;p18">
            <a:extLst>
              <a:ext uri="{FF2B5EF4-FFF2-40B4-BE49-F238E27FC236}">
                <a16:creationId xmlns:a16="http://schemas.microsoft.com/office/drawing/2014/main" id="{1406D628-58F9-30CC-58C5-C280C01A7C25}"/>
              </a:ext>
            </a:extLst>
          </p:cNvPr>
          <p:cNvSpPr txBox="1">
            <a:spLocks noGrp="1"/>
          </p:cNvSpPr>
          <p:nvPr>
            <p:ph type="title"/>
          </p:nvPr>
        </p:nvSpPr>
        <p:spPr>
          <a:xfrm>
            <a:off x="1941059" y="116458"/>
            <a:ext cx="5031288" cy="1024165"/>
          </a:xfrm>
          <a:prstGeom prst="rect">
            <a:avLst/>
          </a:prstGeom>
          <a:solidFill>
            <a:srgbClr val="005395"/>
          </a:solidFill>
          <a:ln>
            <a:noFill/>
          </a:ln>
          <a:effectLst>
            <a:outerShdw blurRad="242888" dist="219075" dir="5400000" algn="bl" rotWithShape="0">
              <a:srgbClr val="000000">
                <a:alpha val="50000"/>
              </a:srgbClr>
            </a:outerShdw>
          </a:effectLst>
        </p:spPr>
        <p:txBody>
          <a:bodyPr spcFirstLastPara="1" wrap="square" lIns="91425" tIns="0" rIns="91425" bIns="91425" anchor="t" anchorCtr="0">
            <a:noAutofit/>
          </a:bodyPr>
          <a:lstStyle>
            <a:lvl1pPr>
              <a:defRPr sz="1800" b="1">
                <a:sym typeface="Arial"/>
              </a:defRPr>
            </a:lvl1pPr>
          </a:lstStyle>
          <a:p>
            <a:pPr marL="0" lvl="0" indent="0"/>
            <a:endParaRPr dirty="0"/>
          </a:p>
        </p:txBody>
      </p:sp>
      <p:sp>
        <p:nvSpPr>
          <p:cNvPr id="3" name="Google Shape;75;p18">
            <a:extLst>
              <a:ext uri="{FF2B5EF4-FFF2-40B4-BE49-F238E27FC236}">
                <a16:creationId xmlns:a16="http://schemas.microsoft.com/office/drawing/2014/main" id="{8EDD191A-E8F7-3AD1-E1A4-230DEF879BBC}"/>
              </a:ext>
            </a:extLst>
          </p:cNvPr>
          <p:cNvSpPr txBox="1">
            <a:spLocks noGrp="1"/>
          </p:cNvSpPr>
          <p:nvPr>
            <p:ph type="sldNum" idx="12"/>
          </p:nvPr>
        </p:nvSpPr>
        <p:spPr>
          <a:xfrm>
            <a:off x="35052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4" name="Google Shape;76;p18">
            <a:extLst>
              <a:ext uri="{FF2B5EF4-FFF2-40B4-BE49-F238E27FC236}">
                <a16:creationId xmlns:a16="http://schemas.microsoft.com/office/drawing/2014/main" id="{2F6A9CDD-8E7C-E214-6F11-512EED9EF9A5}"/>
              </a:ext>
            </a:extLst>
          </p:cNvPr>
          <p:cNvSpPr txBox="1"/>
          <p:nvPr userDrawn="1"/>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dirty="0">
                <a:solidFill>
                  <a:schemeClr val="lt1"/>
                </a:solidFill>
                <a:latin typeface="Arial"/>
                <a:ea typeface="Arial"/>
                <a:cs typeface="Arial"/>
                <a:sym typeface="Arial"/>
              </a:rPr>
              <a:t>Greg Silber and Cory Bart</a:t>
            </a:r>
            <a:endParaRPr dirty="0"/>
          </a:p>
          <a:p>
            <a:pPr marL="0" marR="0" lvl="0" indent="0" algn="l" rtl="0">
              <a:spcBef>
                <a:spcPts val="0"/>
              </a:spcBef>
              <a:spcAft>
                <a:spcPts val="0"/>
              </a:spcAft>
              <a:buNone/>
            </a:pPr>
            <a:r>
              <a:rPr lang="en" sz="1400" dirty="0">
                <a:solidFill>
                  <a:schemeClr val="lt1"/>
                </a:solidFill>
                <a:latin typeface="Arial"/>
                <a:ea typeface="Arial"/>
                <a:cs typeface="Arial"/>
                <a:sym typeface="Arial"/>
              </a:rPr>
              <a:t>Department of Computer and </a:t>
            </a:r>
            <a:br>
              <a:rPr lang="en" sz="1400" dirty="0">
                <a:solidFill>
                  <a:schemeClr val="lt1"/>
                </a:solidFill>
                <a:latin typeface="Arial"/>
                <a:ea typeface="Arial"/>
                <a:cs typeface="Arial"/>
                <a:sym typeface="Arial"/>
              </a:rPr>
            </a:br>
            <a:r>
              <a:rPr lang="en" sz="1400" dirty="0">
                <a:solidFill>
                  <a:schemeClr val="lt1"/>
                </a:solidFill>
                <a:latin typeface="Arial"/>
                <a:ea typeface="Arial"/>
                <a:cs typeface="Arial"/>
                <a:sym typeface="Arial"/>
              </a:rPr>
              <a:t>Information Sciences</a:t>
            </a:r>
            <a:endParaRPr dirty="0"/>
          </a:p>
        </p:txBody>
      </p:sp>
      <p:sp>
        <p:nvSpPr>
          <p:cNvPr id="5" name="Google Shape;73;p18">
            <a:extLst>
              <a:ext uri="{FF2B5EF4-FFF2-40B4-BE49-F238E27FC236}">
                <a16:creationId xmlns:a16="http://schemas.microsoft.com/office/drawing/2014/main" id="{AE6EF070-D3AF-FF02-DBE1-E7948754B92B}"/>
              </a:ext>
            </a:extLst>
          </p:cNvPr>
          <p:cNvSpPr txBox="1">
            <a:spLocks noGrp="1"/>
          </p:cNvSpPr>
          <p:nvPr>
            <p:ph type="body" idx="13"/>
          </p:nvPr>
        </p:nvSpPr>
        <p:spPr>
          <a:xfrm>
            <a:off x="1941059" y="338328"/>
            <a:ext cx="5044258" cy="792280"/>
          </a:xfrm>
          <a:prstGeom prst="rect">
            <a:avLst/>
          </a:prstGeom>
          <a:noFill/>
          <a:ln>
            <a:noFill/>
          </a:ln>
        </p:spPr>
        <p:txBody>
          <a:bodyPr spcFirstLastPara="1" wrap="square" lIns="91425" tIns="0" rIns="91425" bIns="0" anchor="t" anchorCtr="0">
            <a:noAutofit/>
          </a:bodyPr>
          <a:lstStyle>
            <a:lvl1pPr marL="50800" lvl="0" indent="0" algn="l">
              <a:spcBef>
                <a:spcPts val="560"/>
              </a:spcBef>
              <a:spcAft>
                <a:spcPts val="0"/>
              </a:spcAft>
              <a:buClr>
                <a:srgbClr val="006096"/>
              </a:buClr>
              <a:buSzPts val="2800"/>
              <a:buFont typeface="Arial" panose="020B0604020202020204" pitchFamily="34" charset="0"/>
              <a:buNone/>
              <a:defRPr lang="en-US" sz="1200" b="0" i="0" u="none" strike="noStrike" cap="none" dirty="0" smtClean="0">
                <a:solidFill>
                  <a:schemeClr val="bg1"/>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
        <p:nvSpPr>
          <p:cNvPr id="6" name="Google Shape;73;p18">
            <a:extLst>
              <a:ext uri="{FF2B5EF4-FFF2-40B4-BE49-F238E27FC236}">
                <a16:creationId xmlns:a16="http://schemas.microsoft.com/office/drawing/2014/main" id="{FAF98BD4-910B-1299-75EE-2D28C6A8FA31}"/>
              </a:ext>
            </a:extLst>
          </p:cNvPr>
          <p:cNvSpPr txBox="1">
            <a:spLocks noGrp="1"/>
          </p:cNvSpPr>
          <p:nvPr>
            <p:ph type="body" idx="1"/>
          </p:nvPr>
        </p:nvSpPr>
        <p:spPr>
          <a:xfrm>
            <a:off x="544749" y="1295399"/>
            <a:ext cx="8054502" cy="3181350"/>
          </a:xfrm>
          <a:prstGeom prst="rect">
            <a:avLst/>
          </a:prstGeom>
          <a:noFill/>
          <a:ln>
            <a:noFill/>
          </a:ln>
        </p:spPr>
        <p:txBody>
          <a:bodyPr spcFirstLastPara="1" wrap="square" lIns="91425" tIns="45700" rIns="91425" bIns="45700" anchor="t" anchorCtr="0">
            <a:noAutofit/>
          </a:bodyPr>
          <a:lstStyle>
            <a:lvl1pPr marL="336550" lvl="0" indent="-285750" algn="l">
              <a:spcBef>
                <a:spcPts val="560"/>
              </a:spcBef>
              <a:spcAft>
                <a:spcPts val="0"/>
              </a:spcAft>
              <a:buClr>
                <a:srgbClr val="006096"/>
              </a:buClr>
              <a:buSzPts val="2800"/>
              <a:buFont typeface="Arial" panose="020B0604020202020204" pitchFamily="34" charset="0"/>
              <a:buChar char="•"/>
              <a:defRPr lang="en-US" sz="1600" b="0" i="0" u="none" strike="noStrike" cap="none" dirty="0" smtClean="0">
                <a:solidFill>
                  <a:schemeClr val="bg2"/>
                </a:solidFill>
                <a:latin typeface="Calibri"/>
                <a:ea typeface="Calibri"/>
                <a:cs typeface="Calibri"/>
                <a:sym typeface="Calibri"/>
              </a:defRPr>
            </a:lvl1pPr>
            <a:lvl2pPr marL="914400" lvl="1" indent="-381000" algn="l">
              <a:spcBef>
                <a:spcPts val="480"/>
              </a:spcBef>
              <a:spcAft>
                <a:spcPts val="0"/>
              </a:spcAft>
              <a:buClr>
                <a:schemeClr val="lt1"/>
              </a:buClr>
              <a:buSzPts val="2400"/>
              <a:buChar char="–"/>
              <a:defRPr sz="2400"/>
            </a:lvl2pPr>
            <a:lvl3pPr marL="1371600" lvl="2" indent="-355600" algn="l">
              <a:spcBef>
                <a:spcPts val="400"/>
              </a:spcBef>
              <a:spcAft>
                <a:spcPts val="0"/>
              </a:spcAft>
              <a:buClr>
                <a:schemeClr val="lt1"/>
              </a:buClr>
              <a:buSzPts val="2000"/>
              <a:buChar char="•"/>
              <a:defRPr sz="2000"/>
            </a:lvl3pPr>
            <a:lvl4pPr marL="1828800" lvl="3" indent="-342900" algn="l">
              <a:spcBef>
                <a:spcPts val="360"/>
              </a:spcBef>
              <a:spcAft>
                <a:spcPts val="0"/>
              </a:spcAft>
              <a:buClr>
                <a:schemeClr val="lt1"/>
              </a:buClr>
              <a:buSzPts val="1800"/>
              <a:buChar char="–"/>
              <a:defRPr sz="1800"/>
            </a:lvl4pPr>
            <a:lvl5pPr marL="2286000" lvl="4" indent="-342900" algn="l">
              <a:spcBef>
                <a:spcPts val="360"/>
              </a:spcBef>
              <a:spcAft>
                <a:spcPts val="0"/>
              </a:spcAft>
              <a:buClr>
                <a:schemeClr val="lt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bg>
      <p:bgPr>
        <a:blipFill>
          <a:blip r:embed="rId2">
            <a:alphaModFix/>
          </a:blip>
          <a:stretch>
            <a:fillRect/>
          </a:stretch>
        </a:blipFill>
        <a:effectLst/>
      </p:bgPr>
    </p:bg>
    <p:spTree>
      <p:nvGrpSpPr>
        <p:cNvPr id="1" name="Shape 108"/>
        <p:cNvGrpSpPr/>
        <p:nvPr/>
      </p:nvGrpSpPr>
      <p:grpSpPr>
        <a:xfrm>
          <a:off x="0" y="0"/>
          <a:ext cx="0" cy="0"/>
          <a:chOff x="0" y="0"/>
          <a:chExt cx="0" cy="0"/>
        </a:xfrm>
      </p:grpSpPr>
      <p:sp>
        <p:nvSpPr>
          <p:cNvPr id="109" name="Google Shape;109;p25"/>
          <p:cNvSpPr txBox="1">
            <a:spLocks noGrp="1"/>
          </p:cNvSpPr>
          <p:nvPr>
            <p:ph type="title"/>
          </p:nvPr>
        </p:nvSpPr>
        <p:spPr>
          <a:xfrm rot="5400000">
            <a:off x="5829299" y="1238250"/>
            <a:ext cx="3657601"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0" name="Google Shape;110;p25"/>
          <p:cNvSpPr txBox="1">
            <a:spLocks noGrp="1"/>
          </p:cNvSpPr>
          <p:nvPr>
            <p:ph type="body" idx="1"/>
          </p:nvPr>
        </p:nvSpPr>
        <p:spPr>
          <a:xfrm rot="5400000">
            <a:off x="1638300" y="-742951"/>
            <a:ext cx="3657601"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1" name="Google Shape;111;p25"/>
          <p:cNvSpPr txBox="1">
            <a:spLocks noGrp="1"/>
          </p:cNvSpPr>
          <p:nvPr>
            <p:ph type="sldNum" idx="12"/>
          </p:nvPr>
        </p:nvSpPr>
        <p:spPr>
          <a:xfrm>
            <a:off x="3467100" y="4767263"/>
            <a:ext cx="2133600" cy="274637"/>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800">
                <a:solidFill>
                  <a:schemeClr val="lt1"/>
                </a:solidFill>
                <a:latin typeface="Arial"/>
                <a:ea typeface="Arial"/>
                <a:cs typeface="Arial"/>
                <a:sym typeface="Arial"/>
              </a:defRPr>
            </a:lvl1pPr>
            <a:lvl2pPr marL="0" marR="0" lvl="1" indent="0" algn="ctr" rtl="0">
              <a:spcBef>
                <a:spcPts val="0"/>
              </a:spcBef>
              <a:spcAft>
                <a:spcPts val="0"/>
              </a:spcAft>
              <a:buNone/>
              <a:defRPr sz="1800">
                <a:solidFill>
                  <a:schemeClr val="lt1"/>
                </a:solidFill>
                <a:latin typeface="Arial"/>
                <a:ea typeface="Arial"/>
                <a:cs typeface="Arial"/>
                <a:sym typeface="Arial"/>
              </a:defRPr>
            </a:lvl2pPr>
            <a:lvl3pPr marL="0" marR="0" lvl="2" indent="0" algn="ctr" rtl="0">
              <a:spcBef>
                <a:spcPts val="0"/>
              </a:spcBef>
              <a:spcAft>
                <a:spcPts val="0"/>
              </a:spcAft>
              <a:buNone/>
              <a:defRPr sz="1800">
                <a:solidFill>
                  <a:schemeClr val="lt1"/>
                </a:solidFill>
                <a:latin typeface="Arial"/>
                <a:ea typeface="Arial"/>
                <a:cs typeface="Arial"/>
                <a:sym typeface="Arial"/>
              </a:defRPr>
            </a:lvl3pPr>
            <a:lvl4pPr marL="0" marR="0" lvl="3" indent="0" algn="ctr" rtl="0">
              <a:spcBef>
                <a:spcPts val="0"/>
              </a:spcBef>
              <a:spcAft>
                <a:spcPts val="0"/>
              </a:spcAft>
              <a:buNone/>
              <a:defRPr sz="1800">
                <a:solidFill>
                  <a:schemeClr val="lt1"/>
                </a:solidFill>
                <a:latin typeface="Arial"/>
                <a:ea typeface="Arial"/>
                <a:cs typeface="Arial"/>
                <a:sym typeface="Arial"/>
              </a:defRPr>
            </a:lvl4pPr>
            <a:lvl5pPr marL="0" marR="0" lvl="4" indent="0" algn="ctr" rtl="0">
              <a:spcBef>
                <a:spcPts val="0"/>
              </a:spcBef>
              <a:spcAft>
                <a:spcPts val="0"/>
              </a:spcAft>
              <a:buNone/>
              <a:defRPr sz="1800">
                <a:solidFill>
                  <a:schemeClr val="lt1"/>
                </a:solidFill>
                <a:latin typeface="Arial"/>
                <a:ea typeface="Arial"/>
                <a:cs typeface="Arial"/>
                <a:sym typeface="Arial"/>
              </a:defRPr>
            </a:lvl5pPr>
            <a:lvl6pPr marL="0" marR="0" lvl="5" indent="0" algn="ctr" rtl="0">
              <a:spcBef>
                <a:spcPts val="0"/>
              </a:spcBef>
              <a:spcAft>
                <a:spcPts val="0"/>
              </a:spcAft>
              <a:buNone/>
              <a:defRPr sz="1800">
                <a:solidFill>
                  <a:schemeClr val="lt1"/>
                </a:solidFill>
                <a:latin typeface="Arial"/>
                <a:ea typeface="Arial"/>
                <a:cs typeface="Arial"/>
                <a:sym typeface="Arial"/>
              </a:defRPr>
            </a:lvl6pPr>
            <a:lvl7pPr marL="0" marR="0" lvl="6" indent="0" algn="ctr" rtl="0">
              <a:spcBef>
                <a:spcPts val="0"/>
              </a:spcBef>
              <a:spcAft>
                <a:spcPts val="0"/>
              </a:spcAft>
              <a:buNone/>
              <a:defRPr sz="1800">
                <a:solidFill>
                  <a:schemeClr val="lt1"/>
                </a:solidFill>
                <a:latin typeface="Arial"/>
                <a:ea typeface="Arial"/>
                <a:cs typeface="Arial"/>
                <a:sym typeface="Arial"/>
              </a:defRPr>
            </a:lvl7pPr>
            <a:lvl8pPr marL="0" marR="0" lvl="7" indent="0" algn="ctr" rtl="0">
              <a:spcBef>
                <a:spcPts val="0"/>
              </a:spcBef>
              <a:spcAft>
                <a:spcPts val="0"/>
              </a:spcAft>
              <a:buNone/>
              <a:defRPr sz="1800">
                <a:solidFill>
                  <a:schemeClr val="lt1"/>
                </a:solidFill>
                <a:latin typeface="Arial"/>
                <a:ea typeface="Arial"/>
                <a:cs typeface="Arial"/>
                <a:sym typeface="Arial"/>
              </a:defRPr>
            </a:lvl8pPr>
            <a:lvl9pPr marL="0" marR="0" lvl="8" indent="0" algn="ctr" rtl="0">
              <a:spcBef>
                <a:spcPts val="0"/>
              </a:spcBef>
              <a:spcAft>
                <a:spcPts val="0"/>
              </a:spcAft>
              <a:buNone/>
              <a:defRPr sz="1800">
                <a:solidFill>
                  <a:schemeClr val="lt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
              <a:t>‹#›</a:t>
            </a:fld>
            <a:endParaRPr/>
          </a:p>
        </p:txBody>
      </p:sp>
      <p:sp>
        <p:nvSpPr>
          <p:cNvPr id="112" name="Google Shape;112;p25"/>
          <p:cNvSpPr txBox="1"/>
          <p:nvPr/>
        </p:nvSpPr>
        <p:spPr>
          <a:xfrm>
            <a:off x="5678902" y="4476750"/>
            <a:ext cx="2550698" cy="7386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 sz="1400">
                <a:solidFill>
                  <a:schemeClr val="lt1"/>
                </a:solidFill>
                <a:latin typeface="Arial"/>
                <a:ea typeface="Arial"/>
                <a:cs typeface="Arial"/>
                <a:sym typeface="Arial"/>
              </a:rPr>
              <a:t>Greg Silber and Cory Bart</a:t>
            </a:r>
            <a:endParaRPr/>
          </a:p>
          <a:p>
            <a:pPr marL="0" marR="0" lvl="0" indent="0" algn="l" rtl="0">
              <a:spcBef>
                <a:spcPts val="0"/>
              </a:spcBef>
              <a:spcAft>
                <a:spcPts val="0"/>
              </a:spcAft>
              <a:buNone/>
            </a:pPr>
            <a:r>
              <a:rPr lang="en" sz="1400">
                <a:solidFill>
                  <a:schemeClr val="lt1"/>
                </a:solidFill>
                <a:latin typeface="Arial"/>
                <a:ea typeface="Arial"/>
                <a:cs typeface="Arial"/>
                <a:sym typeface="Arial"/>
              </a:rPr>
              <a:t>Department of Computer and </a:t>
            </a:r>
            <a:br>
              <a:rPr lang="en" sz="1400">
                <a:solidFill>
                  <a:schemeClr val="lt1"/>
                </a:solidFill>
                <a:latin typeface="Arial"/>
                <a:ea typeface="Arial"/>
                <a:cs typeface="Arial"/>
                <a:sym typeface="Arial"/>
              </a:rPr>
            </a:br>
            <a:r>
              <a:rPr lang="en" sz="1400">
                <a:solidFill>
                  <a:schemeClr val="lt1"/>
                </a:solidFill>
                <a:latin typeface="Arial"/>
                <a:ea typeface="Arial"/>
                <a:cs typeface="Arial"/>
                <a:sym typeface="Arial"/>
              </a:rPr>
              <a:t>Information Sciences</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2"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590550"/>
            <a:ext cx="8229600" cy="74295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200" b="0" i="0" u="none" strike="noStrike" cap="none">
                <a:solidFill>
                  <a:schemeClr val="lt1"/>
                </a:solidFill>
                <a:latin typeface="Calibri"/>
                <a:ea typeface="Calibri"/>
                <a:cs typeface="Calibri"/>
                <a:sym typeface="Calibri"/>
              </a:defRPr>
            </a:lvl1pPr>
            <a:lvl2pPr marR="0" lvl="1"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2pPr>
            <a:lvl3pPr marR="0" lvl="2"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3pPr>
            <a:lvl4pPr marR="0" lvl="3"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4pPr>
            <a:lvl5pPr marR="0" lvl="4"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5pPr>
            <a:lvl6pPr marR="0" lvl="5"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6pPr>
            <a:lvl7pPr marR="0" lvl="6"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7pPr>
            <a:lvl8pPr marR="0" lvl="7"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8pPr>
            <a:lvl9pPr marR="0" lvl="8"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9pPr>
          </a:lstStyle>
          <a:p>
            <a:endParaRPr/>
          </a:p>
        </p:txBody>
      </p:sp>
      <p:sp>
        <p:nvSpPr>
          <p:cNvPr id="52" name="Google Shape;52;p13"/>
          <p:cNvSpPr txBox="1">
            <a:spLocks noGrp="1"/>
          </p:cNvSpPr>
          <p:nvPr>
            <p:ph type="body" idx="1"/>
          </p:nvPr>
        </p:nvSpPr>
        <p:spPr>
          <a:xfrm>
            <a:off x="457200" y="1619250"/>
            <a:ext cx="8229600" cy="2651125"/>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1pPr>
            <a:lvl2pPr marL="914400" marR="0" lvl="1"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2pPr>
            <a:lvl3pPr marL="1371600" marR="0" lvl="2"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3pPr>
            <a:lvl4pPr marL="1828800" marR="0" lvl="3"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spcBef>
                <a:spcPts val="36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1" r:id="rId2"/>
    <p:sldLayoutId id="2147483662" r:id="rId3"/>
    <p:sldLayoutId id="2147483663" r:id="rId4"/>
    <p:sldLayoutId id="2147483664" r:id="rId5"/>
    <p:sldLayoutId id="2147483667" r:id="rId6"/>
    <p:sldLayoutId id="2147483668" r:id="rId7"/>
    <p:sldLayoutId id="2147483669" r:id="rId8"/>
    <p:sldLayoutId id="2147483670" r:id="rId9"/>
    <p:sldLayoutId id="2147483673"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jp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6"/>
          <p:cNvSpPr txBox="1">
            <a:spLocks noGrp="1"/>
          </p:cNvSpPr>
          <p:nvPr>
            <p:ph type="subTitle" idx="1"/>
          </p:nvPr>
        </p:nvSpPr>
        <p:spPr>
          <a:xfrm>
            <a:off x="1371600" y="2552700"/>
            <a:ext cx="6400800" cy="131445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chemeClr val="accent5"/>
              </a:buClr>
              <a:buSzPts val="1800"/>
              <a:buNone/>
            </a:pPr>
            <a:r>
              <a:rPr lang="en" dirty="0"/>
              <a:t>Week 13</a:t>
            </a:r>
            <a:endParaRPr dirty="0"/>
          </a:p>
          <a:p>
            <a:pPr marL="0" lvl="0" indent="0" algn="ctr" rtl="0">
              <a:spcBef>
                <a:spcPts val="360"/>
              </a:spcBef>
              <a:spcAft>
                <a:spcPts val="0"/>
              </a:spcAft>
              <a:buClr>
                <a:schemeClr val="accent5"/>
              </a:buClr>
              <a:buSzPts val="1800"/>
              <a:buNone/>
            </a:pPr>
            <a:r>
              <a:rPr lang="en" dirty="0"/>
              <a:t>Spring 2024</a:t>
            </a:r>
            <a:endParaRPr dirty="0"/>
          </a:p>
        </p:txBody>
      </p:sp>
      <p:sp>
        <p:nvSpPr>
          <p:cNvPr id="118" name="Google Shape;118;p26"/>
          <p:cNvSpPr txBox="1">
            <a:spLocks noGrp="1"/>
          </p:cNvSpPr>
          <p:nvPr>
            <p:ph type="body" idx="4294967295"/>
          </p:nvPr>
        </p:nvSpPr>
        <p:spPr>
          <a:xfrm>
            <a:off x="685800" y="1047750"/>
            <a:ext cx="7772400" cy="10668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lt1"/>
              </a:buClr>
              <a:buSzPts val="3200"/>
              <a:buNone/>
            </a:pPr>
            <a:endParaRPr/>
          </a:p>
          <a:p>
            <a:pPr marL="0" lvl="0" indent="0" algn="ctr" rtl="0">
              <a:spcBef>
                <a:spcPts val="640"/>
              </a:spcBef>
              <a:spcAft>
                <a:spcPts val="0"/>
              </a:spcAft>
              <a:buClr>
                <a:schemeClr val="lt1"/>
              </a:buClr>
              <a:buSzPts val="3200"/>
              <a:buNone/>
            </a:pPr>
            <a:r>
              <a:rPr lang="en"/>
              <a:t>CISC 181-INTRODUCTION TO COMPUTER SCIENCE II</a:t>
            </a:r>
            <a:endParaRP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Good Tests</a:t>
            </a:r>
          </a:p>
        </p:txBody>
      </p:sp>
      <p:sp>
        <p:nvSpPr>
          <p:cNvPr id="3" name="Text Placeholder 2"/>
          <p:cNvSpPr>
            <a:spLocks noGrp="1"/>
          </p:cNvSpPr>
          <p:nvPr>
            <p:ph type="body" idx="13"/>
          </p:nvPr>
        </p:nvSpPr>
        <p:spPr/>
        <p:txBody>
          <a:bodyPr wrap="square"/>
          <a:lstStyle/>
          <a:p>
            <a:pPr/>
            <a:r>
              <a:rPr b="1" i="1" u="none" sz="1600">
                <a:solidFill>
                  <a:schemeClr val="lt1"/>
                </a:solidFill>
              </a:rPr>
              <a:t>Software Testing</a:t>
            </a:r>
            <a:r>
              <a:rPr b="0" i="0" u="none" sz="1600">
                <a:solidFill>
                  <a:schemeClr val="lt1"/>
                </a:solidFill>
              </a:rPr>
              <a:t> is the process of validating that software is bug free and meets requirements.</a:t>
            </a:r>
          </a:p>
        </p:txBody>
      </p:sp>
      <p:sp>
        <p:nvSpPr>
          <p:cNvPr id="4" name="Text Placeholder 3"/>
          <p:cNvSpPr>
            <a:spLocks noGrp="1"/>
          </p:cNvSpPr>
          <p:nvPr>
            <p:ph type="body" idx="1"/>
          </p:nvPr>
        </p:nvSpPr>
        <p:spPr/>
        <p:txBody>
          <a:bodyPr wrap="square"/>
          <a:lstStyle/>
          <a:p>
            <a:pPr/>
            <a:r>
              <a:rPr b="0" i="0" u="none" sz="1600">
                <a:solidFill>
                  <a:schemeClr val="dk1"/>
                </a:solidFill>
              </a:rPr>
              <a:t>So what makes a good test?</a:t>
            </a:r>
            <a:r>
              <a:rPr b="0" i="0" u="none" sz="1600">
                <a:solidFill>
                  <a:schemeClr val="dk1"/>
                </a:solidFill>
              </a:rPr>
              <a:t> </a:t>
            </a:r>
            <a:r>
              <a:rPr b="0" i="0" u="none" sz="1600">
                <a:solidFill>
                  <a:schemeClr val="dk1"/>
                </a:solidFill>
              </a:rPr>
              <a:t>Start at the unit level (function) and validate that the function behaves as expected in all cases.</a:t>
            </a:r>
          </a:p>
          <a:p>
            <a:pPr lvl="1"/>
            <a:r>
              <a:rPr b="0" i="0" u="none" sz="1600">
                <a:solidFill>
                  <a:schemeClr val="dk1"/>
                </a:solidFill>
              </a:rPr>
              <a:t>Make sure you test its behavior on edge cases</a:t>
            </a:r>
          </a:p>
          <a:p>
            <a:pPr lvl="1"/>
            <a:r>
              <a:rPr b="0" i="0" u="none" sz="1600">
                <a:solidFill>
                  <a:schemeClr val="dk1"/>
                </a:solidFill>
              </a:rPr>
              <a:t>Make sure you test its behavior on exceptional/invalid inputs</a:t>
            </a:r>
          </a:p>
          <a:p>
            <a:pPr lvl="1"/>
            <a:r>
              <a:rPr b="0" i="0" u="none" sz="1600">
                <a:solidFill>
                  <a:schemeClr val="dk1"/>
                </a:solidFill>
              </a:rPr>
              <a:t>Make sure your comments document the behavior in exceptional/invalid instances. (ie. Does it replace the value, throw an exception)</a:t>
            </a:r>
            <a:r>
              <a:rPr b="0" i="0" u="none" sz="1600">
                <a:solidFill>
                  <a:schemeClr val="dk1"/>
                </a:solidFill>
              </a:rPr>
              <a:t> </a:t>
            </a:r>
            <a:r>
              <a:rPr b="0" i="0" u="none" sz="1600">
                <a:solidFill>
                  <a:schemeClr val="dk1"/>
                </a:solidFill>
              </a:rPr>
              <a:t>Once you have unit tests, start testing higher level operations (i.e. instantiate classes that use your unit tested code.  Simulate the overall behavior of the system.  Again, use the same methodology.</a:t>
            </a:r>
          </a:p>
        </p:txBody>
      </p:sp>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what to test.</a:t>
            </a:r>
          </a:p>
        </p:txBody>
      </p:sp>
      <p:sp>
        <p:nvSpPr>
          <p:cNvPr id="3" name="Text Placeholder 2"/>
          <p:cNvSpPr>
            <a:spLocks noGrp="1"/>
          </p:cNvSpPr>
          <p:nvPr>
            <p:ph type="body" idx="13"/>
          </p:nvPr>
        </p:nvSpPr>
        <p:spPr/>
        <p:txBody>
          <a:bodyPr wrap="square"/>
          <a:lstStyle/>
          <a:p>
            <a:pPr/>
            <a:r>
              <a:rPr b="1" i="1" u="none" sz="1600">
                <a:solidFill>
                  <a:schemeClr val="lt1"/>
                </a:solidFill>
              </a:rPr>
              <a:t>Software Testing</a:t>
            </a:r>
            <a:r>
              <a:rPr b="0" i="0" u="none" sz="1600">
                <a:solidFill>
                  <a:schemeClr val="lt1"/>
                </a:solidFill>
              </a:rPr>
              <a:t> is the process of validating that software is bug free and meets requirements.</a:t>
            </a:r>
          </a:p>
        </p:txBody>
      </p:sp>
      <p:sp>
        <p:nvSpPr>
          <p:cNvPr id="4" name="Text Placeholder 3"/>
          <p:cNvSpPr>
            <a:spLocks noGrp="1"/>
          </p:cNvSpPr>
          <p:nvPr>
            <p:ph type="body" idx="1"/>
          </p:nvPr>
        </p:nvSpPr>
        <p:spPr/>
        <p:txBody>
          <a:bodyPr wrap="square"/>
          <a:lstStyle/>
          <a:p>
            <a:pPr/>
            <a:r>
              <a:rPr b="0" i="0" u="none" sz="1600">
                <a:solidFill>
                  <a:schemeClr val="dk1"/>
                </a:solidFill>
              </a:rPr>
              <a:t>We will be using jest to write tests in Typescript.  You have already seen this in lab, but now we are going to write our own tests.</a:t>
            </a:r>
            <a:r>
              <a:rPr b="0" i="0" u="none" sz="1600">
                <a:solidFill>
                  <a:schemeClr val="dk1"/>
                </a:solidFill>
              </a:rPr>
              <a:t> </a:t>
            </a:r>
            <a:r>
              <a:rPr b="0" i="0" u="none" sz="1600">
                <a:solidFill>
                  <a:schemeClr val="dk1"/>
                </a:solidFill>
              </a:rPr>
              <a:t>Jest provides a format for writing tests in a simple and organized way.</a:t>
            </a:r>
            <a:r>
              <a:rPr b="0" i="0" u="none" sz="1600">
                <a:solidFill>
                  <a:schemeClr val="dk1"/>
                </a:solidFill>
              </a:rPr>
              <a:t> </a:t>
            </a:r>
            <a:r>
              <a:rPr b="0" i="0" u="none" sz="1600">
                <a:solidFill>
                  <a:schemeClr val="dk1"/>
                </a:solidFill>
              </a:rPr>
              <a:t>Jest can run tests on the entire system or on individual components.</a:t>
            </a:r>
            <a:r>
              <a:rPr b="0" i="0" u="none" sz="1600">
                <a:solidFill>
                  <a:schemeClr val="dk1"/>
                </a:solidFill>
              </a:rPr>
              <a:t> </a:t>
            </a:r>
            <a:r>
              <a:rPr b="0" i="0" u="none" sz="1600">
                <a:solidFill>
                  <a:schemeClr val="dk1"/>
                </a:solidFill>
              </a:rPr>
              <a:t>Jest can produce a coverage report to let you know which lines are not “covered” by the test (i.e. functions not called, branches not taken, etc.)</a:t>
            </a:r>
            <a:r>
              <a:rPr b="0" i="0" u="none" sz="1600">
                <a:solidFill>
                  <a:schemeClr val="dk1"/>
                </a:solidFill>
              </a:rPr>
              <a:t> </a:t>
            </a:r>
            <a:r>
              <a:rPr b="0" i="0" u="none" sz="1600">
                <a:solidFill>
                  <a:schemeClr val="dk1"/>
                </a:solidFill>
              </a:rPr>
              <a:t>Testing can easily be built into the build cycle, so that tests are run as part of each build.</a:t>
            </a:r>
          </a:p>
          <a:p>
            <a:pPr/>
            <a:r>
              <a:rPr b="0" i="0" u="none" sz="1600">
                <a:solidFill>
                  <a:schemeClr val="dk1"/>
                </a:solidFill>
              </a:rPr>
              <a:t>Here is some simple code that adds the root of the passed value to an array.</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const</a:t>
            </a:r>
            <a:r>
              <a:rPr>
                <a:solidFill>
                  <a:srgbClr val="BBBBBB"/>
                </a:solidFill>
              </a:rPr>
              <a:t> </a:t>
            </a:r>
            <a:r>
              <a:rPr>
                <a:solidFill>
                  <a:srgbClr val="000000"/>
                </a:solidFill>
              </a:rPr>
              <a:t>valueArray</a:t>
            </a:r>
            <a:r>
              <a:rPr>
                <a:solidFill>
                  <a:srgbClr val="000000"/>
                </a:solidFill>
              </a:rPr>
              <a:t>:</a:t>
            </a:r>
            <a:r>
              <a:rPr>
                <a:solidFill>
                  <a:srgbClr val="000000"/>
                </a:solidFill>
              </a:rPr>
              <a:t>number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a:t>
            </a:r>
            <a:r>
              <a:rPr>
                <a:solidFill>
                  <a:srgbClr val="BBBBBB"/>
                </a:solidFill>
              </a:rPr>
              <a:t> </a:t>
            </a:r>
            <a:r>
              <a:rPr>
                <a:solidFill>
                  <a:srgbClr val="A61717"/>
                </a:solidFill>
              </a:rPr>
              <a:t>@</a:t>
            </a:r>
            <a:r>
              <a:rPr>
                <a:solidFill>
                  <a:srgbClr val="000000"/>
                </a:solidFill>
              </a:rPr>
              <a:t>description</a:t>
            </a:r>
            <a:r>
              <a:rPr>
                <a:solidFill>
                  <a:srgbClr val="BBBBBB"/>
                </a:solidFill>
              </a:rPr>
              <a:t> </a:t>
            </a:r>
            <a:r>
              <a:rPr>
                <a:solidFill>
                  <a:srgbClr val="000000"/>
                </a:solidFill>
              </a:rPr>
              <a:t>Takes</a:t>
            </a:r>
            <a:r>
              <a:rPr>
                <a:solidFill>
                  <a:srgbClr val="BBBBBB"/>
                </a:solidFill>
              </a:rPr>
              <a:t> </a:t>
            </a:r>
            <a:r>
              <a:rPr>
                <a:solidFill>
                  <a:srgbClr val="000000"/>
                </a:solidFill>
              </a:rPr>
              <a:t>a</a:t>
            </a:r>
            <a:r>
              <a:rPr>
                <a:solidFill>
                  <a:srgbClr val="BBBBBB"/>
                </a:solidFill>
              </a:rPr>
              <a:t> </a:t>
            </a:r>
            <a:r>
              <a:rPr>
                <a:solidFill>
                  <a:srgbClr val="000000"/>
                </a:solidFill>
              </a:rPr>
              <a:t>number</a:t>
            </a:r>
            <a:r>
              <a:rPr>
                <a:solidFill>
                  <a:srgbClr val="BBBBBB"/>
                </a:solidFill>
              </a:rPr>
              <a:t> </a:t>
            </a:r>
            <a:r>
              <a:rPr>
                <a:solidFill>
                  <a:srgbClr val="000000"/>
                </a:solidFill>
              </a:rPr>
              <a:t>and</a:t>
            </a:r>
            <a:r>
              <a:rPr>
                <a:solidFill>
                  <a:srgbClr val="BBBBBB"/>
                </a:solidFill>
              </a:rPr>
              <a:t> </a:t>
            </a:r>
            <a:r>
              <a:rPr>
                <a:solidFill>
                  <a:srgbClr val="000000"/>
                </a:solidFill>
              </a:rPr>
              <a:t>adds</a:t>
            </a:r>
            <a:r>
              <a:rPr>
                <a:solidFill>
                  <a:srgbClr val="BBBBBB"/>
                </a:solidFill>
              </a:rPr>
              <a:t> </a:t>
            </a:r>
            <a:r>
              <a:rPr>
                <a:solidFill>
                  <a:srgbClr val="000000"/>
                </a:solidFill>
              </a:rPr>
              <a:t>its</a:t>
            </a:r>
            <a:r>
              <a:rPr>
                <a:solidFill>
                  <a:srgbClr val="BBBBBB"/>
                </a:solidFill>
              </a:rPr>
              <a:t> </a:t>
            </a:r>
            <a:r>
              <a:rPr>
                <a:solidFill>
                  <a:srgbClr val="000000"/>
                </a:solidFill>
              </a:rPr>
              <a:t>square</a:t>
            </a:r>
            <a:r>
              <a:rPr>
                <a:solidFill>
                  <a:srgbClr val="BBBBBB"/>
                </a:solidFill>
              </a:rPr>
              <a:t> </a:t>
            </a:r>
            <a:r>
              <a:rPr>
                <a:solidFill>
                  <a:srgbClr val="000000"/>
                </a:solidFill>
              </a:rPr>
              <a:t>root</a:t>
            </a:r>
            <a:r>
              <a:rPr>
                <a:solidFill>
                  <a:srgbClr val="BBBBBB"/>
                </a:solidFill>
              </a:rPr>
              <a:t> </a:t>
            </a:r>
            <a:r>
              <a:rPr>
                <a:solidFill>
                  <a:srgbClr val="000000"/>
                </a:solidFill>
              </a:rPr>
              <a:t>to</a:t>
            </a:r>
            <a:r>
              <a:rPr>
                <a:solidFill>
                  <a:srgbClr val="BBBBBB"/>
                </a:solidFill>
              </a:rPr>
              <a:t> </a:t>
            </a:r>
            <a:r>
              <a:rPr>
                <a:solidFill>
                  <a:srgbClr val="000000"/>
                </a:solidFill>
              </a:rPr>
              <a:t>the</a:t>
            </a:r>
            <a:r>
              <a:rPr>
                <a:solidFill>
                  <a:srgbClr val="BBBBBB"/>
                </a:solidFill>
              </a:rPr>
              <a:t> </a:t>
            </a:r>
            <a:r>
              <a:rPr>
                <a:solidFill>
                  <a:srgbClr val="000000"/>
                </a:solidFill>
              </a:rPr>
              <a:t>array</a:t>
            </a:r>
            <a:r>
              <a:rPr>
                <a:solidFill>
                  <a:srgbClr val="BBBBBB"/>
                </a:solidFill>
              </a:rPr>
              <a:t> </a:t>
            </a:r>
            <a:r>
              <a:rPr>
                <a:solidFill>
                  <a:srgbClr val="000000"/>
                </a:solidFill>
              </a:rPr>
              <a:t>valueArray</a:t>
            </a:r>
            <a:r>
              <a:rPr>
                <a:solidFill>
                  <a:srgbClr val="BBBBBB"/>
                </a:solidFill>
              </a:rPr>
              <a:t>
</a:t>
            </a:r>
            <a:r>
              <a:rPr>
                <a:solidFill>
                  <a:srgbClr val="BBBBBB"/>
                </a:solidFill>
              </a:rPr>
              <a:t> </a:t>
            </a:r>
            <a:r>
              <a:rPr>
                <a:solidFill>
                  <a:srgbClr val="000000"/>
                </a:solidFill>
              </a:rPr>
              <a:t>*</a:t>
            </a:r>
            <a:r>
              <a:rPr>
                <a:solidFill>
                  <a:srgbClr val="BBBBBB"/>
                </a:solidFill>
              </a:rPr>
              <a:t> </a:t>
            </a:r>
            <a:r>
              <a:rPr>
                <a:solidFill>
                  <a:srgbClr val="A61717"/>
                </a:solidFill>
              </a:rPr>
              <a:t>@</a:t>
            </a:r>
            <a:r>
              <a:rPr>
                <a:solidFill>
                  <a:srgbClr val="000000"/>
                </a:solidFill>
              </a:rPr>
              <a:t>param</a:t>
            </a:r>
            <a:r>
              <a:rPr>
                <a:solidFill>
                  <a:srgbClr val="BBBBBB"/>
                </a:solidFill>
              </a:rPr>
              <a:t> </a:t>
            </a:r>
            <a:r>
              <a:rPr>
                <a:solidFill>
                  <a:srgbClr val="000000"/>
                </a:solidFill>
              </a:rPr>
              <a:t>value</a:t>
            </a:r>
            <a:r>
              <a:rPr>
                <a:solidFill>
                  <a:srgbClr val="BBBBBB"/>
                </a:solidFill>
              </a:rPr>
              <a:t> </a:t>
            </a:r>
            <a:r>
              <a:rPr>
                <a:solidFill>
                  <a:srgbClr val="000000"/>
                </a:solidFill>
              </a:rPr>
              <a:t>{</a:t>
            </a:r>
            <a:r>
              <a:rPr>
                <a:solidFill>
                  <a:srgbClr val="000000"/>
                </a:solidFill>
              </a:rPr>
              <a:t>number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The</a:t>
            </a:r>
            <a:r>
              <a:rPr>
                <a:solidFill>
                  <a:srgbClr val="BBBBBB"/>
                </a:solidFill>
              </a:rPr>
              <a:t> </a:t>
            </a:r>
            <a:r>
              <a:rPr>
                <a:solidFill>
                  <a:srgbClr val="000000"/>
                </a:solidFill>
              </a:rPr>
              <a:t>number</a:t>
            </a:r>
            <a:r>
              <a:rPr>
                <a:solidFill>
                  <a:srgbClr val="BBBBBB"/>
                </a:solidFill>
              </a:rPr>
              <a:t> </a:t>
            </a:r>
            <a:r>
              <a:rPr>
                <a:solidFill>
                  <a:srgbClr val="000000"/>
                </a:solidFill>
              </a:rPr>
              <a:t>to</a:t>
            </a:r>
            <a:r>
              <a:rPr>
                <a:solidFill>
                  <a:srgbClr val="BBBBBB"/>
                </a:solidFill>
              </a:rPr>
              <a:t> </a:t>
            </a:r>
            <a:r>
              <a:rPr>
                <a:solidFill>
                  <a:srgbClr val="000000"/>
                </a:solidFill>
              </a:rPr>
              <a:t>be</a:t>
            </a:r>
            <a:r>
              <a:rPr>
                <a:solidFill>
                  <a:srgbClr val="BBBBBB"/>
                </a:solidFill>
              </a:rPr>
              <a:t> </a:t>
            </a:r>
            <a:r>
              <a:rPr>
                <a:solidFill>
                  <a:srgbClr val="000000"/>
                </a:solidFill>
              </a:rPr>
              <a:t>squared</a:t>
            </a:r>
            <a:r>
              <a:rPr>
                <a:solidFill>
                  <a:srgbClr val="BBBBBB"/>
                </a:solidFill>
              </a:rPr>
              <a:t>
</a:t>
            </a:r>
            <a:r>
              <a:rPr>
                <a:solidFill>
                  <a:srgbClr val="BBBBBB"/>
                </a:solidFill>
              </a:rPr>
              <a:t> </a:t>
            </a:r>
            <a:r>
              <a:rPr>
                <a:solidFill>
                  <a:srgbClr val="000000"/>
                </a:solidFill>
              </a:rPr>
              <a:t>*</a:t>
            </a:r>
            <a:r>
              <a:rPr>
                <a:solidFill>
                  <a:srgbClr val="BBBBBB"/>
                </a:solidFill>
              </a:rPr>
              <a:t> </a:t>
            </a:r>
            <a:r>
              <a:rPr>
                <a:solidFill>
                  <a:srgbClr val="A61717"/>
                </a:solidFill>
              </a:rPr>
              <a:t>@</a:t>
            </a:r>
            <a:r>
              <a:rPr>
                <a:solidFill>
                  <a:srgbClr val="000000"/>
                </a:solidFill>
              </a:rPr>
              <a:t>returns</a:t>
            </a:r>
            <a:r>
              <a:rPr>
                <a:solidFill>
                  <a:srgbClr val="BBBBBB"/>
                </a:solidFill>
              </a:rPr>
              <a:t> </a:t>
            </a:r>
            <a:r>
              <a:rPr>
                <a:solidFill>
                  <a:srgbClr val="000000"/>
                </a:solidFill>
              </a:rPr>
              <a:t>{</a:t>
            </a:r>
            <a:r>
              <a:rPr>
                <a:solidFill>
                  <a:srgbClr val="000000"/>
                </a:solidFill>
              </a:rPr>
              <a:t>number</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The</a:t>
            </a:r>
            <a:r>
              <a:rPr>
                <a:solidFill>
                  <a:srgbClr val="BBBBBB"/>
                </a:solidFill>
              </a:rPr>
              <a:t> </a:t>
            </a:r>
            <a:r>
              <a:rPr>
                <a:solidFill>
                  <a:srgbClr val="000000"/>
                </a:solidFill>
              </a:rPr>
              <a:t>square</a:t>
            </a:r>
            <a:r>
              <a:rPr>
                <a:solidFill>
                  <a:srgbClr val="BBBBBB"/>
                </a:solidFill>
              </a:rPr>
              <a:t> </a:t>
            </a:r>
            <a:r>
              <a:rPr>
                <a:solidFill>
                  <a:srgbClr val="000000"/>
                </a:solidFill>
              </a:rPr>
              <a:t>root</a:t>
            </a:r>
            <a:r>
              <a:rPr>
                <a:solidFill>
                  <a:srgbClr val="BBBBBB"/>
                </a:solidFill>
              </a:rPr>
              <a:t> </a:t>
            </a:r>
            <a:r>
              <a:rPr>
                <a:solidFill>
                  <a:srgbClr val="000000"/>
                </a:solidFill>
              </a:rPr>
              <a:t>of</a:t>
            </a:r>
            <a:r>
              <a:rPr>
                <a:solidFill>
                  <a:srgbClr val="BBBBBB"/>
                </a:solidFill>
              </a:rPr>
              <a:t> </a:t>
            </a:r>
            <a:r>
              <a:rPr>
                <a:solidFill>
                  <a:srgbClr val="000000"/>
                </a:solidFill>
              </a:rPr>
              <a:t>the</a:t>
            </a:r>
            <a:r>
              <a:rPr>
                <a:solidFill>
                  <a:srgbClr val="BBBBBB"/>
                </a:solidFill>
              </a:rPr>
              <a:t> </a:t>
            </a:r>
            <a:r>
              <a:rPr>
                <a:solidFill>
                  <a:srgbClr val="000000"/>
                </a:solidFill>
              </a:rPr>
              <a:t>number</a:t>
            </a:r>
            <a:r>
              <a:rPr>
                <a:solidFill>
                  <a:srgbClr val="BBBBBB"/>
                </a:solidFill>
              </a:rPr>
              <a:t>
</a:t>
            </a:r>
            <a:r>
              <a:rPr>
                <a:solidFill>
                  <a:srgbClr val="BBBBBB"/>
                </a:solidFill>
              </a:rPr>
              <a:t> </a:t>
            </a:r>
            <a:r>
              <a:rPr>
                <a:solidFill>
                  <a:srgbClr val="000000"/>
                </a:solidFill>
              </a:rPr>
              <a:t>*</a:t>
            </a:r>
            <a:r>
              <a:rPr>
                <a:solidFill>
                  <a:srgbClr val="BBBBBB"/>
                </a:solidFill>
              </a:rPr>
              <a:t> </a:t>
            </a:r>
            <a:r>
              <a:rPr>
                <a:solidFill>
                  <a:srgbClr val="A61717"/>
                </a:solidFill>
              </a:rPr>
              <a:t>@</a:t>
            </a:r>
            <a:r>
              <a:rPr>
                <a:solidFill>
                  <a:srgbClr val="000000"/>
                </a:solidFill>
              </a:rPr>
              <a:t>sideEffects</a:t>
            </a:r>
            <a:r>
              <a:rPr>
                <a:solidFill>
                  <a:srgbClr val="BBBBBB"/>
                </a:solidFill>
              </a:rPr>
              <a:t> </a:t>
            </a:r>
            <a:r>
              <a:rPr>
                <a:solidFill>
                  <a:srgbClr val="000000"/>
                </a:solidFill>
              </a:rPr>
              <a:t>-</a:t>
            </a:r>
            <a:r>
              <a:rPr>
                <a:solidFill>
                  <a:srgbClr val="BBBBBB"/>
                </a:solidFill>
              </a:rPr>
              <a:t> </a:t>
            </a:r>
            <a:r>
              <a:rPr>
                <a:solidFill>
                  <a:srgbClr val="000000"/>
                </a:solidFill>
              </a:rPr>
              <a:t>Adds</a:t>
            </a:r>
            <a:r>
              <a:rPr>
                <a:solidFill>
                  <a:srgbClr val="BBBBBB"/>
                </a:solidFill>
              </a:rPr>
              <a:t> </a:t>
            </a:r>
            <a:r>
              <a:rPr>
                <a:solidFill>
                  <a:srgbClr val="000000"/>
                </a:solidFill>
              </a:rPr>
              <a:t>the</a:t>
            </a:r>
            <a:r>
              <a:rPr>
                <a:solidFill>
                  <a:srgbClr val="BBBBBB"/>
                </a:solidFill>
              </a:rPr>
              <a:t> </a:t>
            </a:r>
            <a:r>
              <a:rPr>
                <a:solidFill>
                  <a:srgbClr val="000000"/>
                </a:solidFill>
              </a:rPr>
              <a:t>square</a:t>
            </a:r>
            <a:r>
              <a:rPr>
                <a:solidFill>
                  <a:srgbClr val="BBBBBB"/>
                </a:solidFill>
              </a:rPr>
              <a:t> </a:t>
            </a:r>
            <a:r>
              <a:rPr>
                <a:solidFill>
                  <a:srgbClr val="000000"/>
                </a:solidFill>
              </a:rPr>
              <a:t>root</a:t>
            </a:r>
            <a:r>
              <a:rPr>
                <a:solidFill>
                  <a:srgbClr val="BBBBBB"/>
                </a:solidFill>
              </a:rPr>
              <a:t> </a:t>
            </a:r>
            <a:r>
              <a:rPr>
                <a:solidFill>
                  <a:srgbClr val="000000"/>
                </a:solidFill>
              </a:rPr>
              <a:t>of</a:t>
            </a:r>
            <a:r>
              <a:rPr>
                <a:solidFill>
                  <a:srgbClr val="BBBBBB"/>
                </a:solidFill>
              </a:rPr>
              <a:t> </a:t>
            </a:r>
            <a:r>
              <a:rPr>
                <a:solidFill>
                  <a:srgbClr val="000000"/>
                </a:solidFill>
              </a:rPr>
              <a:t>the</a:t>
            </a:r>
            <a:r>
              <a:rPr>
                <a:solidFill>
                  <a:srgbClr val="BBBBBB"/>
                </a:solidFill>
              </a:rPr>
              <a:t> </a:t>
            </a:r>
            <a:r>
              <a:rPr>
                <a:solidFill>
                  <a:srgbClr val="000000"/>
                </a:solidFill>
              </a:rPr>
              <a:t>number</a:t>
            </a:r>
            <a:r>
              <a:rPr>
                <a:solidFill>
                  <a:srgbClr val="BBBBBB"/>
                </a:solidFill>
              </a:rPr>
              <a:t> </a:t>
            </a:r>
            <a:r>
              <a:rPr>
                <a:solidFill>
                  <a:srgbClr val="000000"/>
                </a:solidFill>
              </a:rPr>
              <a:t>to</a:t>
            </a:r>
            <a:r>
              <a:rPr>
                <a:solidFill>
                  <a:srgbClr val="BBBBBB"/>
                </a:solidFill>
              </a:rPr>
              <a:t> </a:t>
            </a:r>
            <a:r>
              <a:rPr>
                <a:solidFill>
                  <a:srgbClr val="000000"/>
                </a:solidFill>
              </a:rPr>
              <a:t>the</a:t>
            </a:r>
            <a:r>
              <a:rPr>
                <a:solidFill>
                  <a:srgbClr val="BBBBBB"/>
                </a:solidFill>
              </a:rPr>
              <a:t> </a:t>
            </a:r>
            <a:r>
              <a:rPr>
                <a:solidFill>
                  <a:srgbClr val="000000"/>
                </a:solidFill>
              </a:rPr>
              <a:t>valueArray</a:t>
            </a:r>
            <a:r>
              <a:rPr>
                <a:solidFill>
                  <a:srgbClr val="BBBBBB"/>
                </a:solidFill>
              </a:rPr>
              <a:t>
</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function</a:t>
            </a:r>
            <a:r>
              <a:rPr>
                <a:solidFill>
                  <a:srgbClr val="BBBBBB"/>
                </a:solidFill>
              </a:rPr>
              <a:t> </a:t>
            </a:r>
            <a:r>
              <a:rPr>
                <a:solidFill>
                  <a:srgbClr val="000000"/>
                </a:solidFill>
              </a:rPr>
              <a:t>addToRootArray</a:t>
            </a:r>
            <a:r>
              <a:rPr>
                <a:solidFill>
                  <a:srgbClr val="000000"/>
                </a:solidFill>
              </a:rPr>
              <a:t>(</a:t>
            </a:r>
            <a:r>
              <a:rPr>
                <a:solidFill>
                  <a:srgbClr val="000000"/>
                </a:solidFill>
              </a:rPr>
              <a:t>value</a:t>
            </a:r>
            <a:r>
              <a:rPr>
                <a:solidFill>
                  <a:srgbClr val="000000"/>
                </a:solidFill>
              </a:rPr>
              <a:t>:</a:t>
            </a:r>
            <a:r>
              <a:rPr>
                <a:solidFill>
                  <a:srgbClr val="000000"/>
                </a:solidFill>
              </a:rPr>
              <a:t>number</a:t>
            </a:r>
            <a:r>
              <a:rPr>
                <a:solidFill>
                  <a:srgbClr val="000000"/>
                </a:solidFill>
              </a:rPr>
              <a:t>)</a:t>
            </a:r>
            <a:r>
              <a:rPr>
                <a:solidFill>
                  <a:srgbClr val="000000"/>
                </a:solidFill>
              </a:rPr>
              <a:t>:</a:t>
            </a:r>
            <a:r>
              <a:rPr>
                <a:solidFill>
                  <a:srgbClr val="000000"/>
                </a:solidFill>
              </a:rPr>
              <a:t>number</a:t>
            </a:r>
            <a:r>
              <a:rPr>
                <a:solidFill>
                  <a:srgbClr val="000000"/>
                </a:solidFill>
              </a:rPr>
              <a:t>{</a:t>
            </a:r>
            <a:r>
              <a:rPr>
                <a:solidFill>
                  <a:srgbClr val="BBBBBB"/>
                </a:solidFill>
              </a:rPr>
              <a:t>
</a:t>
            </a:r>
            <a:r>
              <a:rPr>
                <a:solidFill>
                  <a:srgbClr val="BBBBBB"/>
                </a:solidFill>
              </a:rPr>
              <a:t>	</a:t>
            </a:r>
            <a:r>
              <a:rPr>
                <a:solidFill>
                  <a:srgbClr val="2C2CFF"/>
                </a:solidFill>
              </a:rPr>
              <a:t>const</a:t>
            </a:r>
            <a:r>
              <a:rPr>
                <a:solidFill>
                  <a:srgbClr val="BBBBBB"/>
                </a:solidFill>
              </a:rPr>
              <a:t> </a:t>
            </a:r>
            <a:r>
              <a:rPr>
                <a:solidFill>
                  <a:srgbClr val="000000"/>
                </a:solidFill>
              </a:rPr>
              <a:t>root</a:t>
            </a:r>
            <a:r>
              <a:rPr>
                <a:solidFill>
                  <a:srgbClr val="000000"/>
                </a:solidFill>
              </a:rPr>
              <a:t>=</a:t>
            </a:r>
            <a:r>
              <a:rPr>
                <a:solidFill>
                  <a:srgbClr val="000000"/>
                </a:solidFill>
              </a:rPr>
              <a:t>Math</a:t>
            </a:r>
            <a:r>
              <a:rPr>
                <a:solidFill>
                  <a:srgbClr val="000000"/>
                </a:solidFill>
              </a:rPr>
              <a:t>.</a:t>
            </a:r>
            <a:r>
              <a:rPr>
                <a:solidFill>
                  <a:srgbClr val="000000"/>
                </a:solidFill>
              </a:rPr>
              <a:t>sqrt</a:t>
            </a:r>
            <a:r>
              <a:rPr>
                <a:solidFill>
                  <a:srgbClr val="000000"/>
                </a:solidFill>
              </a:rPr>
              <a:t>(</a:t>
            </a:r>
            <a:r>
              <a:rPr>
                <a:solidFill>
                  <a:srgbClr val="000000"/>
                </a:solidFill>
              </a:rPr>
              <a:t>value</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valueArray</a:t>
            </a:r>
            <a:r>
              <a:rPr>
                <a:solidFill>
                  <a:srgbClr val="000000"/>
                </a:solidFill>
              </a:rPr>
              <a:t>.</a:t>
            </a:r>
            <a:r>
              <a:rPr>
                <a:solidFill>
                  <a:srgbClr val="000000"/>
                </a:solidFill>
              </a:rPr>
              <a:t>push</a:t>
            </a:r>
            <a:r>
              <a:rPr>
                <a:solidFill>
                  <a:srgbClr val="000000"/>
                </a:solidFill>
              </a:rPr>
              <a:t>(</a:t>
            </a:r>
            <a:r>
              <a:rPr>
                <a:solidFill>
                  <a:srgbClr val="000000"/>
                </a:solidFill>
              </a:rPr>
              <a:t>root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2C2CFF"/>
                </a:solidFill>
              </a:rPr>
              <a:t>return</a:t>
            </a:r>
            <a:r>
              <a:rPr>
                <a:solidFill>
                  <a:srgbClr val="BBBBBB"/>
                </a:solidFill>
              </a:rPr>
              <a:t> </a:t>
            </a:r>
            <a:r>
              <a:rPr>
                <a:solidFill>
                  <a:srgbClr val="000000"/>
                </a:solidFill>
              </a:rPr>
              <a:t>root</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what to test.</a:t>
            </a:r>
          </a:p>
        </p:txBody>
      </p:sp>
      <p:sp>
        <p:nvSpPr>
          <p:cNvPr id="3" name="Text Placeholder 2"/>
          <p:cNvSpPr>
            <a:spLocks noGrp="1"/>
          </p:cNvSpPr>
          <p:nvPr>
            <p:ph type="body" idx="13"/>
          </p:nvPr>
        </p:nvSpPr>
        <p:spPr/>
        <p:txBody>
          <a:bodyPr wrap="square"/>
          <a:lstStyle/>
          <a:p>
            <a:pPr/>
            <a:r>
              <a:rPr b="1" i="1" u="none" sz="1600">
                <a:solidFill>
                  <a:schemeClr val="lt1"/>
                </a:solidFill>
              </a:rPr>
              <a:t>Software Testing</a:t>
            </a:r>
            <a:r>
              <a:rPr b="0" i="0" u="none" sz="1600">
                <a:solidFill>
                  <a:schemeClr val="lt1"/>
                </a:solidFill>
              </a:rPr>
              <a:t> is the process of validating that software is bug free and meets requirements.</a:t>
            </a:r>
          </a:p>
        </p:txBody>
      </p:sp>
      <p:sp>
        <p:nvSpPr>
          <p:cNvPr id="4" name="Text Placeholder 3"/>
          <p:cNvSpPr>
            <a:spLocks noGrp="1"/>
          </p:cNvSpPr>
          <p:nvPr>
            <p:ph type="body" idx="1"/>
          </p:nvPr>
        </p:nvSpPr>
        <p:spPr/>
        <p:txBody>
          <a:bodyPr wrap="square"/>
          <a:lstStyle/>
          <a:p>
            <a:pPr/>
            <a:r>
              <a:rPr b="0" i="0" u="none" sz="1600">
                <a:solidFill>
                  <a:schemeClr val="dk1"/>
                </a:solidFill>
              </a:rPr>
              <a:t>Let's start by asking what we might want to know about how this code behaves, and how we could test that:</a:t>
            </a:r>
          </a:p>
        </p:txBody>
      </p:sp>
      <p:sp>
        <p:nvSpPr>
          <p:cNvPr id="5" name="Text Placeholder 4"/>
          <p:cNvSpPr>
            <a:spLocks noGrp="1"/>
          </p:cNvSpPr>
          <p:nvPr>
            <p:ph type="body" idx="2"/>
          </p:nvPr>
        </p:nvSpPr>
        <p:spPr/>
        <p:txBody>
          <a:bodyPr wrap="square"/>
          <a:lstStyle/>
          <a:p>
            <a:pPr/>
            <a:r>
              <a:rPr b="0" i="0" u="none" sz="1600">
                <a:solidFill>
                  <a:schemeClr val="dk1"/>
                </a:solidFill>
              </a:rPr>
              <a:t>How does it behave on a positive integer?</a:t>
            </a:r>
          </a:p>
          <a:p>
            <a:pPr lvl="1"/>
            <a:r>
              <a:rPr b="0" i="0" u="none" sz="1600">
                <a:solidFill>
                  <a:schemeClr val="dk1"/>
                </a:solidFill>
              </a:rPr>
              <a:t>Pass it one and verify contents of the array</a:t>
            </a:r>
          </a:p>
          <a:p>
            <a:pPr/>
            <a:r>
              <a:rPr b="0" i="0" u="none" sz="1600">
                <a:solidFill>
                  <a:schemeClr val="dk1"/>
                </a:solidFill>
              </a:rPr>
              <a:t>How does it behave on a positive real number?</a:t>
            </a:r>
          </a:p>
          <a:p>
            <a:pPr lvl="1"/>
            <a:r>
              <a:rPr b="0" i="0" u="none" sz="1600">
                <a:solidFill>
                  <a:schemeClr val="dk1"/>
                </a:solidFill>
              </a:rPr>
              <a:t>Pass it a positive real number and verify contents of the array</a:t>
            </a:r>
          </a:p>
          <a:p>
            <a:pPr/>
            <a:r>
              <a:rPr b="0" i="0" u="none" sz="1600">
                <a:solidFill>
                  <a:schemeClr val="dk1"/>
                </a:solidFill>
              </a:rPr>
              <a:t>How does it behave when passed a 0.</a:t>
            </a:r>
          </a:p>
          <a:p>
            <a:pPr lvl="1"/>
            <a:r>
              <a:rPr b="0" i="0" u="none" sz="1600">
                <a:solidFill>
                  <a:schemeClr val="dk1"/>
                </a:solidFill>
              </a:rPr>
              <a:t>Pass it a 0 and verify the contents of the array</a:t>
            </a:r>
          </a:p>
          <a:p>
            <a:pPr/>
            <a:r>
              <a:rPr b="0" i="0" u="none" sz="1600">
                <a:solidFill>
                  <a:schemeClr val="dk1"/>
                </a:solidFill>
              </a:rPr>
              <a:t>How does it behave on a negative integer.</a:t>
            </a:r>
          </a:p>
          <a:p>
            <a:pPr lvl="1"/>
            <a:r>
              <a:rPr b="0" i="0" u="none" sz="1600">
                <a:solidFill>
                  <a:schemeClr val="dk1"/>
                </a:solidFill>
              </a:rPr>
              <a:t>Pass it a negative integer and verify the contents of the array</a:t>
            </a:r>
          </a:p>
          <a:p>
            <a:pPr/>
            <a:r>
              <a:rPr b="0" i="0" u="none" sz="1600">
                <a:solidFill>
                  <a:schemeClr val="dk1"/>
                </a:solidFill>
              </a:rPr>
              <a:t>How does it behave on a negative real number?</a:t>
            </a:r>
          </a:p>
          <a:p>
            <a:pPr lvl="1"/>
            <a:r>
              <a:rPr b="0" i="0" u="none" sz="1600">
                <a:solidFill>
                  <a:schemeClr val="dk1"/>
                </a:solidFill>
              </a:rPr>
              <a:t>Pass it a negative real and verify the contents of the array</a:t>
            </a:r>
          </a:p>
          <a:p>
            <a:pPr/>
            <a:r>
              <a:rPr b="0" i="0" u="none" sz="1600">
                <a:solidFill>
                  <a:schemeClr val="dk1"/>
                </a:solidFill>
              </a:rPr>
              <a:t>How does it behave when the array is empty/populated already?</a:t>
            </a:r>
          </a:p>
          <a:p>
            <a:pPr lvl="1"/>
            <a:r>
              <a:rPr b="0" i="0" u="none" sz="1600">
                <a:solidFill>
                  <a:schemeClr val="dk1"/>
                </a:solidFill>
              </a:rPr>
              <a:t>Create various arrays with 0, 1, 2, and many elements, call the function and check the contents of the array.</a:t>
            </a:r>
          </a:p>
        </p:txBody>
      </p:sp>
    </p:spTree>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what to test.</a:t>
            </a:r>
          </a:p>
        </p:txBody>
      </p:sp>
      <p:sp>
        <p:nvSpPr>
          <p:cNvPr id="3" name="Text Placeholder 2"/>
          <p:cNvSpPr>
            <a:spLocks noGrp="1"/>
          </p:cNvSpPr>
          <p:nvPr>
            <p:ph type="body" idx="13"/>
          </p:nvPr>
        </p:nvSpPr>
        <p:spPr/>
        <p:txBody>
          <a:bodyPr wrap="square"/>
          <a:lstStyle/>
          <a:p>
            <a:pPr/>
            <a:r>
              <a:rPr b="1" i="1" u="none" sz="1600">
                <a:solidFill>
                  <a:schemeClr val="lt1"/>
                </a:solidFill>
              </a:rPr>
              <a:t>Software Testing</a:t>
            </a:r>
            <a:r>
              <a:rPr b="0" i="0" u="none" sz="1600">
                <a:solidFill>
                  <a:schemeClr val="lt1"/>
                </a:solidFill>
              </a:rPr>
              <a:t> is the process of validating that software is bug free and meets requirements.</a:t>
            </a:r>
          </a:p>
        </p:txBody>
      </p:sp>
      <p:sp>
        <p:nvSpPr>
          <p:cNvPr id="4" name="Text Placeholder 3"/>
          <p:cNvSpPr>
            <a:spLocks noGrp="1"/>
          </p:cNvSpPr>
          <p:nvPr>
            <p:ph type="body" idx="1"/>
          </p:nvPr>
        </p:nvSpPr>
        <p:spPr/>
        <p:txBody>
          <a:bodyPr wrap="square"/>
          <a:lstStyle/>
          <a:p>
            <a:pPr/>
            <a:r>
              <a:rPr b="0" i="0" u="none" sz="1600">
                <a:solidFill>
                  <a:schemeClr val="dk1"/>
                </a:solidFill>
              </a:rPr>
              <a:t>Are those behaviors what we expect and what is documented?</a:t>
            </a:r>
          </a:p>
          <a:p>
            <a:pPr/>
            <a:r>
              <a:rPr b="0" i="0" u="none" sz="1600">
                <a:solidFill>
                  <a:schemeClr val="dk1"/>
                </a:solidFill>
              </a:rPr>
              <a:t>And here is another example.</a:t>
            </a:r>
          </a:p>
          <a:p>
            <a:pPr>
              <a:lnSpc>
                <a:spcPct val="50000"/>
              </a:lnSpc>
              <a:buNone/>
              <a:defRPr sz="1400">
                <a:latin typeface="Courier New"/>
              </a:defRPr>
            </a:pPr>
            <a:r>
              <a:rPr>
                <a:solidFill>
                  <a:srgbClr val="2C2CFF"/>
                </a:solidFill>
              </a:rPr>
              <a:t>export</a:t>
            </a:r>
            <a:r>
              <a:rPr>
                <a:solidFill>
                  <a:srgbClr val="BBBBBB"/>
                </a:solidFill>
              </a:rPr>
              <a:t> </a:t>
            </a:r>
            <a:r>
              <a:rPr>
                <a:solidFill>
                  <a:srgbClr val="2C2CFF"/>
                </a:solidFill>
              </a:rPr>
              <a:t>class</a:t>
            </a:r>
            <a:r>
              <a:rPr>
                <a:solidFill>
                  <a:srgbClr val="BBBBBB"/>
                </a:solidFill>
              </a:rPr>
              <a:t> </a:t>
            </a:r>
            <a:r>
              <a:rPr>
                <a:solidFill>
                  <a:srgbClr val="000000"/>
                </a:solidFill>
              </a:rPr>
              <a:t>Elements</a:t>
            </a:r>
            <a:r>
              <a:rPr>
                <a:solidFill>
                  <a:srgbClr val="BBBBBB"/>
                </a:solidFill>
              </a:rPr>
              <a:t> </a:t>
            </a:r>
            <a:r>
              <a:rPr>
                <a:solidFill>
                  <a:srgbClr val="000000"/>
                </a:solidFill>
              </a:rPr>
              <a:t>{</a:t>
            </a:r>
            <a:r>
              <a:rPr>
                <a:solidFill>
                  <a:srgbClr val="BBBBBB"/>
                </a:solidFill>
              </a:rPr>
              <a:t>
</a:t>
            </a:r>
            <a:r>
              <a:rPr>
                <a:solidFill>
                  <a:srgbClr val="BBBBBB"/>
                </a:solidFill>
              </a:rPr>
              <a:t>	</a:t>
            </a:r>
            <a:r>
              <a:rPr>
                <a:solidFill>
                  <a:srgbClr val="000000"/>
                </a:solidFill>
              </a:rPr>
              <a:t>private</a:t>
            </a:r>
            <a:r>
              <a:rPr>
                <a:solidFill>
                  <a:srgbClr val="BBBBBB"/>
                </a:solidFill>
              </a:rPr>
              <a:t> </a:t>
            </a:r>
            <a:r>
              <a:rPr>
                <a:solidFill>
                  <a:srgbClr val="000000"/>
                </a:solidFill>
              </a:rPr>
              <a:t>stringArray</a:t>
            </a:r>
            <a:r>
              <a:rPr>
                <a:solidFill>
                  <a:srgbClr val="000000"/>
                </a:solidFill>
              </a:rPr>
              <a:t>:</a:t>
            </a:r>
            <a:r>
              <a:rPr>
                <a:solidFill>
                  <a:srgbClr val="BBBBBB"/>
                </a:solidFill>
              </a:rPr>
              <a:t> </a:t>
            </a:r>
            <a:r>
              <a:rPr>
                <a:solidFill>
                  <a:srgbClr val="000000"/>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a:t>
            </a:r>
            <a:r>
              <a:rPr>
                <a:solidFill>
                  <a:srgbClr val="BBBBBB"/>
                </a:solidFill>
              </a:rPr>
              <a:t> </a:t>
            </a:r>
            <a:r>
              <a:rPr>
                <a:solidFill>
                  <a:srgbClr val="A61717"/>
                </a:solidFill>
              </a:rPr>
              <a:t>@</a:t>
            </a:r>
            <a:r>
              <a:rPr>
                <a:solidFill>
                  <a:srgbClr val="000000"/>
                </a:solidFill>
              </a:rPr>
              <a:t>description</a:t>
            </a:r>
            <a:r>
              <a:rPr>
                <a:solidFill>
                  <a:srgbClr val="BBBBBB"/>
                </a:solidFill>
              </a:rPr>
              <a:t> </a:t>
            </a:r>
            <a:r>
              <a:rPr>
                <a:solidFill>
                  <a:srgbClr val="000000"/>
                </a:solidFill>
              </a:rPr>
              <a:t>This</a:t>
            </a:r>
            <a:r>
              <a:rPr>
                <a:solidFill>
                  <a:srgbClr val="BBBBBB"/>
                </a:solidFill>
              </a:rPr>
              <a:t> </a:t>
            </a:r>
            <a:r>
              <a:rPr>
                <a:solidFill>
                  <a:srgbClr val="000000"/>
                </a:solidFill>
              </a:rPr>
              <a:t>function</a:t>
            </a:r>
            <a:r>
              <a:rPr>
                <a:solidFill>
                  <a:srgbClr val="BBBBBB"/>
                </a:solidFill>
              </a:rPr>
              <a:t> </a:t>
            </a:r>
            <a:r>
              <a:rPr>
                <a:solidFill>
                  <a:srgbClr val="000000"/>
                </a:solidFill>
              </a:rPr>
              <a:t>returns</a:t>
            </a:r>
            <a:r>
              <a:rPr>
                <a:solidFill>
                  <a:srgbClr val="BBBBBB"/>
                </a:solidFill>
              </a:rPr>
              <a:t> </a:t>
            </a:r>
            <a:r>
              <a:rPr>
                <a:solidFill>
                  <a:srgbClr val="000000"/>
                </a:solidFill>
              </a:rPr>
              <a:t>and</a:t>
            </a:r>
            <a:r>
              <a:rPr>
                <a:solidFill>
                  <a:srgbClr val="BBBBBB"/>
                </a:solidFill>
              </a:rPr>
              <a:t>_x000B_     </a:t>
            </a:r>
            <a:r>
              <a:rPr>
                <a:solidFill>
                  <a:srgbClr val="000000"/>
                </a:solidFill>
              </a:rPr>
              <a:t>*</a:t>
            </a:r>
            <a:r>
              <a:rPr>
                <a:solidFill>
                  <a:srgbClr val="BBBBBB"/>
                </a:solidFill>
              </a:rPr>
              <a:t> </a:t>
            </a:r>
            <a:r>
              <a:rPr>
                <a:solidFill>
                  <a:srgbClr val="000000"/>
                </a:solidFill>
              </a:rPr>
              <a:t>removes</a:t>
            </a:r>
            <a:r>
              <a:rPr>
                <a:solidFill>
                  <a:srgbClr val="BBBBBB"/>
                </a:solidFill>
              </a:rPr>
              <a:t> </a:t>
            </a:r>
            <a:r>
              <a:rPr>
                <a:solidFill>
                  <a:srgbClr val="000000"/>
                </a:solidFill>
              </a:rPr>
              <a:t>the</a:t>
            </a:r>
            <a:r>
              <a:rPr>
                <a:solidFill>
                  <a:srgbClr val="BBBBBB"/>
                </a:solidFill>
              </a:rPr>
              <a:t> </a:t>
            </a:r>
            <a:r>
              <a:rPr>
                <a:solidFill>
                  <a:srgbClr val="000000"/>
                </a:solidFill>
              </a:rPr>
              <a:t>last</a:t>
            </a:r>
            <a:r>
              <a:rPr>
                <a:solidFill>
                  <a:srgbClr val="BBBBBB"/>
                </a:solidFill>
              </a:rPr>
              <a:t> </a:t>
            </a:r>
            <a:r>
              <a:rPr>
                <a:solidFill>
                  <a:srgbClr val="000000"/>
                </a:solidFill>
              </a:rPr>
              <a:t>element</a:t>
            </a:r>
            <a:r>
              <a:rPr>
                <a:solidFill>
                  <a:srgbClr val="BBBBBB"/>
                </a:solidFill>
              </a:rPr>
              <a:t>
</a:t>
            </a:r>
            <a:r>
              <a:rPr>
                <a:solidFill>
                  <a:srgbClr val="BBBBBB"/>
                </a:solidFill>
              </a:rPr>
              <a:t>	 </a:t>
            </a:r>
            <a:r>
              <a:rPr>
                <a:solidFill>
                  <a:srgbClr val="000000"/>
                </a:solidFill>
              </a:rPr>
              <a:t>*</a:t>
            </a:r>
            <a:r>
              <a:rPr>
                <a:solidFill>
                  <a:srgbClr val="BBBBBB"/>
                </a:solidFill>
              </a:rPr>
              <a:t> </a:t>
            </a:r>
            <a:r>
              <a:rPr>
                <a:solidFill>
                  <a:srgbClr val="A61717"/>
                </a:solidFill>
              </a:rPr>
              <a:t>@</a:t>
            </a:r>
            <a:r>
              <a:rPr>
                <a:solidFill>
                  <a:srgbClr val="000000"/>
                </a:solidFill>
              </a:rPr>
              <a:t>returns</a:t>
            </a:r>
            <a:r>
              <a:rPr>
                <a:solidFill>
                  <a:srgbClr val="BBBBBB"/>
                </a:solidFill>
              </a:rPr>
              <a:t> </a:t>
            </a:r>
            <a:r>
              <a:rPr>
                <a:solidFill>
                  <a:srgbClr val="000000"/>
                </a:solidFill>
              </a:rPr>
              <a:t>{</a:t>
            </a:r>
            <a:r>
              <a:rPr>
                <a:solidFill>
                  <a:srgbClr val="000000"/>
                </a:solidFill>
              </a:rPr>
              <a:t>string</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The</a:t>
            </a:r>
            <a:r>
              <a:rPr>
                <a:solidFill>
                  <a:srgbClr val="BBBBBB"/>
                </a:solidFill>
              </a:rPr>
              <a:t> </a:t>
            </a:r>
            <a:r>
              <a:rPr>
                <a:solidFill>
                  <a:srgbClr val="000000"/>
                </a:solidFill>
              </a:rPr>
              <a:t>last</a:t>
            </a:r>
            <a:r>
              <a:rPr>
                <a:solidFill>
                  <a:srgbClr val="BBBBBB"/>
                </a:solidFill>
              </a:rPr>
              <a:t> </a:t>
            </a:r>
            <a:r>
              <a:rPr>
                <a:solidFill>
                  <a:srgbClr val="000000"/>
                </a:solidFill>
              </a:rPr>
              <a:t>element</a:t>
            </a:r>
            <a:r>
              <a:rPr>
                <a:solidFill>
                  <a:srgbClr val="BBBBBB"/>
                </a:solidFill>
              </a:rPr>
              <a:t> </a:t>
            </a:r>
            <a:r>
              <a:rPr>
                <a:solidFill>
                  <a:srgbClr val="000000"/>
                </a:solidFill>
              </a:rPr>
              <a:t>of</a:t>
            </a:r>
            <a:r>
              <a:rPr>
                <a:solidFill>
                  <a:srgbClr val="BBBBBB"/>
                </a:solidFill>
              </a:rPr>
              <a:t> </a:t>
            </a:r>
            <a:r>
              <a:rPr>
                <a:solidFill>
                  <a:srgbClr val="000000"/>
                </a:solidFill>
              </a:rPr>
              <a:t>the</a:t>
            </a:r>
            <a:r>
              <a:rPr>
                <a:solidFill>
                  <a:srgbClr val="BBBBBB"/>
                </a:solidFill>
              </a:rPr>
              <a:t>
</a:t>
            </a:r>
            <a:r>
              <a:rPr>
                <a:solidFill>
                  <a:srgbClr val="BBBBBB"/>
                </a:solidFill>
              </a:rPr>
              <a:t>	 </a:t>
            </a:r>
            <a:r>
              <a:rPr>
                <a:solidFill>
                  <a:srgbClr val="000000"/>
                </a:solidFill>
              </a:rPr>
              <a:t>*</a:t>
            </a:r>
            <a:r>
              <a:rPr>
                <a:solidFill>
                  <a:srgbClr val="BBBBBB"/>
                </a:solidFill>
              </a:rPr>
              <a:t> </a:t>
            </a:r>
            <a:r>
              <a:rPr>
                <a:solidFill>
                  <a:srgbClr val="000000"/>
                </a:solidFill>
              </a:rPr>
              <a:t>array</a:t>
            </a:r>
            <a:r>
              <a:rPr>
                <a:solidFill>
                  <a:srgbClr val="BBBBBB"/>
                </a:solidFill>
              </a:rPr>
              <a:t>
</a:t>
            </a:r>
            <a:r>
              <a:rPr>
                <a:solidFill>
                  <a:srgbClr val="BBBBBB"/>
                </a:solidFill>
              </a:rPr>
              <a:t>	 </a:t>
            </a:r>
            <a:r>
              <a:rPr>
                <a:solidFill>
                  <a:srgbClr val="000000"/>
                </a:solidFill>
              </a:rPr>
              <a:t>*</a:t>
            </a:r>
            <a:r>
              <a:rPr>
                <a:solidFill>
                  <a:srgbClr val="BBBBBB"/>
                </a:solidFill>
              </a:rPr>
              <a:t> </a:t>
            </a:r>
            <a:r>
              <a:rPr>
                <a:solidFill>
                  <a:srgbClr val="A61717"/>
                </a:solidFill>
              </a:rPr>
              <a:t>@</a:t>
            </a:r>
            <a:r>
              <a:rPr>
                <a:solidFill>
                  <a:srgbClr val="000000"/>
                </a:solidFill>
              </a:rPr>
              <a:t>sideEffects</a:t>
            </a:r>
            <a:r>
              <a:rPr>
                <a:solidFill>
                  <a:srgbClr val="BBBBBB"/>
                </a:solidFill>
              </a:rPr>
              <a:t> </a:t>
            </a:r>
            <a:r>
              <a:rPr>
                <a:solidFill>
                  <a:srgbClr val="000000"/>
                </a:solidFill>
              </a:rPr>
              <a:t>-</a:t>
            </a:r>
            <a:r>
              <a:rPr>
                <a:solidFill>
                  <a:srgbClr val="BBBBBB"/>
                </a:solidFill>
              </a:rPr>
              <a:t> </a:t>
            </a:r>
            <a:r>
              <a:rPr>
                <a:solidFill>
                  <a:srgbClr val="000000"/>
                </a:solidFill>
              </a:rPr>
              <a:t>Removes</a:t>
            </a:r>
            <a:r>
              <a:rPr>
                <a:solidFill>
                  <a:srgbClr val="BBBBBB"/>
                </a:solidFill>
              </a:rPr>
              <a:t> </a:t>
            </a:r>
            <a:r>
              <a:rPr>
                <a:solidFill>
                  <a:srgbClr val="000000"/>
                </a:solidFill>
              </a:rPr>
              <a:t>the</a:t>
            </a:r>
            <a:r>
              <a:rPr>
                <a:solidFill>
                  <a:srgbClr val="BBBBBB"/>
                </a:solidFill>
              </a:rPr>
              <a:t> </a:t>
            </a:r>
            <a:r>
              <a:rPr>
                <a:solidFill>
                  <a:srgbClr val="000000"/>
                </a:solidFill>
              </a:rPr>
              <a:t>last</a:t>
            </a:r>
            <a:r>
              <a:rPr>
                <a:solidFill>
                  <a:srgbClr val="BBBBBB"/>
                </a:solidFill>
              </a:rPr>
              <a:t> </a:t>
            </a:r>
            <a:r>
              <a:rPr>
                <a:solidFill>
                  <a:srgbClr val="000000"/>
                </a:solidFill>
              </a:rPr>
              <a:t>element</a:t>
            </a:r>
            <a:r>
              <a:rPr>
                <a:solidFill>
                  <a:srgbClr val="BBBBBB"/>
                </a:solidFill>
              </a:rPr>
              <a:t> </a:t>
            </a:r>
            <a:r>
              <a:rPr>
                <a:solidFill>
                  <a:srgbClr val="000000"/>
                </a:solidFill>
              </a:rPr>
              <a:t>of</a:t>
            </a:r>
            <a:r>
              <a:rPr>
                <a:solidFill>
                  <a:srgbClr val="BBBBBB"/>
                </a:solidFill>
              </a:rPr>
              <a:t> </a:t>
            </a:r>
            <a:r>
              <a:rPr>
                <a:solidFill>
                  <a:srgbClr val="BBBBBB"/>
                </a:solidFill>
              </a:rPr>
              <a:t>
</a:t>
            </a:r>
            <a:r>
              <a:rPr>
                <a:solidFill>
                  <a:srgbClr val="BBBBBB"/>
                </a:solidFill>
              </a:rPr>
              <a:t>	 </a:t>
            </a:r>
            <a:r>
              <a:rPr>
                <a:solidFill>
                  <a:srgbClr val="000000"/>
                </a:solidFill>
              </a:rPr>
              <a:t>*</a:t>
            </a:r>
            <a:r>
              <a:rPr>
                <a:solidFill>
                  <a:srgbClr val="BBBBBB"/>
                </a:solidFill>
              </a:rPr>
              <a:t> </a:t>
            </a:r>
            <a:r>
              <a:rPr>
                <a:solidFill>
                  <a:srgbClr val="000000"/>
                </a:solidFill>
              </a:rPr>
              <a:t>the</a:t>
            </a:r>
            <a:r>
              <a:rPr>
                <a:solidFill>
                  <a:srgbClr val="BBBBBB"/>
                </a:solidFill>
              </a:rPr>
              <a:t> </a:t>
            </a:r>
            <a:r>
              <a:rPr>
                <a:solidFill>
                  <a:srgbClr val="000000"/>
                </a:solidFill>
              </a:rPr>
              <a:t>array</a:t>
            </a:r>
            <a:r>
              <a:rPr>
                <a:solidFill>
                  <a:srgbClr val="BBBBBB"/>
                </a:solidFill>
              </a:rPr>
              <a:t>
</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getLastElement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string</a:t>
            </a:r>
            <a:r>
              <a:rPr>
                <a:solidFill>
                  <a:srgbClr val="BBBBBB"/>
                </a:solidFill>
              </a:rPr>
              <a:t> </a:t>
            </a:r>
            <a:r>
              <a:rPr>
                <a:solidFill>
                  <a:srgbClr val="000000"/>
                </a:solidFill>
              </a:rPr>
              <a:t>{</a:t>
            </a:r>
            <a:r>
              <a:rPr>
                <a:solidFill>
                  <a:srgbClr val="BBBBBB"/>
                </a:solidFill>
              </a:rPr>
              <a:t>
</a:t>
            </a:r>
            <a:r>
              <a:rPr>
                <a:solidFill>
                  <a:srgbClr val="BBBBBB"/>
                </a:solidFill>
              </a:rPr>
              <a:t>		</a:t>
            </a:r>
            <a:r>
              <a:rPr>
                <a:solidFill>
                  <a:srgbClr val="2C2CFF"/>
                </a:solidFill>
              </a:rPr>
              <a:t>return</a:t>
            </a:r>
            <a:r>
              <a:rPr>
                <a:solidFill>
                  <a:srgbClr val="BBBBBB"/>
                </a:solidFill>
              </a:rPr>
              <a:t> </a:t>
            </a:r>
            <a:r>
              <a:rPr>
                <a:solidFill>
                  <a:srgbClr val="000000"/>
                </a:solidFill>
              </a:rPr>
              <a:t>this</a:t>
            </a:r>
            <a:r>
              <a:rPr>
                <a:solidFill>
                  <a:srgbClr val="000000"/>
                </a:solidFill>
              </a:rPr>
              <a:t>.</a:t>
            </a:r>
            <a:r>
              <a:rPr>
                <a:solidFill>
                  <a:srgbClr val="000000"/>
                </a:solidFill>
              </a:rPr>
              <a:t>stringArray</a:t>
            </a:r>
            <a:r>
              <a:rPr>
                <a:solidFill>
                  <a:srgbClr val="000000"/>
                </a:solidFill>
              </a:rPr>
              <a:t>.</a:t>
            </a:r>
            <a:r>
              <a:rPr>
                <a:solidFill>
                  <a:srgbClr val="000000"/>
                </a:solidFill>
              </a:rPr>
              <a:t>pop</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what to test.</a:t>
            </a:r>
          </a:p>
        </p:txBody>
      </p:sp>
      <p:sp>
        <p:nvSpPr>
          <p:cNvPr id="3" name="Text Placeholder 2"/>
          <p:cNvSpPr>
            <a:spLocks noGrp="1"/>
          </p:cNvSpPr>
          <p:nvPr>
            <p:ph type="body" idx="13"/>
          </p:nvPr>
        </p:nvSpPr>
        <p:spPr/>
        <p:txBody>
          <a:bodyPr wrap="square"/>
          <a:lstStyle/>
          <a:p>
            <a:pPr/>
            <a:r>
              <a:rPr b="1" i="1" u="none" sz="1600">
                <a:solidFill>
                  <a:schemeClr val="lt1"/>
                </a:solidFill>
              </a:rPr>
              <a:t>Software Testing</a:t>
            </a:r>
            <a:r>
              <a:rPr b="0" i="0" u="none" sz="1600">
                <a:solidFill>
                  <a:schemeClr val="lt1"/>
                </a:solidFill>
              </a:rPr>
              <a:t> is the process of validating that software is bug free and meets requirements.</a:t>
            </a:r>
          </a:p>
        </p:txBody>
      </p:sp>
      <p:sp>
        <p:nvSpPr>
          <p:cNvPr id="4" name="Text Placeholder 3"/>
          <p:cNvSpPr>
            <a:spLocks noGrp="1"/>
          </p:cNvSpPr>
          <p:nvPr>
            <p:ph type="body" idx="1"/>
          </p:nvPr>
        </p:nvSpPr>
        <p:spPr/>
        <p:txBody>
          <a:bodyPr wrap="square"/>
          <a:lstStyle/>
          <a:p>
            <a:pPr/>
            <a:r>
              <a:rPr b="0" i="0" u="none" sz="1600">
                <a:solidFill>
                  <a:schemeClr val="dk1"/>
                </a:solidFill>
              </a:rPr>
              <a:t>What questions might we ask here?</a:t>
            </a:r>
          </a:p>
          <a:p>
            <a:pPr lvl="1"/>
            <a:r>
              <a:rPr b="0" i="0" u="none" sz="1600">
                <a:solidFill>
                  <a:schemeClr val="dk1"/>
                </a:solidFill>
              </a:rPr>
              <a:t>Can I construct one of these?</a:t>
            </a:r>
          </a:p>
          <a:p>
            <a:pPr lvl="2"/>
            <a:r>
              <a:rPr b="0" i="0" u="none" sz="1600">
                <a:solidFill>
                  <a:schemeClr val="dk1"/>
                </a:solidFill>
              </a:rPr>
              <a:t>Call the constructor and verify</a:t>
            </a:r>
          </a:p>
          <a:p>
            <a:pPr lvl="1"/>
            <a:r>
              <a:rPr b="0" i="0" u="none" sz="1600">
                <a:solidFill>
                  <a:schemeClr val="dk1"/>
                </a:solidFill>
              </a:rPr>
              <a:t>Does it work normally?</a:t>
            </a:r>
          </a:p>
          <a:p>
            <a:pPr lvl="2"/>
            <a:r>
              <a:rPr b="0" i="0" u="none" sz="1600">
                <a:solidFill>
                  <a:schemeClr val="dk1"/>
                </a:solidFill>
              </a:rPr>
              <a:t>Populate with some items and try</a:t>
            </a:r>
          </a:p>
          <a:p>
            <a:pPr lvl="1"/>
            <a:r>
              <a:rPr b="0" i="0" u="none" sz="1600">
                <a:solidFill>
                  <a:schemeClr val="dk1"/>
                </a:solidFill>
              </a:rPr>
              <a:t>What happens if the array is empty?</a:t>
            </a:r>
          </a:p>
          <a:p>
            <a:pPr lvl="2"/>
            <a:r>
              <a:rPr b="0" i="0" u="none" sz="1600">
                <a:solidFill>
                  <a:schemeClr val="dk1"/>
                </a:solidFill>
              </a:rPr>
              <a:t>Ensure array is empty and try</a:t>
            </a:r>
          </a:p>
          <a:p>
            <a:pPr lvl="1"/>
            <a:r>
              <a:rPr b="0" i="0" u="none" sz="1600">
                <a:solidFill>
                  <a:schemeClr val="dk1"/>
                </a:solidFill>
              </a:rPr>
              <a:t>What happens if the array has only one element in it?</a:t>
            </a:r>
            <a:r>
              <a:rPr b="0" i="0" u="none" sz="1600">
                <a:solidFill>
                  <a:schemeClr val="dk1"/>
                </a:solidFill>
              </a:rPr>
              <a:t> </a:t>
            </a:r>
            <a:r>
              <a:rPr b="0" i="0" u="none" sz="1600">
                <a:solidFill>
                  <a:schemeClr val="dk1"/>
                </a:solidFill>
              </a:rPr>
              <a:t>*Populate with 1 item and try</a:t>
            </a:r>
          </a:p>
        </p:txBody>
      </p:sp>
    </p:spTree>
  </p:cSld>
  <p:clrMapOvr>
    <a:masterClrMapping/>
  </p:clrMapOvr>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Understanding what to test.</a:t>
            </a:r>
          </a:p>
        </p:txBody>
      </p:sp>
      <p:sp>
        <p:nvSpPr>
          <p:cNvPr id="3" name="Text Placeholder 2"/>
          <p:cNvSpPr>
            <a:spLocks noGrp="1"/>
          </p:cNvSpPr>
          <p:nvPr>
            <p:ph type="body" idx="13"/>
          </p:nvPr>
        </p:nvSpPr>
        <p:spPr/>
        <p:txBody>
          <a:bodyPr wrap="square"/>
          <a:lstStyle/>
          <a:p>
            <a:pPr/>
            <a:r>
              <a:rPr b="1" i="1" u="none" sz="1600">
                <a:solidFill>
                  <a:schemeClr val="lt1"/>
                </a:solidFill>
              </a:rPr>
              <a:t>Software Testing</a:t>
            </a:r>
            <a:r>
              <a:rPr b="0" i="0" u="none" sz="1600">
                <a:solidFill>
                  <a:schemeClr val="lt1"/>
                </a:solidFill>
              </a:rPr>
              <a:t> is the process of validating that software is bug free and meets requirements.</a:t>
            </a:r>
          </a:p>
        </p:txBody>
      </p:sp>
      <p:sp>
        <p:nvSpPr>
          <p:cNvPr id="4" name="Text Placeholder 3"/>
          <p:cNvSpPr>
            <a:spLocks noGrp="1"/>
          </p:cNvSpPr>
          <p:nvPr>
            <p:ph type="body" idx="1"/>
          </p:nvPr>
        </p:nvSpPr>
        <p:spPr/>
        <p:txBody>
          <a:bodyPr wrap="square"/>
          <a:lstStyle/>
          <a:p>
            <a:pPr/>
            <a:r>
              <a:rPr b="0" i="0" u="none" sz="1600">
                <a:solidFill>
                  <a:schemeClr val="dk1"/>
                </a:solidFill>
              </a:rPr>
              <a:t>To create tests in a project that is already configured for jest, we create files with the word ‘test’ in their filename (i.e. myprogram.test.ts)</a:t>
            </a:r>
          </a:p>
          <a:p>
            <a:pPr/>
            <a:r>
              <a:rPr b="0" i="0" u="none" sz="1600">
                <a:solidFill>
                  <a:schemeClr val="dk1"/>
                </a:solidFill>
              </a:rPr>
              <a:t>This can be changed, but our projects will be pre-configured to work this way.</a:t>
            </a:r>
          </a:p>
          <a:p>
            <a:pPr lvl="1"/>
            <a:r>
              <a:rPr b="0" i="0" u="none" sz="1600">
                <a:solidFill>
                  <a:schemeClr val="dk1"/>
                </a:solidFill>
              </a:rPr>
              <a:t>Running jest on the command line by itself within the project folder will run tests in all properly named files.</a:t>
            </a:r>
          </a:p>
          <a:p>
            <a:pPr lvl="1"/>
            <a:r>
              <a:rPr b="0" i="0" u="none" sz="1600">
                <a:solidFill>
                  <a:schemeClr val="dk1"/>
                </a:solidFill>
              </a:rPr>
              <a:t>Running jest on the command line with the name of the file (without the test.ts) will run tests in only that file.</a:t>
            </a:r>
          </a:p>
          <a:p>
            <a:pPr lvl="1"/>
            <a:r>
              <a:rPr b="0" i="0" u="none" sz="1600">
                <a:solidFill>
                  <a:schemeClr val="dk1"/>
                </a:solidFill>
              </a:rPr>
              <a:t>Running jest on the command line with –coverage will produce a coverage report.</a:t>
            </a:r>
          </a:p>
        </p:txBody>
      </p:sp>
    </p:spTree>
  </p:cSld>
  <p:clrMapOvr>
    <a:masterClrMapping/>
  </p:clrMapOvr>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1" i="1" u="none" sz="1600">
                <a:solidFill>
                  <a:schemeClr val="lt1"/>
                </a:solidFill>
              </a:rPr>
              <a:t>Software Testing</a:t>
            </a:r>
            <a:r>
              <a:rPr b="0" i="0" u="none" sz="1600">
                <a:solidFill>
                  <a:schemeClr val="lt1"/>
                </a:solidFill>
              </a:rPr>
              <a:t> is the process of validating that software is bug free and meets requirements.</a:t>
            </a:r>
          </a:p>
        </p:txBody>
      </p:sp>
      <p:sp>
        <p:nvSpPr>
          <p:cNvPr id="4" name="Text Placeholder 3"/>
          <p:cNvSpPr>
            <a:spLocks noGrp="1"/>
          </p:cNvSpPr>
          <p:nvPr>
            <p:ph type="body" idx="1"/>
          </p:nvPr>
        </p:nvSpPr>
        <p:spPr/>
        <p:txBody>
          <a:bodyPr wrap="square"/>
          <a:lstStyle/>
          <a:p>
            <a:pPr/>
            <a:r>
              <a:rPr b="0" i="0" u="none" sz="1600">
                <a:solidFill>
                  <a:schemeClr val="dk1"/>
                </a:solidFill>
              </a:rPr>
              <a:t>Designing good tests and testing methodologies will help create software that can be validated and verified.  Different levels of testing allow for testing individual functions, classes, or sets of code as well as the full system.  Before writing tests, ask what types of thing should be tested.  Make sure you test edge cases and exceptional situations to make sure you have covered all possible inputs.</a:t>
            </a:r>
          </a:p>
        </p:txBody>
      </p:sp>
    </p:spTree>
  </p:cSld>
  <p:clrMapOvr>
    <a:masterClrMapping/>
  </p:clrMapOvr>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Testing in Jest</a:t>
            </a:r>
          </a:p>
        </p:txBody>
      </p:sp>
    </p:spTree>
  </p:cSld>
  <p:clrMapOvr>
    <a:masterClrMapping/>
  </p:clrMapOvr>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Jest Syntax</a:t>
            </a:r>
          </a:p>
        </p:txBody>
      </p:sp>
      <p:sp>
        <p:nvSpPr>
          <p:cNvPr id="3" name="Text Placeholder 2"/>
          <p:cNvSpPr>
            <a:spLocks noGrp="1"/>
          </p:cNvSpPr>
          <p:nvPr>
            <p:ph type="body" idx="13"/>
          </p:nvPr>
        </p:nvSpPr>
        <p:spPr/>
        <p:txBody>
          <a:bodyPr wrap="square"/>
          <a:lstStyle/>
          <a:p>
            <a:pPr/>
            <a:r>
              <a:rPr b="1" i="1" u="none" sz="1600">
                <a:solidFill>
                  <a:schemeClr val="lt1"/>
                </a:solidFill>
              </a:rPr>
              <a:t>Jest</a:t>
            </a:r>
            <a:r>
              <a:rPr b="0" i="0" u="none" sz="1600">
                <a:solidFill>
                  <a:schemeClr val="lt1"/>
                </a:solidFill>
              </a:rPr>
              <a:t> is a test runner and testing framework that works with javascript and Typescript</a:t>
            </a:r>
          </a:p>
        </p:txBody>
      </p:sp>
      <p:sp>
        <p:nvSpPr>
          <p:cNvPr id="4" name="Text Placeholder 3"/>
          <p:cNvSpPr>
            <a:spLocks noGrp="1"/>
          </p:cNvSpPr>
          <p:nvPr>
            <p:ph type="body" idx="1"/>
          </p:nvPr>
        </p:nvSpPr>
        <p:spPr/>
        <p:txBody>
          <a:bodyPr wrap="square"/>
          <a:lstStyle/>
          <a:p>
            <a:pPr/>
            <a:r>
              <a:rPr b="0" i="0" u="none" sz="1600">
                <a:solidFill>
                  <a:schemeClr val="dk1"/>
                </a:solidFill>
              </a:rPr>
              <a:t>A few simple commands we need:</a:t>
            </a:r>
          </a:p>
          <a:p>
            <a:pPr lvl="1"/>
            <a:r>
              <a:rPr b="0" i="0" u="none" sz="1600">
                <a:solidFill>
                  <a:schemeClr val="dk1"/>
                </a:solidFill>
              </a:rPr>
              <a:t>describe:  Create a new test section</a:t>
            </a:r>
          </a:p>
          <a:p>
            <a:pPr lvl="1"/>
            <a:r>
              <a:rPr b="0" i="0" u="none" sz="1600">
                <a:solidFill>
                  <a:schemeClr val="dk1"/>
                </a:solidFill>
              </a:rPr>
              <a:t>test:  Write a specific test</a:t>
            </a:r>
          </a:p>
          <a:p>
            <a:pPr lvl="1"/>
            <a:r>
              <a:rPr b="0" i="0" u="none" sz="1600">
                <a:solidFill>
                  <a:schemeClr val="dk1"/>
                </a:solidFill>
              </a:rPr>
              <a:t>expect: expect an expression to behave a certain way</a:t>
            </a:r>
            <a:r>
              <a:rPr b="0" i="0" u="none" sz="1600">
                <a:solidFill>
                  <a:schemeClr val="dk1"/>
                </a:solidFill>
              </a:rPr>
              <a:t> </a:t>
            </a:r>
            <a:r>
              <a:rPr b="0" i="0" u="none" sz="1600">
                <a:solidFill>
                  <a:schemeClr val="dk1"/>
                </a:solidFill>
              </a:rPr>
              <a:t>Example: expect(value).toBeInstanceOf(MyClass)</a:t>
            </a:r>
          </a:p>
        </p:txBody>
      </p:sp>
    </p:spTree>
  </p:cSld>
  <p:clrMapOvr>
    <a:masterClrMapping/>
  </p:clrMapOvr>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Jest Syntax</a:t>
            </a:r>
          </a:p>
        </p:txBody>
      </p:sp>
      <p:sp>
        <p:nvSpPr>
          <p:cNvPr id="3" name="Text Placeholder 2"/>
          <p:cNvSpPr>
            <a:spLocks noGrp="1"/>
          </p:cNvSpPr>
          <p:nvPr>
            <p:ph type="body" idx="13"/>
          </p:nvPr>
        </p:nvSpPr>
        <p:spPr/>
        <p:txBody>
          <a:bodyPr wrap="square"/>
          <a:lstStyle/>
          <a:p>
            <a:pPr/>
            <a:r>
              <a:rPr b="1" i="1" u="none" sz="1600">
                <a:solidFill>
                  <a:schemeClr val="lt1"/>
                </a:solidFill>
              </a:rPr>
              <a:t>Jest</a:t>
            </a:r>
            <a:r>
              <a:rPr b="0" i="0" u="none" sz="1600">
                <a:solidFill>
                  <a:schemeClr val="lt1"/>
                </a:solidFill>
              </a:rPr>
              <a:t> is a test runner and testing framework that works with javascript and Typescript</a:t>
            </a:r>
          </a:p>
        </p:txBody>
      </p:sp>
      <p:sp>
        <p:nvSpPr>
          <p:cNvPr id="4" name="Text Placeholder 3"/>
          <p:cNvSpPr>
            <a:spLocks noGrp="1"/>
          </p:cNvSpPr>
          <p:nvPr>
            <p:ph type="body" idx="1"/>
          </p:nvPr>
        </p:nvSpPr>
        <p:spPr/>
        <p:txBody>
          <a:bodyPr wrap="square"/>
          <a:lstStyle/>
          <a:p>
            <a:pPr/>
            <a:r>
              <a:rPr b="0" i="0" u="none" sz="1600">
                <a:solidFill>
                  <a:schemeClr val="dk1"/>
                </a:solidFill>
              </a:rPr>
              <a:t>There are many others, but we can get by with these three for now.</a:t>
            </a:r>
          </a:p>
          <a:p>
            <a:pPr/>
            <a:r>
              <a:rPr b="0" i="0" u="none" sz="1600">
                <a:solidFill>
                  <a:schemeClr val="dk1"/>
                </a:solidFill>
              </a:rPr>
              <a:t>Back to the example from the previous section, let’s look at what we want to do for each of these:</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Elements</a:t>
            </a:r>
            <a:r>
              <a:rPr>
                <a:solidFill>
                  <a:srgbClr val="BBBBBB"/>
                </a:solidFill>
              </a:rPr>
              <a:t> </a:t>
            </a:r>
            <a:r>
              <a:rPr>
                <a:solidFill>
                  <a:srgbClr val="A61717"/>
                </a:solidFill>
              </a:rPr>
              <a:t>{</a:t>
            </a:r>
            <a:r>
              <a:rPr>
                <a:solidFill>
                  <a:srgbClr val="BBBBBB"/>
                </a:solidFill>
              </a:rPr>
              <a:t>
	</a:t>
            </a:r>
            <a:r>
              <a:rPr>
                <a:solidFill>
                  <a:srgbClr val="000000"/>
                </a:solidFill>
              </a:rPr>
              <a:t>private</a:t>
            </a:r>
            <a:r>
              <a:rPr>
                <a:solidFill>
                  <a:srgbClr val="BBBBBB"/>
                </a:solidFill>
              </a:rPr>
              <a:t> </a:t>
            </a:r>
            <a:r>
              <a:rPr>
                <a:solidFill>
                  <a:srgbClr val="000000"/>
                </a:solidFill>
              </a:rPr>
              <a:t>stringArray</a:t>
            </a:r>
            <a:r>
              <a:rPr>
                <a:solidFill>
                  <a:srgbClr val="000000"/>
                </a:solidFill>
              </a:rPr>
              <a:t>:</a:t>
            </a:r>
            <a:r>
              <a:rPr>
                <a:solidFill>
                  <a:srgbClr val="BBBBBB"/>
                </a:solidFill>
              </a:rPr>
              <a:t> </a:t>
            </a:r>
            <a:r>
              <a:rPr>
                <a:solidFill>
                  <a:srgbClr val="000000"/>
                </a:solidFill>
              </a:rPr>
              <a:t>string</a:t>
            </a:r>
            <a:r>
              <a:rPr>
                <a:solidFill>
                  <a:srgbClr val="A61717"/>
                </a:solidFill>
              </a:rPr>
              <a:t>[</a:t>
            </a:r>
            <a:r>
              <a:rPr>
                <a:solidFill>
                  <a:srgbClr val="A61717"/>
                </a:solidFill>
              </a:rPr>
              <a:t>]</a:t>
            </a:r>
            <a:r>
              <a:rPr>
                <a:solidFill>
                  <a:srgbClr val="BBBBBB"/>
                </a:solidFill>
              </a:rPr>
              <a:t> </a:t>
            </a:r>
            <a:r>
              <a:rPr>
                <a:solidFill>
                  <a:srgbClr val="000000"/>
                </a:solidFill>
              </a:rPr>
              <a:t>=</a:t>
            </a:r>
            <a:r>
              <a:rPr>
                <a:solidFill>
                  <a:srgbClr val="BBBBBB"/>
                </a:solidFill>
              </a:rPr>
              <a:t> </a:t>
            </a:r>
            <a:r>
              <a:rPr>
                <a:solidFill>
                  <a:srgbClr val="A61717"/>
                </a:solidFill>
              </a:rPr>
              <a:t>[</a:t>
            </a:r>
            <a:r>
              <a:rPr>
                <a:solidFill>
                  <a:srgbClr val="A61717"/>
                </a:solidFill>
              </a:rPr>
              <a:t>]</a:t>
            </a:r>
            <a:r>
              <a:rPr>
                <a:solidFill>
                  <a:srgbClr val="000000"/>
                </a:solidFill>
              </a:rPr>
              <a:t>;</a:t>
            </a:r>
            <a:r>
              <a:rPr>
                <a:solidFill>
                  <a:srgbClr val="BBBBBB"/>
                </a:solidFill>
              </a:rPr>
              <a:t>
	</a:t>
            </a:r>
            <a:r>
              <a:rPr>
                <a:solidFill>
                  <a:srgbClr val="008800"/>
                </a:solidFill>
              </a:rPr>
              <a:t>/*</a:t>
            </a:r>
            <a:r>
              <a:rPr>
                <a:solidFill>
                  <a:srgbClr val="008800"/>
                </a:solidFill>
              </a:rPr>
              <a:t>*</a:t>
            </a:r>
            <a:r>
              <a:rPr>
                <a:solidFill>
                  <a:srgbClr val="008800"/>
                </a:solidFill>
              </a:rPr>
              <a:t>
	 </a:t>
            </a:r>
            <a:r>
              <a:rPr>
                <a:solidFill>
                  <a:srgbClr val="008800"/>
                </a:solidFill>
              </a:rPr>
              <a:t>*</a:t>
            </a:r>
            <a:r>
              <a:rPr>
                <a:solidFill>
                  <a:srgbClr val="008800"/>
                </a:solidFill>
              </a:rPr>
              <a:t> @description This function returns and
	 </a:t>
            </a:r>
            <a:r>
              <a:rPr>
                <a:solidFill>
                  <a:srgbClr val="008800"/>
                </a:solidFill>
              </a:rPr>
              <a:t>*</a:t>
            </a:r>
            <a:r>
              <a:rPr>
                <a:solidFill>
                  <a:srgbClr val="008800"/>
                </a:solidFill>
              </a:rPr>
              <a:t> removes the last element
	 </a:t>
            </a:r>
            <a:r>
              <a:rPr>
                <a:solidFill>
                  <a:srgbClr val="008800"/>
                </a:solidFill>
              </a:rPr>
              <a:t>*</a:t>
            </a:r>
            <a:r>
              <a:rPr>
                <a:solidFill>
                  <a:srgbClr val="008800"/>
                </a:solidFill>
              </a:rPr>
              <a:t> @returns {string} - The last element of the
	 </a:t>
            </a:r>
            <a:r>
              <a:rPr>
                <a:solidFill>
                  <a:srgbClr val="008800"/>
                </a:solidFill>
              </a:rPr>
              <a:t>*</a:t>
            </a:r>
            <a:r>
              <a:rPr>
                <a:solidFill>
                  <a:srgbClr val="008800"/>
                </a:solidFill>
              </a:rPr>
              <a:t> array
	 </a:t>
            </a:r>
            <a:r>
              <a:rPr>
                <a:solidFill>
                  <a:srgbClr val="008800"/>
                </a:solidFill>
              </a:rPr>
              <a:t>*</a:t>
            </a:r>
            <a:r>
              <a:rPr>
                <a:solidFill>
                  <a:srgbClr val="008800"/>
                </a:solidFill>
              </a:rPr>
              <a:t> @sideEffects - Removes the last element of 
	 </a:t>
            </a:r>
            <a:r>
              <a:rPr>
                <a:solidFill>
                  <a:srgbClr val="008800"/>
                </a:solidFill>
              </a:rPr>
              <a:t>*</a:t>
            </a:r>
            <a:r>
              <a:rPr>
                <a:solidFill>
                  <a:srgbClr val="008800"/>
                </a:solidFill>
              </a:rPr>
              <a:t> the array
	 </a:t>
            </a:r>
            <a:r>
              <a:rPr>
                <a:solidFill>
                  <a:srgbClr val="008800"/>
                </a:solidFill>
              </a:rPr>
              <a:t>*/</a:t>
            </a:r>
            <a:r>
              <a:rPr>
                <a:solidFill>
                  <a:srgbClr val="BBBBBB"/>
                </a:solidFill>
              </a:rPr>
              <a:t>
	</a:t>
            </a:r>
            <a:r>
              <a:rPr>
                <a:solidFill>
                  <a:srgbClr val="000000"/>
                </a:solidFill>
              </a:rPr>
              <a:t>getLastElement</a:t>
            </a:r>
            <a:r>
              <a:rPr>
                <a:solidFill>
                  <a:srgbClr val="000000"/>
                </a:solidFill>
              </a:rPr>
              <a:t>(</a:t>
            </a:r>
            <a:r>
              <a:rPr>
                <a:solidFill>
                  <a:srgbClr val="000000"/>
                </a:solidFill>
              </a:rPr>
              <a:t>)</a:t>
            </a:r>
            <a:r>
              <a:rPr>
                <a:solidFill>
                  <a:srgbClr val="A61717"/>
                </a:solidFill>
              </a:rPr>
              <a:t>:</a:t>
            </a:r>
            <a:r>
              <a:rPr>
                <a:solidFill>
                  <a:srgbClr val="BBBBBB"/>
                </a:solidFill>
              </a:rPr>
              <a:t> </a:t>
            </a:r>
            <a:r>
              <a:rPr>
                <a:solidFill>
                  <a:srgbClr val="000000"/>
                </a:solidFill>
              </a:rPr>
              <a:t>string</a:t>
            </a:r>
            <a:r>
              <a:rPr>
                <a:solidFill>
                  <a:srgbClr val="BBBBBB"/>
                </a:solidFill>
              </a:rPr>
              <a:t> </a:t>
            </a:r>
            <a:r>
              <a:rPr>
                <a:solidFill>
                  <a:srgbClr val="A61717"/>
                </a:solidFill>
              </a:rPr>
              <a:t>{</a:t>
            </a:r>
            <a:r>
              <a:rPr>
                <a:solidFill>
                  <a:srgbClr val="BBBBBB"/>
                </a:solidFill>
              </a:rPr>
              <a:t>
		</a:t>
            </a:r>
            <a:r>
              <a:rPr>
                <a:solidFill>
                  <a:srgbClr val="2C2CFF"/>
                </a:solidFill>
              </a:rPr>
              <a:t>return</a:t>
            </a:r>
            <a:r>
              <a:rPr>
                <a:solidFill>
                  <a:srgbClr val="BBBBBB"/>
                </a:solidFill>
              </a:rPr>
              <a:t> </a:t>
            </a:r>
            <a:r>
              <a:rPr>
                <a:solidFill>
                  <a:srgbClr val="000000"/>
                </a:solidFill>
              </a:rPr>
              <a:t>this</a:t>
            </a:r>
            <a:r>
              <a:rPr>
                <a:solidFill>
                  <a:srgbClr val="000000"/>
                </a:solidFill>
              </a:rPr>
              <a:t>.</a:t>
            </a:r>
            <a:r>
              <a:rPr>
                <a:solidFill>
                  <a:srgbClr val="000000"/>
                </a:solidFill>
              </a:rPr>
              <a:t>stringArray</a:t>
            </a:r>
            <a:r>
              <a:rPr>
                <a:solidFill>
                  <a:srgbClr val="000000"/>
                </a:solidFill>
              </a:rPr>
              <a:t>.</a:t>
            </a:r>
            <a:r>
              <a:rPr>
                <a:solidFill>
                  <a:srgbClr val="000000"/>
                </a:solidFill>
              </a:rPr>
              <a:t>pop</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A61717"/>
                </a:solidFill>
              </a:rPr>
              <a:t>}</a:t>
            </a:r>
            <a:r>
              <a:rPr>
                <a:solidFill>
                  <a:srgbClr val="BBBBBB"/>
                </a:solidFill>
              </a:rPr>
              <a:t>
</a:t>
            </a:r>
            <a:r>
              <a:rPr>
                <a:solidFill>
                  <a:srgbClr val="A61717"/>
                </a:solidFill>
              </a:rPr>
              <a:t>}</a:t>
            </a:r>
            <a:r>
              <a:rPr>
                <a:solidFill>
                  <a:srgbClr val="BBBBBB"/>
                </a:solidFill>
              </a:rPr>
              <a:t>
</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Testing</a:t>
            </a:r>
          </a:p>
        </p:txBody>
      </p:sp>
    </p:spTree>
  </p:cSld>
  <p:clrMapOvr>
    <a:masterClrMapping/>
  </p:clrMapOvr>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Jest Syntax</a:t>
            </a:r>
          </a:p>
        </p:txBody>
      </p:sp>
      <p:sp>
        <p:nvSpPr>
          <p:cNvPr id="3" name="Text Placeholder 2"/>
          <p:cNvSpPr>
            <a:spLocks noGrp="1"/>
          </p:cNvSpPr>
          <p:nvPr>
            <p:ph type="body" idx="13"/>
          </p:nvPr>
        </p:nvSpPr>
        <p:spPr/>
        <p:txBody>
          <a:bodyPr wrap="square"/>
          <a:lstStyle/>
          <a:p>
            <a:pPr/>
            <a:r>
              <a:rPr b="1" i="1" u="none" sz="1600">
                <a:solidFill>
                  <a:schemeClr val="lt1"/>
                </a:solidFill>
              </a:rPr>
              <a:t>Jest</a:t>
            </a:r>
            <a:r>
              <a:rPr b="0" i="0" u="none" sz="1600">
                <a:solidFill>
                  <a:schemeClr val="lt1"/>
                </a:solidFill>
              </a:rPr>
              <a:t> is a test runner and testing framework that works with javascript and Typescript</a:t>
            </a:r>
          </a:p>
        </p:txBody>
      </p:sp>
      <p:sp>
        <p:nvSpPr>
          <p:cNvPr id="4" name="Text Placeholder 3"/>
          <p:cNvSpPr>
            <a:spLocks noGrp="1"/>
          </p:cNvSpPr>
          <p:nvPr>
            <p:ph type="body" idx="1"/>
          </p:nvPr>
        </p:nvSpPr>
        <p:spPr/>
        <p:txBody>
          <a:bodyPr wrap="square"/>
          <a:lstStyle/>
          <a:p>
            <a:pPr/>
            <a:r>
              <a:rPr b="0" i="0" u="none" sz="1600">
                <a:solidFill>
                  <a:schemeClr val="dk1"/>
                </a:solidFill>
              </a:rPr>
              <a:t>We will start with a describe block for the Elements class:</a:t>
            </a:r>
          </a:p>
          <a:p>
            <a:pPr>
              <a:lnSpc>
                <a:spcPct val="50000"/>
              </a:lnSpc>
              <a:buNone/>
              <a:defRPr sz="1400">
                <a:latin typeface="Courier New"/>
              </a:defRPr>
            </a:pPr>
            <a:r>
              <a:rPr>
                <a:solidFill>
                  <a:srgbClr val="2C2CFF"/>
                </a:solidFill>
              </a:rPr>
              <a:t>describe</a:t>
            </a:r>
            <a:r>
              <a:rPr>
                <a:solidFill>
                  <a:srgbClr val="000000"/>
                </a:solidFill>
              </a:rPr>
              <a:t>(</a:t>
            </a:r>
            <a:r>
              <a:rPr>
                <a:solidFill>
                  <a:srgbClr val="800080"/>
                </a:solidFill>
              </a:rPr>
              <a:t>"Elements"</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&gt;</a:t>
            </a:r>
            <a:r>
              <a:rPr>
                <a:solidFill>
                  <a:srgbClr val="BBBBBB"/>
                </a:solidFill>
              </a:rPr>
              <a:t> </a:t>
            </a:r>
            <a:r>
              <a:rPr>
                <a:solidFill>
                  <a:srgbClr val="A61717"/>
                </a:solidFill>
              </a:rPr>
              <a:t>{</a:t>
            </a:r>
            <a:r>
              <a:rPr>
                <a:solidFill>
                  <a:srgbClr val="BBBBBB"/>
                </a:solidFill>
              </a:rPr>
              <a:t>
	</a:t>
            </a:r>
            <a:r>
              <a:rPr>
                <a:solidFill>
                  <a:srgbClr val="000000"/>
                </a:solidFill>
              </a:rPr>
              <a:t>/</a:t>
            </a:r>
            <a:r>
              <a:rPr>
                <a:solidFill>
                  <a:srgbClr val="000000"/>
                </a:solidFill>
              </a:rPr>
              <a:t>/</a:t>
            </a:r>
            <a:r>
              <a:rPr>
                <a:solidFill>
                  <a:srgbClr val="000000"/>
                </a:solidFill>
              </a:rPr>
              <a:t>Our</a:t>
            </a:r>
            <a:r>
              <a:rPr>
                <a:solidFill>
                  <a:srgbClr val="BBBBBB"/>
                </a:solidFill>
              </a:rPr>
              <a:t> </a:t>
            </a:r>
            <a:r>
              <a:rPr>
                <a:solidFill>
                  <a:srgbClr val="000000"/>
                </a:solidFill>
              </a:rPr>
              <a:t>tests</a:t>
            </a:r>
            <a:r>
              <a:rPr>
                <a:solidFill>
                  <a:srgbClr val="BBBBBB"/>
                </a:solidFill>
              </a:rPr>
              <a:t> </a:t>
            </a:r>
            <a:r>
              <a:rPr>
                <a:solidFill>
                  <a:srgbClr val="2C2CFF"/>
                </a:solidFill>
              </a:rPr>
              <a:t>go</a:t>
            </a:r>
            <a:r>
              <a:rPr>
                <a:solidFill>
                  <a:srgbClr val="BBBBBB"/>
                </a:solidFill>
              </a:rPr>
              <a:t> </a:t>
            </a:r>
            <a:r>
              <a:rPr>
                <a:solidFill>
                  <a:srgbClr val="000000"/>
                </a:solidFill>
              </a:rPr>
              <a:t>here</a:t>
            </a:r>
            <a:r>
              <a:rPr>
                <a:solidFill>
                  <a:srgbClr val="BBBBBB"/>
                </a:solidFill>
              </a:rPr>
              <a:t>
</a:t>
            </a:r>
            <a:r>
              <a:rPr>
                <a:solidFill>
                  <a:srgbClr val="A61717"/>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Jest Syntax</a:t>
            </a:r>
          </a:p>
        </p:txBody>
      </p:sp>
      <p:sp>
        <p:nvSpPr>
          <p:cNvPr id="3" name="Text Placeholder 2"/>
          <p:cNvSpPr>
            <a:spLocks noGrp="1"/>
          </p:cNvSpPr>
          <p:nvPr>
            <p:ph type="body" idx="13"/>
          </p:nvPr>
        </p:nvSpPr>
        <p:spPr/>
        <p:txBody>
          <a:bodyPr wrap="square"/>
          <a:lstStyle/>
          <a:p>
            <a:pPr/>
            <a:r>
              <a:rPr b="1" i="1" u="none" sz="1600">
                <a:solidFill>
                  <a:schemeClr val="lt1"/>
                </a:solidFill>
              </a:rPr>
              <a:t>Jest</a:t>
            </a:r>
            <a:r>
              <a:rPr b="0" i="0" u="none" sz="1600">
                <a:solidFill>
                  <a:schemeClr val="lt1"/>
                </a:solidFill>
              </a:rPr>
              <a:t> is a test runner and testing framework that works with javascript and Typescript</a:t>
            </a:r>
          </a:p>
        </p:txBody>
      </p:sp>
      <p:sp>
        <p:nvSpPr>
          <p:cNvPr id="4" name="Text Placeholder 3"/>
          <p:cNvSpPr>
            <a:spLocks noGrp="1"/>
          </p:cNvSpPr>
          <p:nvPr>
            <p:ph type="body" idx="1"/>
          </p:nvPr>
        </p:nvSpPr>
        <p:spPr/>
        <p:txBody>
          <a:bodyPr wrap="square"/>
          <a:lstStyle/>
          <a:p>
            <a:pPr/>
            <a:r>
              <a:rPr b="0" i="0" u="none" sz="1600">
                <a:solidFill>
                  <a:schemeClr val="dk1"/>
                </a:solidFill>
              </a:rPr>
              <a:t>Can I construct one of these?</a:t>
            </a:r>
          </a:p>
          <a:p>
            <a:pPr>
              <a:lnSpc>
                <a:spcPct val="50000"/>
              </a:lnSpc>
              <a:buNone/>
              <a:defRPr sz="1400">
                <a:latin typeface="Courier New"/>
              </a:defRPr>
            </a:pPr>
            <a:r>
              <a:rPr>
                <a:solidFill>
                  <a:srgbClr val="000000"/>
                </a:solidFill>
              </a:rPr>
              <a:t>describe</a:t>
            </a:r>
            <a:r>
              <a:rPr>
                <a:solidFill>
                  <a:srgbClr val="000000"/>
                </a:solidFill>
              </a:rPr>
              <a:t>(</a:t>
            </a:r>
            <a:r>
              <a:rPr>
                <a:solidFill>
                  <a:srgbClr val="800080"/>
                </a:solidFill>
              </a:rPr>
              <a:t>"</a:t>
            </a:r>
            <a:r>
              <a:rPr>
                <a:solidFill>
                  <a:srgbClr val="800080"/>
                </a:solidFill>
              </a:rPr>
              <a:t>Elements</a:t>
            </a:r>
            <a:r>
              <a:rPr>
                <a:solidFill>
                  <a:srgbClr val="80008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BBBBBB"/>
                </a:solidFill>
              </a:rPr>
              <a:t>	</a:t>
            </a:r>
            <a:r>
              <a:rPr>
                <a:solidFill>
                  <a:srgbClr val="000000"/>
                </a:solidFill>
              </a:rPr>
              <a:t>test</a:t>
            </a:r>
            <a:r>
              <a:rPr>
                <a:solidFill>
                  <a:srgbClr val="000000"/>
                </a:solidFill>
              </a:rPr>
              <a:t>(</a:t>
            </a:r>
            <a:r>
              <a:rPr>
                <a:solidFill>
                  <a:srgbClr val="800080"/>
                </a:solidFill>
              </a:rPr>
              <a:t>"</a:t>
            </a:r>
            <a:r>
              <a:rPr>
                <a:solidFill>
                  <a:srgbClr val="800080"/>
                </a:solidFill>
              </a:rPr>
              <a:t>Create Instance</a:t>
            </a:r>
            <a:r>
              <a:rPr>
                <a:solidFill>
                  <a:srgbClr val="80008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BBBBBB"/>
                </a:solidFill>
              </a:rPr>
              <a:t>		</a:t>
            </a:r>
            <a:r>
              <a:rPr>
                <a:solidFill>
                  <a:srgbClr val="2C2CFF"/>
                </a:solidFill>
              </a:rPr>
              <a:t>const</a:t>
            </a:r>
            <a:r>
              <a:rPr>
                <a:solidFill>
                  <a:srgbClr val="BBBBBB"/>
                </a:solidFill>
              </a:rPr>
              <a:t> </a:t>
            </a:r>
            <a:r>
              <a:rPr>
                <a:solidFill>
                  <a:srgbClr val="000000"/>
                </a:solidFill>
              </a:rPr>
              <a:t>elements</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Elements</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a:t>
            </a:r>
            <a:r>
              <a:rPr>
                <a:solidFill>
                  <a:srgbClr val="000000"/>
                </a:solidFill>
              </a:rPr>
              <a:t>toBeInstanceOf</a:t>
            </a:r>
            <a:r>
              <a:rPr>
                <a:solidFill>
                  <a:srgbClr val="000000"/>
                </a:solidFill>
              </a:rPr>
              <a:t>(</a:t>
            </a:r>
            <a:r>
              <a:rPr>
                <a:solidFill>
                  <a:srgbClr val="000000"/>
                </a:solidFill>
              </a:rPr>
              <a:t>Elements</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Jest Syntax</a:t>
            </a:r>
          </a:p>
        </p:txBody>
      </p:sp>
      <p:sp>
        <p:nvSpPr>
          <p:cNvPr id="3" name="Text Placeholder 2"/>
          <p:cNvSpPr>
            <a:spLocks noGrp="1"/>
          </p:cNvSpPr>
          <p:nvPr>
            <p:ph type="body" idx="13"/>
          </p:nvPr>
        </p:nvSpPr>
        <p:spPr/>
        <p:txBody>
          <a:bodyPr wrap="square"/>
          <a:lstStyle/>
          <a:p>
            <a:pPr/>
            <a:r>
              <a:rPr b="1" i="1" u="none" sz="1600">
                <a:solidFill>
                  <a:schemeClr val="lt1"/>
                </a:solidFill>
              </a:rPr>
              <a:t>Jest</a:t>
            </a:r>
            <a:r>
              <a:rPr b="0" i="0" u="none" sz="1600">
                <a:solidFill>
                  <a:schemeClr val="lt1"/>
                </a:solidFill>
              </a:rPr>
              <a:t> is a test runner and testing framework that works with javascript and Typescript</a:t>
            </a:r>
          </a:p>
        </p:txBody>
      </p:sp>
      <p:sp>
        <p:nvSpPr>
          <p:cNvPr id="4" name="Text Placeholder 3"/>
          <p:cNvSpPr>
            <a:spLocks noGrp="1"/>
          </p:cNvSpPr>
          <p:nvPr>
            <p:ph type="body" idx="1"/>
          </p:nvPr>
        </p:nvSpPr>
        <p:spPr/>
        <p:txBody>
          <a:bodyPr wrap="square"/>
          <a:lstStyle/>
          <a:p>
            <a:pPr/>
            <a:r>
              <a:rPr b="0" i="0" u="none" sz="1600">
                <a:solidFill>
                  <a:schemeClr val="dk1"/>
                </a:solidFill>
              </a:rPr>
              <a:t>Does it work normally?  Just create a test block that populates some items and then verify them.</a:t>
            </a:r>
          </a:p>
          <a:p>
            <a:pPr>
              <a:lnSpc>
                <a:spcPct val="50000"/>
              </a:lnSpc>
              <a:buNone/>
              <a:defRPr sz="1400">
                <a:latin typeface="Courier New"/>
              </a:defRPr>
            </a:pPr>
            <a:r>
              <a:rPr>
                <a:solidFill>
                  <a:srgbClr val="000000"/>
                </a:solidFill>
              </a:rPr>
              <a:t>describe</a:t>
            </a:r>
            <a:r>
              <a:rPr>
                <a:solidFill>
                  <a:srgbClr val="000000"/>
                </a:solidFill>
              </a:rPr>
              <a:t>(</a:t>
            </a:r>
            <a:r>
              <a:rPr>
                <a:solidFill>
                  <a:srgbClr val="800080"/>
                </a:solidFill>
              </a:rPr>
              <a:t>"</a:t>
            </a:r>
            <a:r>
              <a:rPr>
                <a:solidFill>
                  <a:srgbClr val="800080"/>
                </a:solidFill>
              </a:rPr>
              <a:t>Elements</a:t>
            </a:r>
            <a:r>
              <a:rPr>
                <a:solidFill>
                  <a:srgbClr val="80008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BBBBBB"/>
                </a:solidFill>
              </a:rPr>
              <a:t>	</a:t>
            </a:r>
            <a:r>
              <a:rPr>
                <a:solidFill>
                  <a:srgbClr val="000000"/>
                </a:solidFill>
              </a:rPr>
              <a:t>test</a:t>
            </a:r>
            <a:r>
              <a:rPr>
                <a:solidFill>
                  <a:srgbClr val="000000"/>
                </a:solidFill>
              </a:rPr>
              <a:t>(</a:t>
            </a:r>
            <a:r>
              <a:rPr>
                <a:solidFill>
                  <a:srgbClr val="800080"/>
                </a:solidFill>
              </a:rPr>
              <a:t>"</a:t>
            </a:r>
            <a:r>
              <a:rPr>
                <a:solidFill>
                  <a:srgbClr val="800080"/>
                </a:solidFill>
              </a:rPr>
              <a:t>Array populated 2 or more</a:t>
            </a:r>
            <a:r>
              <a:rPr>
                <a:solidFill>
                  <a:srgbClr val="80008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BBBBBB"/>
                </a:solidFill>
              </a:rPr>
              <a:t>		</a:t>
            </a:r>
            <a:r>
              <a:rPr>
                <a:solidFill>
                  <a:srgbClr val="2C2CFF"/>
                </a:solidFill>
              </a:rPr>
              <a:t>const</a:t>
            </a:r>
            <a:r>
              <a:rPr>
                <a:solidFill>
                  <a:srgbClr val="BBBBBB"/>
                </a:solidFill>
              </a:rPr>
              <a:t> </a:t>
            </a:r>
            <a:r>
              <a:rPr>
                <a:solidFill>
                  <a:srgbClr val="000000"/>
                </a:solidFill>
              </a:rPr>
              <a:t>elements</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Elements</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a:t>
            </a:r>
            <a:r>
              <a:rPr>
                <a:solidFill>
                  <a:srgbClr val="800080"/>
                </a:solidFill>
              </a:rPr>
              <a:t>"</a:t>
            </a:r>
            <a:r>
              <a:rPr>
                <a:solidFill>
                  <a:srgbClr val="800080"/>
                </a:solidFill>
              </a:rPr>
              <a:t>a</a:t>
            </a:r>
            <a:r>
              <a:rPr>
                <a:solidFill>
                  <a:srgbClr val="800080"/>
                </a:solidFill>
              </a:rPr>
              <a:t>"</a:t>
            </a:r>
            <a:r>
              <a:rPr>
                <a:solidFill>
                  <a:srgbClr val="000000"/>
                </a:solidFill>
              </a:rPr>
              <a:t>,</a:t>
            </a:r>
            <a:r>
              <a:rPr>
                <a:solidFill>
                  <a:srgbClr val="800080"/>
                </a:solidFill>
              </a:rPr>
              <a:t>"</a:t>
            </a:r>
            <a:r>
              <a:rPr>
                <a:solidFill>
                  <a:srgbClr val="800080"/>
                </a:solidFill>
              </a:rPr>
              <a:t>b</a:t>
            </a:r>
            <a:r>
              <a:rPr>
                <a:solidFill>
                  <a:srgbClr val="800080"/>
                </a:solidFill>
              </a:rPr>
              <a:t>"</a:t>
            </a:r>
            <a:r>
              <a:rPr>
                <a:solidFill>
                  <a:srgbClr val="000000"/>
                </a:solidFill>
              </a:rPr>
              <a:t>,</a:t>
            </a:r>
            <a:r>
              <a:rPr>
                <a:solidFill>
                  <a:srgbClr val="800080"/>
                </a:solidFill>
              </a:rPr>
              <a:t>"</a:t>
            </a:r>
            <a:r>
              <a:rPr>
                <a:solidFill>
                  <a:srgbClr val="800080"/>
                </a:solidFill>
              </a:rPr>
              <a:t>c</a:t>
            </a:r>
            <a:r>
              <a:rPr>
                <a:solidFill>
                  <a:srgbClr val="80008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length</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2C8553"/>
                </a:solidFill>
              </a:rPr>
              <a:t>3</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2C2CFF"/>
                </a:solidFill>
              </a:rPr>
              <a:t>const</a:t>
            </a:r>
            <a:r>
              <a:rPr>
                <a:solidFill>
                  <a:srgbClr val="BBBBBB"/>
                </a:solidFill>
              </a:rPr>
              <a:t> </a:t>
            </a:r>
            <a:r>
              <a:rPr>
                <a:solidFill>
                  <a:srgbClr val="000000"/>
                </a:solidFill>
              </a:rPr>
              <a:t>value</a:t>
            </a:r>
            <a:r>
              <a:rPr>
                <a:solidFill>
                  <a:srgbClr val="BBBBBB"/>
                </a:solidFill>
              </a:rPr>
              <a:t> </a:t>
            </a:r>
            <a:r>
              <a:rPr>
                <a:solidFill>
                  <a:srgbClr val="000000"/>
                </a:solidFill>
              </a:rPr>
              <a:t>=</a:t>
            </a:r>
            <a:r>
              <a:rPr>
                <a:solidFill>
                  <a:srgbClr val="BBBBBB"/>
                </a:solidFill>
              </a:rPr>
              <a:t> </a:t>
            </a:r>
            <a:r>
              <a:rPr>
                <a:solidFill>
                  <a:srgbClr val="000000"/>
                </a:solidFill>
              </a:rPr>
              <a:t>elements</a:t>
            </a:r>
            <a:r>
              <a:rPr>
                <a:solidFill>
                  <a:srgbClr val="000000"/>
                </a:solidFill>
              </a:rPr>
              <a:t>.</a:t>
            </a:r>
            <a:r>
              <a:rPr>
                <a:solidFill>
                  <a:srgbClr val="000000"/>
                </a:solidFill>
              </a:rPr>
              <a:t>getLastElement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expect</a:t>
            </a:r>
            <a:r>
              <a:rPr>
                <a:solidFill>
                  <a:srgbClr val="000000"/>
                </a:solidFill>
              </a:rPr>
              <a:t>(</a:t>
            </a:r>
            <a:r>
              <a:rPr>
                <a:solidFill>
                  <a:srgbClr val="000000"/>
                </a:solidFill>
              </a:rPr>
              <a:t>value</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800080"/>
                </a:solidFill>
              </a:rPr>
              <a:t>"</a:t>
            </a:r>
            <a:r>
              <a:rPr>
                <a:solidFill>
                  <a:srgbClr val="800080"/>
                </a:solidFill>
              </a:rPr>
              <a:t>c</a:t>
            </a:r>
            <a:r>
              <a:rPr>
                <a:solidFill>
                  <a:srgbClr val="80008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length</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2C8553"/>
                </a:solidFill>
              </a:rPr>
              <a:t>2</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a:t>
            </a:r>
            <a:r>
              <a:rPr>
                <a:solidFill>
                  <a:srgbClr val="000000"/>
                </a:solidFill>
              </a:rPr>
              <a:t>toContain</a:t>
            </a:r>
            <a:r>
              <a:rPr>
                <a:solidFill>
                  <a:srgbClr val="000000"/>
                </a:solidFill>
              </a:rPr>
              <a:t>(</a:t>
            </a:r>
            <a:r>
              <a:rPr>
                <a:solidFill>
                  <a:srgbClr val="800080"/>
                </a:solidFill>
              </a:rPr>
              <a:t>"</a:t>
            </a:r>
            <a:r>
              <a:rPr>
                <a:solidFill>
                  <a:srgbClr val="800080"/>
                </a:solidFill>
              </a:rPr>
              <a:t>a</a:t>
            </a:r>
            <a:r>
              <a:rPr>
                <a:solidFill>
                  <a:srgbClr val="80008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a:t>
            </a:r>
            <a:r>
              <a:rPr>
                <a:solidFill>
                  <a:srgbClr val="000000"/>
                </a:solidFill>
              </a:rPr>
              <a:t>toContain</a:t>
            </a:r>
            <a:r>
              <a:rPr>
                <a:solidFill>
                  <a:srgbClr val="000000"/>
                </a:solidFill>
              </a:rPr>
              <a:t>(</a:t>
            </a:r>
            <a:r>
              <a:rPr>
                <a:solidFill>
                  <a:srgbClr val="800080"/>
                </a:solidFill>
              </a:rPr>
              <a:t>"</a:t>
            </a:r>
            <a:r>
              <a:rPr>
                <a:solidFill>
                  <a:srgbClr val="800080"/>
                </a:solidFill>
              </a:rPr>
              <a:t>b</a:t>
            </a:r>
            <a:r>
              <a:rPr>
                <a:solidFill>
                  <a:srgbClr val="80008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a:t>
            </a:r>
            <a:r>
              <a:rPr>
                <a:solidFill>
                  <a:srgbClr val="000000"/>
                </a:solidFill>
              </a:rPr>
              <a:t>not</a:t>
            </a:r>
            <a:r>
              <a:rPr>
                <a:solidFill>
                  <a:srgbClr val="000000"/>
                </a:solidFill>
              </a:rPr>
              <a:t>.</a:t>
            </a:r>
            <a:r>
              <a:rPr>
                <a:solidFill>
                  <a:srgbClr val="000000"/>
                </a:solidFill>
              </a:rPr>
              <a:t>toContain</a:t>
            </a:r>
            <a:r>
              <a:rPr>
                <a:solidFill>
                  <a:srgbClr val="000000"/>
                </a:solidFill>
              </a:rPr>
              <a:t>(</a:t>
            </a:r>
            <a:r>
              <a:rPr>
                <a:solidFill>
                  <a:srgbClr val="800080"/>
                </a:solidFill>
              </a:rPr>
              <a:t>"</a:t>
            </a:r>
            <a:r>
              <a:rPr>
                <a:solidFill>
                  <a:srgbClr val="800080"/>
                </a:solidFill>
              </a:rPr>
              <a:t>c</a:t>
            </a:r>
            <a:r>
              <a:rPr>
                <a:solidFill>
                  <a:srgbClr val="80008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Jest Syntax</a:t>
            </a:r>
          </a:p>
        </p:txBody>
      </p:sp>
      <p:sp>
        <p:nvSpPr>
          <p:cNvPr id="3" name="Text Placeholder 2"/>
          <p:cNvSpPr>
            <a:spLocks noGrp="1"/>
          </p:cNvSpPr>
          <p:nvPr>
            <p:ph type="body" idx="13"/>
          </p:nvPr>
        </p:nvSpPr>
        <p:spPr/>
        <p:txBody>
          <a:bodyPr wrap="square"/>
          <a:lstStyle/>
          <a:p>
            <a:pPr/>
            <a:r>
              <a:rPr b="1" i="1" u="none" sz="1600">
                <a:solidFill>
                  <a:schemeClr val="lt1"/>
                </a:solidFill>
              </a:rPr>
              <a:t>Jest</a:t>
            </a:r>
            <a:r>
              <a:rPr b="0" i="0" u="none" sz="1600">
                <a:solidFill>
                  <a:schemeClr val="lt1"/>
                </a:solidFill>
              </a:rPr>
              <a:t> is a test runner and testing framework that works with javascript and Typescript</a:t>
            </a:r>
          </a:p>
        </p:txBody>
      </p:sp>
      <p:sp>
        <p:nvSpPr>
          <p:cNvPr id="4" name="Text Placeholder 3"/>
          <p:cNvSpPr>
            <a:spLocks noGrp="1"/>
          </p:cNvSpPr>
          <p:nvPr>
            <p:ph type="body" idx="1"/>
          </p:nvPr>
        </p:nvSpPr>
        <p:spPr/>
        <p:txBody>
          <a:bodyPr wrap="square"/>
          <a:lstStyle/>
          <a:p>
            <a:pPr/>
            <a:r>
              <a:rPr b="0" i="0" u="none" sz="1600">
                <a:solidFill>
                  <a:schemeClr val="dk1"/>
                </a:solidFill>
              </a:rPr>
              <a:t>Test what happens when the array is empty.</a:t>
            </a:r>
          </a:p>
          <a:p>
            <a:pPr>
              <a:lnSpc>
                <a:spcPct val="50000"/>
              </a:lnSpc>
              <a:buNone/>
              <a:defRPr sz="1400">
                <a:latin typeface="Courier New"/>
              </a:defRPr>
            </a:pPr>
            <a:r>
              <a:rPr>
                <a:solidFill>
                  <a:srgbClr val="000000"/>
                </a:solidFill>
              </a:rPr>
              <a:t>describe</a:t>
            </a:r>
            <a:r>
              <a:rPr>
                <a:solidFill>
                  <a:srgbClr val="000000"/>
                </a:solidFill>
              </a:rPr>
              <a:t>(</a:t>
            </a:r>
            <a:r>
              <a:rPr>
                <a:solidFill>
                  <a:srgbClr val="800080"/>
                </a:solidFill>
              </a:rPr>
              <a:t>"</a:t>
            </a:r>
            <a:r>
              <a:rPr>
                <a:solidFill>
                  <a:srgbClr val="800080"/>
                </a:solidFill>
              </a:rPr>
              <a:t>Elements</a:t>
            </a:r>
            <a:r>
              <a:rPr>
                <a:solidFill>
                  <a:srgbClr val="80008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BBBBBB"/>
                </a:solidFill>
              </a:rPr>
              <a:t>  </a:t>
            </a:r>
            <a:r>
              <a:rPr>
                <a:solidFill>
                  <a:srgbClr val="000000"/>
                </a:solidFill>
              </a:rPr>
              <a:t>test</a:t>
            </a:r>
            <a:r>
              <a:rPr>
                <a:solidFill>
                  <a:srgbClr val="000000"/>
                </a:solidFill>
              </a:rPr>
              <a:t>(</a:t>
            </a:r>
            <a:r>
              <a:rPr>
                <a:solidFill>
                  <a:srgbClr val="800080"/>
                </a:solidFill>
              </a:rPr>
              <a:t>"</a:t>
            </a:r>
            <a:r>
              <a:rPr>
                <a:solidFill>
                  <a:srgbClr val="800080"/>
                </a:solidFill>
              </a:rPr>
              <a:t>Array is empty</a:t>
            </a:r>
            <a:r>
              <a:rPr>
                <a:solidFill>
                  <a:srgbClr val="80008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BBBBBB"/>
                </a:solidFill>
              </a:rPr>
              <a:t>	  </a:t>
            </a:r>
            <a:r>
              <a:rPr>
                <a:solidFill>
                  <a:srgbClr val="2C2CFF"/>
                </a:solidFill>
              </a:rPr>
              <a:t>const</a:t>
            </a:r>
            <a:r>
              <a:rPr>
                <a:solidFill>
                  <a:srgbClr val="BBBBBB"/>
                </a:solidFill>
              </a:rPr>
              <a:t> </a:t>
            </a:r>
            <a:r>
              <a:rPr>
                <a:solidFill>
                  <a:srgbClr val="000000"/>
                </a:solidFill>
              </a:rPr>
              <a:t>elements</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Elements</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elements</a:t>
            </a:r>
            <a:r>
              <a:rPr>
                <a:solidFill>
                  <a:srgbClr val="000000"/>
                </a:solidFill>
              </a:rPr>
              <a:t>.</a:t>
            </a:r>
            <a:r>
              <a:rPr>
                <a:solidFill>
                  <a:srgbClr val="000000"/>
                </a:solidFill>
              </a:rPr>
              <a:t>stringArray</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length</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getLastElement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toThrowError</a:t>
            </a:r>
            <a:r>
              <a:rPr>
                <a:solidFill>
                  <a:srgbClr val="000000"/>
                </a:solidFill>
              </a:rPr>
              <a:t>(</a:t>
            </a:r>
            <a:r>
              <a:rPr>
                <a:solidFill>
                  <a:srgbClr val="800080"/>
                </a:solidFill>
              </a:rPr>
              <a:t>"</a:t>
            </a:r>
            <a:r>
              <a:rPr>
                <a:solidFill>
                  <a:srgbClr val="800080"/>
                </a:solidFill>
              </a:rPr>
              <a:t>Array is empty</a:t>
            </a:r>
            <a:r>
              <a:rPr>
                <a:solidFill>
                  <a:srgbClr val="80008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Jest Syntax</a:t>
            </a:r>
          </a:p>
        </p:txBody>
      </p:sp>
      <p:sp>
        <p:nvSpPr>
          <p:cNvPr id="3" name="Text Placeholder 2"/>
          <p:cNvSpPr>
            <a:spLocks noGrp="1"/>
          </p:cNvSpPr>
          <p:nvPr>
            <p:ph type="body" idx="13"/>
          </p:nvPr>
        </p:nvSpPr>
        <p:spPr/>
        <p:txBody>
          <a:bodyPr wrap="square"/>
          <a:lstStyle/>
          <a:p>
            <a:pPr/>
            <a:r>
              <a:rPr b="1" i="1" u="none" sz="1600">
                <a:solidFill>
                  <a:schemeClr val="lt1"/>
                </a:solidFill>
              </a:rPr>
              <a:t>Jest</a:t>
            </a:r>
            <a:r>
              <a:rPr b="0" i="0" u="none" sz="1600">
                <a:solidFill>
                  <a:schemeClr val="lt1"/>
                </a:solidFill>
              </a:rPr>
              <a:t> is a test runner and testing framework that works with javascript and Typescript</a:t>
            </a:r>
          </a:p>
        </p:txBody>
      </p:sp>
      <p:sp>
        <p:nvSpPr>
          <p:cNvPr id="4" name="Text Placeholder 3"/>
          <p:cNvSpPr>
            <a:spLocks noGrp="1"/>
          </p:cNvSpPr>
          <p:nvPr>
            <p:ph type="body" idx="1"/>
          </p:nvPr>
        </p:nvSpPr>
        <p:spPr/>
        <p:txBody>
          <a:bodyPr wrap="square"/>
          <a:lstStyle/>
          <a:p>
            <a:pPr/>
            <a:r>
              <a:rPr b="0" i="0" u="none" sz="1600">
                <a:solidFill>
                  <a:schemeClr val="dk1"/>
                </a:solidFill>
              </a:rPr>
              <a:t>This test fails because we don't throw an exception and neither does pop which we are using to implement this.  We need to fix the code.</a:t>
            </a:r>
          </a:p>
          <a:p>
            <a:pPr>
              <a:lnSpc>
                <a:spcPct val="50000"/>
              </a:lnSpc>
              <a:buNone/>
              <a:defRPr sz="1400">
                <a:latin typeface="Courier New"/>
              </a:defRPr>
            </a:pPr>
            <a:r>
              <a:rPr>
                <a:solidFill>
                  <a:srgbClr val="2C2CFF"/>
                </a:solidFill>
              </a:rPr>
              <a:t>class</a:t>
            </a:r>
            <a:r>
              <a:rPr>
                <a:solidFill>
                  <a:srgbClr val="BBBBBB"/>
                </a:solidFill>
              </a:rPr>
              <a:t> </a:t>
            </a:r>
            <a:r>
              <a:rPr>
                <a:solidFill>
                  <a:srgbClr val="000000"/>
                </a:solidFill>
              </a:rPr>
              <a:t>Elements</a:t>
            </a:r>
            <a:r>
              <a:rPr>
                <a:solidFill>
                  <a:srgbClr val="BBBBBB"/>
                </a:solidFill>
              </a:rPr>
              <a:t> </a:t>
            </a:r>
            <a:r>
              <a:rPr>
                <a:solidFill>
                  <a:srgbClr val="A61717"/>
                </a:solidFill>
              </a:rPr>
              <a:t>{</a:t>
            </a:r>
            <a:r>
              <a:rPr>
                <a:solidFill>
                  <a:srgbClr val="BBBBBB"/>
                </a:solidFill>
              </a:rPr>
              <a:t>
	</a:t>
            </a:r>
            <a:r>
              <a:rPr>
                <a:solidFill>
                  <a:srgbClr val="000000"/>
                </a:solidFill>
              </a:rPr>
              <a:t>private</a:t>
            </a:r>
            <a:r>
              <a:rPr>
                <a:solidFill>
                  <a:srgbClr val="BBBBBB"/>
                </a:solidFill>
              </a:rPr>
              <a:t> </a:t>
            </a:r>
            <a:r>
              <a:rPr>
                <a:solidFill>
                  <a:srgbClr val="000000"/>
                </a:solidFill>
              </a:rPr>
              <a:t>stringArray</a:t>
            </a:r>
            <a:r>
              <a:rPr>
                <a:solidFill>
                  <a:srgbClr val="000000"/>
                </a:solidFill>
              </a:rPr>
              <a:t>:</a:t>
            </a:r>
            <a:r>
              <a:rPr>
                <a:solidFill>
                  <a:srgbClr val="BBBBBB"/>
                </a:solidFill>
              </a:rPr>
              <a:t> </a:t>
            </a:r>
            <a:r>
              <a:rPr>
                <a:solidFill>
                  <a:srgbClr val="000000"/>
                </a:solidFill>
              </a:rPr>
              <a:t>string</a:t>
            </a:r>
            <a:r>
              <a:rPr>
                <a:solidFill>
                  <a:srgbClr val="A61717"/>
                </a:solidFill>
              </a:rPr>
              <a:t>[</a:t>
            </a:r>
            <a:r>
              <a:rPr>
                <a:solidFill>
                  <a:srgbClr val="A61717"/>
                </a:solidFill>
              </a:rPr>
              <a:t>]</a:t>
            </a:r>
            <a:r>
              <a:rPr>
                <a:solidFill>
                  <a:srgbClr val="BBBBBB"/>
                </a:solidFill>
              </a:rPr>
              <a:t> </a:t>
            </a:r>
            <a:r>
              <a:rPr>
                <a:solidFill>
                  <a:srgbClr val="000000"/>
                </a:solidFill>
              </a:rPr>
              <a:t>=</a:t>
            </a:r>
            <a:r>
              <a:rPr>
                <a:solidFill>
                  <a:srgbClr val="BBBBBB"/>
                </a:solidFill>
              </a:rPr>
              <a:t> </a:t>
            </a:r>
            <a:r>
              <a:rPr>
                <a:solidFill>
                  <a:srgbClr val="A61717"/>
                </a:solidFill>
              </a:rPr>
              <a:t>[</a:t>
            </a:r>
            <a:r>
              <a:rPr>
                <a:solidFill>
                  <a:srgbClr val="A61717"/>
                </a:solidFill>
              </a:rPr>
              <a:t>]</a:t>
            </a:r>
            <a:r>
              <a:rPr>
                <a:solidFill>
                  <a:srgbClr val="000000"/>
                </a:solidFill>
              </a:rPr>
              <a:t>;</a:t>
            </a:r>
            <a:r>
              <a:rPr>
                <a:solidFill>
                  <a:srgbClr val="BBBBBB"/>
                </a:solidFill>
              </a:rPr>
              <a:t>
	</a:t>
            </a:r>
            <a:r>
              <a:rPr>
                <a:solidFill>
                  <a:srgbClr val="008800"/>
                </a:solidFill>
              </a:rPr>
              <a:t>/*</a:t>
            </a:r>
            <a:r>
              <a:rPr>
                <a:solidFill>
                  <a:srgbClr val="008800"/>
                </a:solidFill>
              </a:rPr>
              <a:t>*</a:t>
            </a:r>
            <a:r>
              <a:rPr>
                <a:solidFill>
                  <a:srgbClr val="008800"/>
                </a:solidFill>
              </a:rPr>
              <a:t>
	 </a:t>
            </a:r>
            <a:r>
              <a:rPr>
                <a:solidFill>
                  <a:srgbClr val="008800"/>
                </a:solidFill>
              </a:rPr>
              <a:t>*</a:t>
            </a:r>
            <a:r>
              <a:rPr>
                <a:solidFill>
                  <a:srgbClr val="008800"/>
                </a:solidFill>
              </a:rPr>
              <a:t> @description This function returns and
	 </a:t>
            </a:r>
            <a:r>
              <a:rPr>
                <a:solidFill>
                  <a:srgbClr val="008800"/>
                </a:solidFill>
              </a:rPr>
              <a:t>*</a:t>
            </a:r>
            <a:r>
              <a:rPr>
                <a:solidFill>
                  <a:srgbClr val="008800"/>
                </a:solidFill>
              </a:rPr>
              <a:t> removes the last element
	 </a:t>
            </a:r>
            <a:r>
              <a:rPr>
                <a:solidFill>
                  <a:srgbClr val="008800"/>
                </a:solidFill>
              </a:rPr>
              <a:t>*</a:t>
            </a:r>
            <a:r>
              <a:rPr>
                <a:solidFill>
                  <a:srgbClr val="008800"/>
                </a:solidFill>
              </a:rPr>
              <a:t> @returns {string} - The last element of the
	 </a:t>
            </a:r>
            <a:r>
              <a:rPr>
                <a:solidFill>
                  <a:srgbClr val="008800"/>
                </a:solidFill>
              </a:rPr>
              <a:t>*</a:t>
            </a:r>
            <a:r>
              <a:rPr>
                <a:solidFill>
                  <a:srgbClr val="008800"/>
                </a:solidFill>
              </a:rPr>
              <a:t> array
	 </a:t>
            </a:r>
            <a:r>
              <a:rPr>
                <a:solidFill>
                  <a:srgbClr val="008800"/>
                </a:solidFill>
              </a:rPr>
              <a:t>*</a:t>
            </a:r>
            <a:r>
              <a:rPr>
                <a:solidFill>
                  <a:srgbClr val="008800"/>
                </a:solidFill>
              </a:rPr>
              <a:t> @sideEffects - Removes the last element of 
	 </a:t>
            </a:r>
            <a:r>
              <a:rPr>
                <a:solidFill>
                  <a:srgbClr val="008800"/>
                </a:solidFill>
              </a:rPr>
              <a:t>*</a:t>
            </a:r>
            <a:r>
              <a:rPr>
                <a:solidFill>
                  <a:srgbClr val="008800"/>
                </a:solidFill>
              </a:rPr>
              <a:t> the array
	 </a:t>
            </a:r>
            <a:r>
              <a:rPr>
                <a:solidFill>
                  <a:srgbClr val="008800"/>
                </a:solidFill>
              </a:rPr>
              <a:t>*</a:t>
            </a:r>
            <a:r>
              <a:rPr>
                <a:solidFill>
                  <a:srgbClr val="008800"/>
                </a:solidFill>
              </a:rPr>
              <a:t> @throws {Error} - If the array is empty
	 </a:t>
            </a:r>
            <a:r>
              <a:rPr>
                <a:solidFill>
                  <a:srgbClr val="008800"/>
                </a:solidFill>
              </a:rPr>
              <a:t>*/</a:t>
            </a:r>
            <a:r>
              <a:rPr>
                <a:solidFill>
                  <a:srgbClr val="BBBBBB"/>
                </a:solidFill>
              </a:rPr>
              <a:t>
	</a:t>
            </a:r>
            <a:r>
              <a:rPr>
                <a:solidFill>
                  <a:srgbClr val="000000"/>
                </a:solidFill>
              </a:rPr>
              <a:t>getLastElement</a:t>
            </a:r>
            <a:r>
              <a:rPr>
                <a:solidFill>
                  <a:srgbClr val="000000"/>
                </a:solidFill>
              </a:rPr>
              <a:t>(</a:t>
            </a:r>
            <a:r>
              <a:rPr>
                <a:solidFill>
                  <a:srgbClr val="000000"/>
                </a:solidFill>
              </a:rPr>
              <a:t>)</a:t>
            </a:r>
            <a:r>
              <a:rPr>
                <a:solidFill>
                  <a:srgbClr val="A61717"/>
                </a:solidFill>
              </a:rPr>
              <a:t>:</a:t>
            </a:r>
            <a:r>
              <a:rPr>
                <a:solidFill>
                  <a:srgbClr val="BBBBBB"/>
                </a:solidFill>
              </a:rPr>
              <a:t> </a:t>
            </a:r>
            <a:r>
              <a:rPr>
                <a:solidFill>
                  <a:srgbClr val="000000"/>
                </a:solidFill>
              </a:rPr>
              <a:t>string</a:t>
            </a:r>
            <a:r>
              <a:rPr>
                <a:solidFill>
                  <a:srgbClr val="BBBBBB"/>
                </a:solidFill>
              </a:rPr>
              <a:t> </a:t>
            </a:r>
            <a:r>
              <a:rPr>
                <a:solidFill>
                  <a:srgbClr val="A61717"/>
                </a:solidFill>
              </a:rPr>
              <a:t>{</a:t>
            </a:r>
            <a:r>
              <a:rPr>
                <a:solidFill>
                  <a:srgbClr val="BBBBBB"/>
                </a:solidFill>
              </a:rPr>
              <a:t>
		</a:t>
            </a:r>
            <a:r>
              <a:rPr>
                <a:solidFill>
                  <a:srgbClr val="2C2CFF"/>
                </a:solidFill>
              </a:rPr>
              <a:t>if</a:t>
            </a:r>
            <a:r>
              <a:rPr>
                <a:solidFill>
                  <a:srgbClr val="BBBBBB"/>
                </a:solidFill>
              </a:rPr>
              <a:t> </a:t>
            </a:r>
            <a:r>
              <a:rPr>
                <a:solidFill>
                  <a:srgbClr val="000000"/>
                </a:solidFill>
              </a:rPr>
              <a:t>(</a:t>
            </a:r>
            <a:r>
              <a:rPr>
                <a:solidFill>
                  <a:srgbClr val="000000"/>
                </a:solidFill>
              </a:rPr>
              <a:t>this</a:t>
            </a:r>
            <a:r>
              <a:rPr>
                <a:solidFill>
                  <a:srgbClr val="000000"/>
                </a:solidFill>
              </a:rPr>
              <a:t>.</a:t>
            </a:r>
            <a:r>
              <a:rPr>
                <a:solidFill>
                  <a:srgbClr val="000000"/>
                </a:solidFill>
              </a:rPr>
              <a:t>stringArray</a:t>
            </a:r>
            <a:r>
              <a:rPr>
                <a:solidFill>
                  <a:srgbClr val="000000"/>
                </a:solidFill>
              </a:rPr>
              <a:t>.</a:t>
            </a:r>
            <a:r>
              <a:rPr>
                <a:solidFill>
                  <a:srgbClr val="000000"/>
                </a:solidFill>
              </a:rPr>
              <a:t>length</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8553"/>
                </a:solidFill>
              </a:rPr>
              <a:t>0</a:t>
            </a:r>
            <a:r>
              <a:rPr>
                <a:solidFill>
                  <a:srgbClr val="000000"/>
                </a:solidFill>
              </a:rPr>
              <a:t>)</a:t>
            </a:r>
            <a:r>
              <a:rPr>
                <a:solidFill>
                  <a:srgbClr val="BBBBBB"/>
                </a:solidFill>
              </a:rPr>
              <a:t> </a:t>
            </a:r>
            <a:r>
              <a:rPr>
                <a:solidFill>
                  <a:srgbClr val="2C2CFF"/>
                </a:solidFill>
              </a:rPr>
              <a:t>throw</a:t>
            </a:r>
            <a:r>
              <a:rPr>
                <a:solidFill>
                  <a:srgbClr val="BBBBBB"/>
                </a:solidFill>
              </a:rPr>
              <a:t> </a:t>
            </a:r>
            <a:r>
              <a:rPr>
                <a:solidFill>
                  <a:srgbClr val="2C2CFF"/>
                </a:solidFill>
              </a:rPr>
              <a:t>new</a:t>
            </a:r>
            <a:r>
              <a:rPr>
                <a:solidFill>
                  <a:srgbClr val="BBBBBB"/>
                </a:solidFill>
              </a:rPr>
              <a:t> </a:t>
            </a:r>
            <a:r>
              <a:rPr>
                <a:solidFill>
                  <a:srgbClr val="000000"/>
                </a:solidFill>
              </a:rPr>
              <a:t>Error</a:t>
            </a:r>
            <a:r>
              <a:rPr>
                <a:solidFill>
                  <a:srgbClr val="000000"/>
                </a:solidFill>
              </a:rPr>
              <a:t>(</a:t>
            </a:r>
            <a:r>
              <a:rPr>
                <a:solidFill>
                  <a:srgbClr val="800080"/>
                </a:solidFill>
              </a:rPr>
              <a:t>"Array is empty"</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this</a:t>
            </a:r>
            <a:r>
              <a:rPr>
                <a:solidFill>
                  <a:srgbClr val="000000"/>
                </a:solidFill>
              </a:rPr>
              <a:t>.</a:t>
            </a:r>
            <a:r>
              <a:rPr>
                <a:solidFill>
                  <a:srgbClr val="000000"/>
                </a:solidFill>
              </a:rPr>
              <a:t>stringArray</a:t>
            </a:r>
            <a:r>
              <a:rPr>
                <a:solidFill>
                  <a:srgbClr val="000000"/>
                </a:solidFill>
              </a:rPr>
              <a:t>.</a:t>
            </a:r>
            <a:r>
              <a:rPr>
                <a:solidFill>
                  <a:srgbClr val="000000"/>
                </a:solidFill>
              </a:rPr>
              <a:t>pop</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A61717"/>
                </a:solidFill>
              </a:rPr>
              <a:t>}</a:t>
            </a:r>
            <a:r>
              <a:rPr>
                <a:solidFill>
                  <a:srgbClr val="BBBBBB"/>
                </a:solidFill>
              </a:rPr>
              <a:t>
</a:t>
            </a:r>
            <a:r>
              <a:rPr>
                <a:solidFill>
                  <a:srgbClr val="A61717"/>
                </a:solidFill>
              </a:rPr>
              <a:t>}</a:t>
            </a:r>
            <a:r>
              <a:rPr>
                <a:solidFill>
                  <a:srgbClr val="BBBBBB"/>
                </a:solidFill>
              </a:rPr>
              <a:t>
</a:t>
            </a:r>
          </a:p>
        </p:txBody>
      </p:sp>
    </p:spTree>
  </p:cSld>
  <p:clrMapOvr>
    <a:masterClrMapping/>
  </p:clrMapOvr>
</p:sld>
</file>

<file path=ppt/slides/slide2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Jest Syntax</a:t>
            </a:r>
          </a:p>
        </p:txBody>
      </p:sp>
      <p:sp>
        <p:nvSpPr>
          <p:cNvPr id="3" name="Text Placeholder 2"/>
          <p:cNvSpPr>
            <a:spLocks noGrp="1"/>
          </p:cNvSpPr>
          <p:nvPr>
            <p:ph type="body" idx="13"/>
          </p:nvPr>
        </p:nvSpPr>
        <p:spPr/>
        <p:txBody>
          <a:bodyPr wrap="square"/>
          <a:lstStyle/>
          <a:p>
            <a:pPr/>
            <a:r>
              <a:rPr b="1" i="1" u="none" sz="1600">
                <a:solidFill>
                  <a:schemeClr val="lt1"/>
                </a:solidFill>
              </a:rPr>
              <a:t>Jest</a:t>
            </a:r>
            <a:r>
              <a:rPr b="0" i="0" u="none" sz="1600">
                <a:solidFill>
                  <a:schemeClr val="lt1"/>
                </a:solidFill>
              </a:rPr>
              <a:t> is a test runner and testing framework that works with javascript and Typescript</a:t>
            </a:r>
          </a:p>
        </p:txBody>
      </p:sp>
      <p:sp>
        <p:nvSpPr>
          <p:cNvPr id="4" name="Text Placeholder 3"/>
          <p:cNvSpPr>
            <a:spLocks noGrp="1"/>
          </p:cNvSpPr>
          <p:nvPr>
            <p:ph type="body" idx="1"/>
          </p:nvPr>
        </p:nvSpPr>
        <p:spPr/>
        <p:txBody>
          <a:bodyPr wrap="square"/>
          <a:lstStyle/>
          <a:p>
            <a:pPr/>
            <a:r>
              <a:rPr b="0" i="0" u="none" sz="1600">
                <a:solidFill>
                  <a:schemeClr val="dk1"/>
                </a:solidFill>
              </a:rPr>
              <a:t>Note that now getLastElement throws an exception if the array is empty, so our test will now pass.</a:t>
            </a:r>
          </a:p>
          <a:p>
            <a:pPr/>
            <a:r>
              <a:rPr b="0" i="0" u="none" sz="1600">
                <a:solidFill>
                  <a:schemeClr val="dk1"/>
                </a:solidFill>
              </a:rPr>
              <a:t>What happens if the array has only one element in it?</a:t>
            </a:r>
          </a:p>
          <a:p>
            <a:pPr>
              <a:lnSpc>
                <a:spcPct val="50000"/>
              </a:lnSpc>
              <a:buNone/>
              <a:defRPr sz="1400">
                <a:latin typeface="Courier New"/>
              </a:defRPr>
            </a:pPr>
            <a:r>
              <a:rPr>
                <a:solidFill>
                  <a:srgbClr val="BBBBBB"/>
                </a:solidFill>
              </a:rPr>
              <a:t>	</a:t>
            </a:r>
            <a:r>
              <a:rPr>
                <a:solidFill>
                  <a:srgbClr val="000000"/>
                </a:solidFill>
              </a:rPr>
              <a:t>test</a:t>
            </a:r>
            <a:r>
              <a:rPr>
                <a:solidFill>
                  <a:srgbClr val="000000"/>
                </a:solidFill>
              </a:rPr>
              <a:t>(</a:t>
            </a:r>
            <a:r>
              <a:rPr>
                <a:solidFill>
                  <a:srgbClr val="800080"/>
                </a:solidFill>
              </a:rPr>
              <a:t>"</a:t>
            </a:r>
            <a:r>
              <a:rPr>
                <a:solidFill>
                  <a:srgbClr val="800080"/>
                </a:solidFill>
              </a:rPr>
              <a:t>Array populated 1 item</a:t>
            </a:r>
            <a:r>
              <a:rPr>
                <a:solidFill>
                  <a:srgbClr val="80008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BBBBBB"/>
                </a:solidFill>
              </a:rPr>
              <a:t>		</a:t>
            </a:r>
            <a:r>
              <a:rPr>
                <a:solidFill>
                  <a:srgbClr val="2C2CFF"/>
                </a:solidFill>
              </a:rPr>
              <a:t>const</a:t>
            </a:r>
            <a:r>
              <a:rPr>
                <a:solidFill>
                  <a:srgbClr val="BBBBBB"/>
                </a:solidFill>
              </a:rPr>
              <a:t> </a:t>
            </a:r>
            <a:r>
              <a:rPr>
                <a:solidFill>
                  <a:srgbClr val="000000"/>
                </a:solidFill>
              </a:rPr>
              <a:t>elements</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Elements</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a:t>
            </a:r>
            <a:r>
              <a:rPr>
                <a:solidFill>
                  <a:srgbClr val="800080"/>
                </a:solidFill>
              </a:rPr>
              <a:t>"</a:t>
            </a:r>
            <a:r>
              <a:rPr>
                <a:solidFill>
                  <a:srgbClr val="800080"/>
                </a:solidFill>
              </a:rPr>
              <a:t>a</a:t>
            </a:r>
            <a:r>
              <a:rPr>
                <a:solidFill>
                  <a:srgbClr val="80008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length</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2C8553"/>
                </a:solidFill>
              </a:rPr>
              <a:t>1</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2C2CFF"/>
                </a:solidFill>
              </a:rPr>
              <a:t>const</a:t>
            </a:r>
            <a:r>
              <a:rPr>
                <a:solidFill>
                  <a:srgbClr val="BBBBBB"/>
                </a:solidFill>
              </a:rPr>
              <a:t> </a:t>
            </a:r>
            <a:r>
              <a:rPr>
                <a:solidFill>
                  <a:srgbClr val="000000"/>
                </a:solidFill>
              </a:rPr>
              <a:t>value</a:t>
            </a:r>
            <a:r>
              <a:rPr>
                <a:solidFill>
                  <a:srgbClr val="BBBBBB"/>
                </a:solidFill>
              </a:rPr>
              <a:t> </a:t>
            </a:r>
            <a:r>
              <a:rPr>
                <a:solidFill>
                  <a:srgbClr val="000000"/>
                </a:solidFill>
              </a:rPr>
              <a:t>=</a:t>
            </a:r>
            <a:r>
              <a:rPr>
                <a:solidFill>
                  <a:srgbClr val="BBBBBB"/>
                </a:solidFill>
              </a:rPr>
              <a:t> </a:t>
            </a:r>
            <a:r>
              <a:rPr>
                <a:solidFill>
                  <a:srgbClr val="000000"/>
                </a:solidFill>
              </a:rPr>
              <a:t>elements</a:t>
            </a:r>
            <a:r>
              <a:rPr>
                <a:solidFill>
                  <a:srgbClr val="000000"/>
                </a:solidFill>
              </a:rPr>
              <a:t>.</a:t>
            </a:r>
            <a:r>
              <a:rPr>
                <a:solidFill>
                  <a:srgbClr val="000000"/>
                </a:solidFill>
              </a:rPr>
              <a:t>getLastElement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expect</a:t>
            </a:r>
            <a:r>
              <a:rPr>
                <a:solidFill>
                  <a:srgbClr val="000000"/>
                </a:solidFill>
              </a:rPr>
              <a:t>(</a:t>
            </a:r>
            <a:r>
              <a:rPr>
                <a:solidFill>
                  <a:srgbClr val="000000"/>
                </a:solidFill>
              </a:rPr>
              <a:t>value</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A61717"/>
                </a:solidFill>
              </a:rPr>
              <a:t>“</a:t>
            </a:r>
            <a:r>
              <a:rPr>
                <a:solidFill>
                  <a:srgbClr val="000000"/>
                </a:solidFill>
              </a:rPr>
              <a:t>a</a:t>
            </a:r>
            <a:r>
              <a:rPr>
                <a:solidFill>
                  <a:srgbClr val="800080"/>
                </a:solidFill>
              </a:rPr>
              <a:t>"</a:t>
            </a:r>
            <a:r>
              <a:rPr>
                <a:solidFill>
                  <a:srgbClr val="800080"/>
                </a:solidFill>
              </a:rPr>
              <a:t>);</a:t>
            </a:r>
            <a:r>
              <a:rPr>
                <a:solidFill>
                  <a:srgbClr val="BBBBBB"/>
                </a:solidFill>
              </a:rPr>
              <a:t>
</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length</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a:t>
            </a:r>
            <a:r>
              <a:rPr>
                <a:solidFill>
                  <a:srgbClr val="000000"/>
                </a:solidFill>
              </a:rPr>
              <a:t>not</a:t>
            </a:r>
            <a:r>
              <a:rPr>
                <a:solidFill>
                  <a:srgbClr val="000000"/>
                </a:solidFill>
              </a:rPr>
              <a:t>.</a:t>
            </a:r>
            <a:r>
              <a:rPr>
                <a:solidFill>
                  <a:srgbClr val="000000"/>
                </a:solidFill>
              </a:rPr>
              <a:t>toContain</a:t>
            </a:r>
            <a:r>
              <a:rPr>
                <a:solidFill>
                  <a:srgbClr val="000000"/>
                </a:solidFill>
              </a:rPr>
              <a:t>(</a:t>
            </a:r>
            <a:r>
              <a:rPr>
                <a:solidFill>
                  <a:srgbClr val="A61717"/>
                </a:solidFill>
              </a:rPr>
              <a:t>“</a:t>
            </a:r>
            <a:r>
              <a:rPr>
                <a:solidFill>
                  <a:srgbClr val="000000"/>
                </a:solidFill>
              </a:rPr>
              <a:t>a</a:t>
            </a:r>
            <a:r>
              <a:rPr>
                <a:solidFill>
                  <a:srgbClr val="800080"/>
                </a:solidFill>
              </a:rPr>
              <a:t>"</a:t>
            </a:r>
            <a:r>
              <a:rPr>
                <a:solidFill>
                  <a:srgbClr val="800080"/>
                </a:solidFill>
              </a:rPr>
              <a:t>);</a:t>
            </a:r>
            <a:r>
              <a:rPr>
                <a:solidFill>
                  <a:srgbClr val="BBBBBB"/>
                </a:solidFill>
              </a:rPr>
              <a:t>
</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Jest Syntax</a:t>
            </a:r>
          </a:p>
        </p:txBody>
      </p:sp>
      <p:sp>
        <p:nvSpPr>
          <p:cNvPr id="3" name="Text Placeholder 2"/>
          <p:cNvSpPr>
            <a:spLocks noGrp="1"/>
          </p:cNvSpPr>
          <p:nvPr>
            <p:ph type="body" idx="13"/>
          </p:nvPr>
        </p:nvSpPr>
        <p:spPr/>
        <p:txBody>
          <a:bodyPr wrap="square"/>
          <a:lstStyle/>
          <a:p>
            <a:pPr/>
            <a:r>
              <a:rPr b="1" i="1" u="none" sz="1600">
                <a:solidFill>
                  <a:schemeClr val="lt1"/>
                </a:solidFill>
              </a:rPr>
              <a:t>Jest</a:t>
            </a:r>
            <a:r>
              <a:rPr b="0" i="0" u="none" sz="1600">
                <a:solidFill>
                  <a:schemeClr val="lt1"/>
                </a:solidFill>
              </a:rPr>
              <a:t> is a test runner and testing framework that works with javascript and Typescript</a:t>
            </a:r>
          </a:p>
        </p:txBody>
      </p:sp>
      <p:sp>
        <p:nvSpPr>
          <p:cNvPr id="4" name="Text Placeholder 3"/>
          <p:cNvSpPr>
            <a:spLocks noGrp="1"/>
          </p:cNvSpPr>
          <p:nvPr>
            <p:ph type="body" idx="1"/>
          </p:nvPr>
        </p:nvSpPr>
        <p:spPr/>
        <p:txBody>
          <a:bodyPr wrap="square"/>
          <a:lstStyle/>
          <a:p>
            <a:pPr/>
            <a:r>
              <a:rPr b="0" i="0" u="none" sz="1600">
                <a:solidFill>
                  <a:schemeClr val="dk1"/>
                </a:solidFill>
              </a:rPr>
              <a:t>So what does our final test suite for this code look like?</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000000"/>
                </a:solidFill>
              </a:rPr>
              <a:t/>
            </a:r>
            <a:r>
              <a:rPr>
                <a:solidFill>
                  <a:srgbClr val="008800"/>
                </a:solidFill>
              </a:rPr>
              <a:t>// Currently does not work due to incomplete Jest implementation.</a:t>
            </a:r>
            <a:r>
              <a:rPr>
                <a:solidFill>
                  <a:srgbClr val="BBBBBB"/>
                </a:solidFill>
              </a:rPr>
              <a:t>
</a:t>
            </a:r>
            <a:r>
              <a:rPr>
                <a:solidFill>
                  <a:srgbClr val="2C2CFF"/>
                </a:solidFill>
              </a:rPr>
              <a:t>class</a:t>
            </a:r>
            <a:r>
              <a:rPr>
                <a:solidFill>
                  <a:srgbClr val="BBBBBB"/>
                </a:solidFill>
              </a:rPr>
              <a:t> </a:t>
            </a:r>
            <a:r>
              <a:rPr>
                <a:solidFill>
                  <a:srgbClr val="000000"/>
                </a:solidFill>
              </a:rPr>
              <a:t>Elements</a:t>
            </a:r>
            <a:r>
              <a:rPr>
                <a:solidFill>
                  <a:srgbClr val="BBBBBB"/>
                </a:solidFill>
              </a:rPr>
              <a:t> </a:t>
            </a:r>
            <a:r>
              <a:rPr>
                <a:solidFill>
                  <a:srgbClr val="000000"/>
                </a:solidFill>
              </a:rPr>
              <a:t>{</a:t>
            </a:r>
            <a:r>
              <a:rPr>
                <a:solidFill>
                  <a:srgbClr val="BBBBBB"/>
                </a:solidFill>
              </a:rPr>
              <a:t>
	</a:t>
            </a:r>
            <a:r>
              <a:rPr>
                <a:solidFill>
                  <a:srgbClr val="2C2CFF"/>
                </a:solidFill>
              </a:rPr>
              <a:t>public</a:t>
            </a:r>
            <a:r>
              <a:rPr>
                <a:solidFill>
                  <a:srgbClr val="BBBBBB"/>
                </a:solidFill>
              </a:rPr>
              <a:t> </a:t>
            </a:r>
            <a:r>
              <a:rPr>
                <a:solidFill>
                  <a:srgbClr val="000000"/>
                </a:solidFill>
              </a:rPr>
              <a:t>stringArray</a:t>
            </a:r>
            <a:r>
              <a:rPr>
                <a:solidFill>
                  <a:srgbClr val="000000"/>
                </a:solidFill>
              </a:rPr>
              <a:t>:</a:t>
            </a:r>
            <a:r>
              <a:rPr>
                <a:solidFill>
                  <a:srgbClr val="BBBBBB"/>
                </a:solidFill>
              </a:rPr>
              <a:t> </a:t>
            </a:r>
            <a:r>
              <a:rPr>
                <a:solidFill>
                  <a:srgbClr val="2C2CFF"/>
                </a:solidFill>
              </a:rPr>
              <a:t>string</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8800"/>
                </a:solidFill>
              </a:rPr>
              <a:t>/**
	 * @description This function returns and
	 * removes the last element
	 * @returns {string} - The last element of the
	 * array
	 * @sideEffects - Removes the last element of 
	 * the array
	 * @throws {Error} - If the array is empty
	 */</a:t>
            </a:r>
            <a:r>
              <a:rPr>
                <a:solidFill>
                  <a:srgbClr val="BBBBBB"/>
                </a:solidFill>
              </a:rPr>
              <a:t>
	</a:t>
            </a:r>
            <a:r>
              <a:rPr>
                <a:solidFill>
                  <a:srgbClr val="000000"/>
                </a:solidFill>
              </a:rPr>
              <a:t>getLastElement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string</a:t>
            </a:r>
            <a:r>
              <a:rPr>
                <a:solidFill>
                  <a:srgbClr val="BBBBBB"/>
                </a:solidFill>
              </a:rPr>
              <a:t> </a:t>
            </a:r>
            <a:r>
              <a:rPr>
                <a:solidFill>
                  <a:srgbClr val="000000"/>
                </a:solidFill>
              </a:rPr>
              <a:t>{</a:t>
            </a:r>
            <a:r>
              <a:rPr>
                <a:solidFill>
                  <a:srgbClr val="BBBBBB"/>
                </a:solidFill>
              </a:rPr>
              <a:t>
		</a:t>
            </a:r>
            <a:r>
              <a:rPr>
                <a:solidFill>
                  <a:srgbClr val="2C2CFF"/>
                </a:solidFill>
              </a:rPr>
              <a:t>if</a:t>
            </a:r>
            <a:r>
              <a:rPr>
                <a:solidFill>
                  <a:srgbClr val="BBBBBB"/>
                </a:solidFill>
              </a:rPr>
              <a:t> </a:t>
            </a:r>
            <a:r>
              <a:rPr>
                <a:solidFill>
                  <a:srgbClr val="000000"/>
                </a:solidFill>
              </a:rPr>
              <a:t>(</a:t>
            </a:r>
            <a:r>
              <a:rPr>
                <a:solidFill>
                  <a:srgbClr val="2C2CFF"/>
                </a:solidFill>
              </a:rPr>
              <a:t>this</a:t>
            </a:r>
            <a:r>
              <a:rPr>
                <a:solidFill>
                  <a:srgbClr val="000000"/>
                </a:solidFill>
              </a:rPr>
              <a:t>.</a:t>
            </a:r>
            <a:r>
              <a:rPr>
                <a:solidFill>
                  <a:srgbClr val="000000"/>
                </a:solidFill>
              </a:rPr>
              <a:t>stringArray</a:t>
            </a:r>
            <a:r>
              <a:rPr>
                <a:solidFill>
                  <a:srgbClr val="000000"/>
                </a:solidFill>
              </a:rPr>
              <a:t>.</a:t>
            </a:r>
            <a:r>
              <a:rPr>
                <a:solidFill>
                  <a:srgbClr val="000000"/>
                </a:solidFill>
              </a:rPr>
              <a:t>length</a:t>
            </a:r>
            <a:r>
              <a:rPr>
                <a:solidFill>
                  <a:srgbClr val="BBBBBB"/>
                </a:solidFill>
              </a:rPr>
              <a:t> </a:t>
            </a:r>
            <a:r>
              <a:rPr>
                <a:solidFill>
                  <a:srgbClr val="000000"/>
                </a:solidFill>
              </a:rPr>
              <a:t>===</a:t>
            </a:r>
            <a:r>
              <a:rPr>
                <a:solidFill>
                  <a:srgbClr val="BBBBBB"/>
                </a:solidFill>
              </a:rPr>
              <a:t> </a:t>
            </a:r>
            <a:r>
              <a:rPr>
                <a:solidFill>
                  <a:srgbClr val="2C8553"/>
                </a:solidFill>
              </a:rPr>
              <a:t>0</a:t>
            </a:r>
            <a:r>
              <a:rPr>
                <a:solidFill>
                  <a:srgbClr val="000000"/>
                </a:solidFill>
              </a:rPr>
              <a:t>)</a:t>
            </a:r>
            <a:r>
              <a:rPr>
                <a:solidFill>
                  <a:srgbClr val="BBBBBB"/>
                </a:solidFill>
              </a:rPr>
              <a:t> </a:t>
            </a:r>
            <a:r>
              <a:rPr>
                <a:solidFill>
                  <a:srgbClr val="2C2CFF"/>
                </a:solidFill>
              </a:rPr>
              <a:t>throw</a:t>
            </a:r>
            <a:r>
              <a:rPr>
                <a:solidFill>
                  <a:srgbClr val="000000"/>
                </a:solidFill>
              </a:rPr>
              <a:t>(</a:t>
            </a:r>
            <a:r>
              <a:rPr>
                <a:solidFill>
                  <a:srgbClr val="800080"/>
                </a:solidFill>
              </a:rPr>
              <a:t>"Array is empty"</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2C2CFF"/>
                </a:solidFill>
              </a:rPr>
              <a:t>this</a:t>
            </a:r>
            <a:r>
              <a:rPr>
                <a:solidFill>
                  <a:srgbClr val="000000"/>
                </a:solidFill>
              </a:rPr>
              <a:t>.</a:t>
            </a:r>
            <a:r>
              <a:rPr>
                <a:solidFill>
                  <a:srgbClr val="000000"/>
                </a:solidFill>
              </a:rPr>
              <a:t>stringArray</a:t>
            </a:r>
            <a:r>
              <a:rPr>
                <a:solidFill>
                  <a:srgbClr val="000000"/>
                </a:solidFill>
              </a:rPr>
              <a:t>.</a:t>
            </a:r>
            <a:r>
              <a:rPr>
                <a:solidFill>
                  <a:srgbClr val="000000"/>
                </a:solidFill>
              </a:rPr>
              <a:t>pop</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describe</a:t>
            </a:r>
            <a:r>
              <a:rPr>
                <a:solidFill>
                  <a:srgbClr val="000000"/>
                </a:solidFill>
              </a:rPr>
              <a:t>(</a:t>
            </a:r>
            <a:r>
              <a:rPr>
                <a:solidFill>
                  <a:srgbClr val="800080"/>
                </a:solidFill>
              </a:rPr>
              <a:t>"Elements"</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000000"/>
                </a:solidFill>
              </a:rPr>
              <a:t>test</a:t>
            </a:r>
            <a:r>
              <a:rPr>
                <a:solidFill>
                  <a:srgbClr val="000000"/>
                </a:solidFill>
              </a:rPr>
              <a:t>(</a:t>
            </a:r>
            <a:r>
              <a:rPr>
                <a:solidFill>
                  <a:srgbClr val="800080"/>
                </a:solidFill>
              </a:rPr>
              <a:t>"Create Instance"</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2C2CFF"/>
                </a:solidFill>
              </a:rPr>
              <a:t>const</a:t>
            </a:r>
            <a:r>
              <a:rPr>
                <a:solidFill>
                  <a:srgbClr val="BBBBBB"/>
                </a:solidFill>
              </a:rPr>
              <a:t> </a:t>
            </a:r>
            <a:r>
              <a:rPr>
                <a:solidFill>
                  <a:srgbClr val="000000"/>
                </a:solidFill>
              </a:rPr>
              <a:t>elements</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Elements</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a:t>
            </a:r>
            <a:r>
              <a:rPr>
                <a:solidFill>
                  <a:srgbClr val="000000"/>
                </a:solidFill>
              </a:rPr>
              <a:t>toBeInstanceOf</a:t>
            </a:r>
            <a:r>
              <a:rPr>
                <a:solidFill>
                  <a:srgbClr val="000000"/>
                </a:solidFill>
              </a:rPr>
              <a:t>(</a:t>
            </a:r>
            <a:r>
              <a:rPr>
                <a:solidFill>
                  <a:srgbClr val="000000"/>
                </a:solidFill>
              </a:rPr>
              <a:t>Elements</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test</a:t>
            </a:r>
            <a:r>
              <a:rPr>
                <a:solidFill>
                  <a:srgbClr val="000000"/>
                </a:solidFill>
              </a:rPr>
              <a:t>(</a:t>
            </a:r>
            <a:r>
              <a:rPr>
                <a:solidFill>
                  <a:srgbClr val="800080"/>
                </a:solidFill>
              </a:rPr>
              <a:t>"Array populated 2 or more"</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2C2CFF"/>
                </a:solidFill>
              </a:rPr>
              <a:t>const</a:t>
            </a:r>
            <a:r>
              <a:rPr>
                <a:solidFill>
                  <a:srgbClr val="BBBBBB"/>
                </a:solidFill>
              </a:rPr>
              <a:t> </a:t>
            </a:r>
            <a:r>
              <a:rPr>
                <a:solidFill>
                  <a:srgbClr val="000000"/>
                </a:solidFill>
              </a:rPr>
              <a:t>elements</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Elements</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elements</a:t>
            </a:r>
            <a:r>
              <a:rPr>
                <a:solidFill>
                  <a:srgbClr val="000000"/>
                </a:solidFill>
              </a:rPr>
              <a:t>.</a:t>
            </a:r>
            <a:r>
              <a:rPr>
                <a:solidFill>
                  <a:srgbClr val="000000"/>
                </a:solidFill>
              </a:rPr>
              <a:t>stringArray</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800080"/>
                </a:solidFill>
              </a:rPr>
              <a:t>"a"</a:t>
            </a:r>
            <a:r>
              <a:rPr>
                <a:solidFill>
                  <a:srgbClr val="000000"/>
                </a:solidFill>
              </a:rPr>
              <a:t>,</a:t>
            </a:r>
            <a:r>
              <a:rPr>
                <a:solidFill>
                  <a:srgbClr val="BBBBBB"/>
                </a:solidFill>
              </a:rPr>
              <a:t> </a:t>
            </a:r>
            <a:r>
              <a:rPr>
                <a:solidFill>
                  <a:srgbClr val="800080"/>
                </a:solidFill>
              </a:rPr>
              <a:t>"b"</a:t>
            </a:r>
            <a:r>
              <a:rPr>
                <a:solidFill>
                  <a:srgbClr val="000000"/>
                </a:solidFill>
              </a:rPr>
              <a:t>,</a:t>
            </a:r>
            <a:r>
              <a:rPr>
                <a:solidFill>
                  <a:srgbClr val="BBBBBB"/>
                </a:solidFill>
              </a:rPr>
              <a:t> </a:t>
            </a:r>
            <a:r>
              <a:rPr>
                <a:solidFill>
                  <a:srgbClr val="800080"/>
                </a:solidFill>
              </a:rPr>
              <a:t>"c"</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length</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2C8553"/>
                </a:solidFill>
              </a:rPr>
              <a:t>3</a:t>
            </a:r>
            <a:r>
              <a:rPr>
                <a:solidFill>
                  <a:srgbClr val="000000"/>
                </a:solidFill>
              </a:rPr>
              <a:t>)</a:t>
            </a:r>
            <a:r>
              <a:rPr>
                <a:solidFill>
                  <a:srgbClr val="000000"/>
                </a:solidFill>
              </a:rPr>
              <a:t>;</a:t>
            </a:r>
            <a:r>
              <a:rPr>
                <a:solidFill>
                  <a:srgbClr val="BBBBBB"/>
                </a:solidFill>
              </a:rPr>
              <a:t>
		</a:t>
            </a:r>
            <a:r>
              <a:rPr>
                <a:solidFill>
                  <a:srgbClr val="2C2CFF"/>
                </a:solidFill>
              </a:rPr>
              <a:t>const</a:t>
            </a:r>
            <a:r>
              <a:rPr>
                <a:solidFill>
                  <a:srgbClr val="BBBBBB"/>
                </a:solidFill>
              </a:rPr>
              <a:t> </a:t>
            </a:r>
            <a:r>
              <a:rPr>
                <a:solidFill>
                  <a:srgbClr val="000000"/>
                </a:solidFill>
              </a:rPr>
              <a:t>value</a:t>
            </a:r>
            <a:r>
              <a:rPr>
                <a:solidFill>
                  <a:srgbClr val="BBBBBB"/>
                </a:solidFill>
              </a:rPr>
              <a:t> </a:t>
            </a:r>
            <a:r>
              <a:rPr>
                <a:solidFill>
                  <a:srgbClr val="000000"/>
                </a:solidFill>
              </a:rPr>
              <a:t>=</a:t>
            </a:r>
            <a:r>
              <a:rPr>
                <a:solidFill>
                  <a:srgbClr val="BBBBBB"/>
                </a:solidFill>
              </a:rPr>
              <a:t> </a:t>
            </a:r>
            <a:r>
              <a:rPr>
                <a:solidFill>
                  <a:srgbClr val="000000"/>
                </a:solidFill>
              </a:rPr>
              <a:t>elements</a:t>
            </a:r>
            <a:r>
              <a:rPr>
                <a:solidFill>
                  <a:srgbClr val="000000"/>
                </a:solidFill>
              </a:rPr>
              <a:t>.</a:t>
            </a:r>
            <a:r>
              <a:rPr>
                <a:solidFill>
                  <a:srgbClr val="000000"/>
                </a:solidFill>
              </a:rPr>
              <a:t>getLastElement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value</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800080"/>
                </a:solidFill>
              </a:rPr>
              <a:t>"c"</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length</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2C8553"/>
                </a:solidFill>
              </a:rPr>
              <a:t>2</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a:t>
            </a:r>
            <a:r>
              <a:rPr>
                <a:solidFill>
                  <a:srgbClr val="000000"/>
                </a:solidFill>
              </a:rPr>
              <a:t>toContain</a:t>
            </a:r>
            <a:r>
              <a:rPr>
                <a:solidFill>
                  <a:srgbClr val="000000"/>
                </a:solidFill>
              </a:rPr>
              <a:t>(</a:t>
            </a:r>
            <a:r>
              <a:rPr>
                <a:solidFill>
                  <a:srgbClr val="800080"/>
                </a:solidFill>
              </a:rPr>
              <a:t>"a"</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a:t>
            </a:r>
            <a:r>
              <a:rPr>
                <a:solidFill>
                  <a:srgbClr val="000000"/>
                </a:solidFill>
              </a:rPr>
              <a:t>toContain</a:t>
            </a:r>
            <a:r>
              <a:rPr>
                <a:solidFill>
                  <a:srgbClr val="000000"/>
                </a:solidFill>
              </a:rPr>
              <a:t>(</a:t>
            </a:r>
            <a:r>
              <a:rPr>
                <a:solidFill>
                  <a:srgbClr val="800080"/>
                </a:solidFill>
              </a:rPr>
              <a:t>"b"</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a:t>
            </a:r>
            <a:r>
              <a:rPr>
                <a:solidFill>
                  <a:srgbClr val="000000"/>
                </a:solidFill>
              </a:rPr>
              <a:t>not</a:t>
            </a:r>
            <a:r>
              <a:rPr>
                <a:solidFill>
                  <a:srgbClr val="000000"/>
                </a:solidFill>
              </a:rPr>
              <a:t>.</a:t>
            </a:r>
            <a:r>
              <a:rPr>
                <a:solidFill>
                  <a:srgbClr val="000000"/>
                </a:solidFill>
              </a:rPr>
              <a:t>toContain</a:t>
            </a:r>
            <a:r>
              <a:rPr>
                <a:solidFill>
                  <a:srgbClr val="000000"/>
                </a:solidFill>
              </a:rPr>
              <a:t>(</a:t>
            </a:r>
            <a:r>
              <a:rPr>
                <a:solidFill>
                  <a:srgbClr val="800080"/>
                </a:solidFill>
              </a:rPr>
              <a:t>"c"</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test</a:t>
            </a:r>
            <a:r>
              <a:rPr>
                <a:solidFill>
                  <a:srgbClr val="000000"/>
                </a:solidFill>
              </a:rPr>
              <a:t>(</a:t>
            </a:r>
            <a:r>
              <a:rPr>
                <a:solidFill>
                  <a:srgbClr val="800080"/>
                </a:solidFill>
              </a:rPr>
              <a:t>"Array is empty"</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2C2CFF"/>
                </a:solidFill>
              </a:rPr>
              <a:t>const</a:t>
            </a:r>
            <a:r>
              <a:rPr>
                <a:solidFill>
                  <a:srgbClr val="BBBBBB"/>
                </a:solidFill>
              </a:rPr>
              <a:t> </a:t>
            </a:r>
            <a:r>
              <a:rPr>
                <a:solidFill>
                  <a:srgbClr val="000000"/>
                </a:solidFill>
              </a:rPr>
              <a:t>elements</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Elements</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elements</a:t>
            </a:r>
            <a:r>
              <a:rPr>
                <a:solidFill>
                  <a:srgbClr val="000000"/>
                </a:solidFill>
              </a:rPr>
              <a:t>.</a:t>
            </a:r>
            <a:r>
              <a:rPr>
                <a:solidFill>
                  <a:srgbClr val="000000"/>
                </a:solidFill>
              </a:rPr>
              <a:t>stringArray</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length</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a:t>
            </a:r>
            <a:r>
              <a:rPr>
                <a:solidFill>
                  <a:srgbClr val="000000"/>
                </a:solidFill>
              </a:rPr>
              <a:t>)</a:t>
            </a:r>
            <a:r>
              <a:rPr>
                <a:solidFill>
                  <a:srgbClr val="000000"/>
                </a:solidFill>
              </a:rPr>
              <a:t>=&gt;</a:t>
            </a:r>
            <a:r>
              <a:rPr>
                <a:solidFill>
                  <a:srgbClr val="000000"/>
                </a:solidFill>
              </a:rPr>
              <a:t>elements</a:t>
            </a:r>
            <a:r>
              <a:rPr>
                <a:solidFill>
                  <a:srgbClr val="000000"/>
                </a:solidFill>
              </a:rPr>
              <a:t>.</a:t>
            </a:r>
            <a:r>
              <a:rPr>
                <a:solidFill>
                  <a:srgbClr val="000000"/>
                </a:solidFill>
              </a:rPr>
              <a:t>getLastElement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toThrowError</a:t>
            </a:r>
            <a:r>
              <a:rPr>
                <a:solidFill>
                  <a:srgbClr val="000000"/>
                </a:solidFill>
              </a:rPr>
              <a:t>(</a:t>
            </a:r>
            <a:r>
              <a:rPr>
                <a:solidFill>
                  <a:srgbClr val="800080"/>
                </a:solidFill>
              </a:rPr>
              <a:t>"Array is empty"</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test</a:t>
            </a:r>
            <a:r>
              <a:rPr>
                <a:solidFill>
                  <a:srgbClr val="000000"/>
                </a:solidFill>
              </a:rPr>
              <a:t>(</a:t>
            </a:r>
            <a:r>
              <a:rPr>
                <a:solidFill>
                  <a:srgbClr val="800080"/>
                </a:solidFill>
              </a:rPr>
              <a:t>"Array populated 1 item"</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BBBBBB"/>
                </a:solidFill>
              </a:rPr>
              <a:t> </a:t>
            </a:r>
            <a:r>
              <a:rPr>
                <a:solidFill>
                  <a:srgbClr val="000000"/>
                </a:solidFill>
              </a:rPr>
              <a:t>=&gt;</a:t>
            </a:r>
            <a:r>
              <a:rPr>
                <a:solidFill>
                  <a:srgbClr val="BBBBBB"/>
                </a:solidFill>
              </a:rPr>
              <a:t> </a:t>
            </a:r>
            <a:r>
              <a:rPr>
                <a:solidFill>
                  <a:srgbClr val="000000"/>
                </a:solidFill>
              </a:rPr>
              <a:t>{</a:t>
            </a:r>
            <a:r>
              <a:rPr>
                <a:solidFill>
                  <a:srgbClr val="BBBBBB"/>
                </a:solidFill>
              </a:rPr>
              <a:t>
		</a:t>
            </a:r>
            <a:r>
              <a:rPr>
                <a:solidFill>
                  <a:srgbClr val="2C2CFF"/>
                </a:solidFill>
              </a:rPr>
              <a:t>const</a:t>
            </a:r>
            <a:r>
              <a:rPr>
                <a:solidFill>
                  <a:srgbClr val="BBBBBB"/>
                </a:solidFill>
              </a:rPr>
              <a:t> </a:t>
            </a:r>
            <a:r>
              <a:rPr>
                <a:solidFill>
                  <a:srgbClr val="000000"/>
                </a:solidFill>
              </a:rPr>
              <a:t>elements</a:t>
            </a:r>
            <a:r>
              <a:rPr>
                <a:solidFill>
                  <a:srgbClr val="BBBBBB"/>
                </a:solidFill>
              </a:rPr>
              <a:t> </a:t>
            </a:r>
            <a:r>
              <a:rPr>
                <a:solidFill>
                  <a:srgbClr val="000000"/>
                </a:solidFill>
              </a:rPr>
              <a:t>=</a:t>
            </a:r>
            <a:r>
              <a:rPr>
                <a:solidFill>
                  <a:srgbClr val="BBBBBB"/>
                </a:solidFill>
              </a:rPr>
              <a:t> </a:t>
            </a:r>
            <a:r>
              <a:rPr>
                <a:solidFill>
                  <a:srgbClr val="000000"/>
                </a:solidFill>
              </a:rPr>
              <a:t>new</a:t>
            </a:r>
            <a:r>
              <a:rPr>
                <a:solidFill>
                  <a:srgbClr val="BBBBBB"/>
                </a:solidFill>
              </a:rPr>
              <a:t> </a:t>
            </a:r>
            <a:r>
              <a:rPr>
                <a:solidFill>
                  <a:srgbClr val="000000"/>
                </a:solidFill>
              </a:rPr>
              <a:t>Elements</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elements</a:t>
            </a:r>
            <a:r>
              <a:rPr>
                <a:solidFill>
                  <a:srgbClr val="000000"/>
                </a:solidFill>
              </a:rPr>
              <a:t>.</a:t>
            </a:r>
            <a:r>
              <a:rPr>
                <a:solidFill>
                  <a:srgbClr val="000000"/>
                </a:solidFill>
              </a:rPr>
              <a:t>stringArray</a:t>
            </a:r>
            <a:r>
              <a:rPr>
                <a:solidFill>
                  <a:srgbClr val="BBBBBB"/>
                </a:solidFill>
              </a:rPr>
              <a:t> </a:t>
            </a:r>
            <a:r>
              <a:rPr>
                <a:solidFill>
                  <a:srgbClr val="000000"/>
                </a:solidFill>
              </a:rPr>
              <a:t>=</a:t>
            </a:r>
            <a:r>
              <a:rPr>
                <a:solidFill>
                  <a:srgbClr val="BBBBBB"/>
                </a:solidFill>
              </a:rPr>
              <a:t> </a:t>
            </a:r>
            <a:r>
              <a:rPr>
                <a:solidFill>
                  <a:srgbClr val="000000"/>
                </a:solidFill>
              </a:rPr>
              <a:t>[</a:t>
            </a:r>
            <a:r>
              <a:rPr>
                <a:solidFill>
                  <a:srgbClr val="800080"/>
                </a:solidFill>
              </a:rPr>
              <a:t>"a"</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length</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2C8553"/>
                </a:solidFill>
              </a:rPr>
              <a:t>1</a:t>
            </a:r>
            <a:r>
              <a:rPr>
                <a:solidFill>
                  <a:srgbClr val="000000"/>
                </a:solidFill>
              </a:rPr>
              <a:t>)</a:t>
            </a:r>
            <a:r>
              <a:rPr>
                <a:solidFill>
                  <a:srgbClr val="000000"/>
                </a:solidFill>
              </a:rPr>
              <a:t>;</a:t>
            </a:r>
            <a:r>
              <a:rPr>
                <a:solidFill>
                  <a:srgbClr val="BBBBBB"/>
                </a:solidFill>
              </a:rPr>
              <a:t>
		</a:t>
            </a:r>
            <a:r>
              <a:rPr>
                <a:solidFill>
                  <a:srgbClr val="2C2CFF"/>
                </a:solidFill>
              </a:rPr>
              <a:t>const</a:t>
            </a:r>
            <a:r>
              <a:rPr>
                <a:solidFill>
                  <a:srgbClr val="BBBBBB"/>
                </a:solidFill>
              </a:rPr>
              <a:t> </a:t>
            </a:r>
            <a:r>
              <a:rPr>
                <a:solidFill>
                  <a:srgbClr val="000000"/>
                </a:solidFill>
              </a:rPr>
              <a:t>value</a:t>
            </a:r>
            <a:r>
              <a:rPr>
                <a:solidFill>
                  <a:srgbClr val="BBBBBB"/>
                </a:solidFill>
              </a:rPr>
              <a:t> </a:t>
            </a:r>
            <a:r>
              <a:rPr>
                <a:solidFill>
                  <a:srgbClr val="000000"/>
                </a:solidFill>
              </a:rPr>
              <a:t>=</a:t>
            </a:r>
            <a:r>
              <a:rPr>
                <a:solidFill>
                  <a:srgbClr val="BBBBBB"/>
                </a:solidFill>
              </a:rPr>
              <a:t> </a:t>
            </a:r>
            <a:r>
              <a:rPr>
                <a:solidFill>
                  <a:srgbClr val="000000"/>
                </a:solidFill>
              </a:rPr>
              <a:t>elements</a:t>
            </a:r>
            <a:r>
              <a:rPr>
                <a:solidFill>
                  <a:srgbClr val="000000"/>
                </a:solidFill>
              </a:rPr>
              <a:t>.</a:t>
            </a:r>
            <a:r>
              <a:rPr>
                <a:solidFill>
                  <a:srgbClr val="000000"/>
                </a:solidFill>
              </a:rPr>
              <a:t>getLastElement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value</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800080"/>
                </a:solidFill>
              </a:rPr>
              <a:t>"a"</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length</a:t>
            </a:r>
            <a:r>
              <a:rPr>
                <a:solidFill>
                  <a:srgbClr val="000000"/>
                </a:solidFill>
              </a:rPr>
              <a:t>)</a:t>
            </a:r>
            <a:r>
              <a:rPr>
                <a:solidFill>
                  <a:srgbClr val="000000"/>
                </a:solidFill>
              </a:rPr>
              <a:t>.</a:t>
            </a:r>
            <a:r>
              <a:rPr>
                <a:solidFill>
                  <a:srgbClr val="000000"/>
                </a:solidFill>
              </a:rPr>
              <a:t>toBe</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000000"/>
                </a:solidFill>
              </a:rPr>
              <a:t>expect</a:t>
            </a:r>
            <a:r>
              <a:rPr>
                <a:solidFill>
                  <a:srgbClr val="000000"/>
                </a:solidFill>
              </a:rPr>
              <a:t>(</a:t>
            </a:r>
            <a:r>
              <a:rPr>
                <a:solidFill>
                  <a:srgbClr val="000000"/>
                </a:solidFill>
              </a:rPr>
              <a:t>elements</a:t>
            </a:r>
            <a:r>
              <a:rPr>
                <a:solidFill>
                  <a:srgbClr val="000000"/>
                </a:solidFill>
              </a:rPr>
              <a:t>.</a:t>
            </a:r>
            <a:r>
              <a:rPr>
                <a:solidFill>
                  <a:srgbClr val="000000"/>
                </a:solidFill>
              </a:rPr>
              <a:t>stringArray</a:t>
            </a:r>
            <a:r>
              <a:rPr>
                <a:solidFill>
                  <a:srgbClr val="000000"/>
                </a:solidFill>
              </a:rPr>
              <a:t>)</a:t>
            </a:r>
            <a:r>
              <a:rPr>
                <a:solidFill>
                  <a:srgbClr val="000000"/>
                </a:solidFill>
              </a:rPr>
              <a:t>.</a:t>
            </a:r>
            <a:r>
              <a:rPr>
                <a:solidFill>
                  <a:srgbClr val="000000"/>
                </a:solidFill>
              </a:rPr>
              <a:t>not</a:t>
            </a:r>
            <a:r>
              <a:rPr>
                <a:solidFill>
                  <a:srgbClr val="000000"/>
                </a:solidFill>
              </a:rPr>
              <a:t>.</a:t>
            </a:r>
            <a:r>
              <a:rPr>
                <a:solidFill>
                  <a:srgbClr val="000000"/>
                </a:solidFill>
              </a:rPr>
              <a:t>toContain</a:t>
            </a:r>
            <a:r>
              <a:rPr>
                <a:solidFill>
                  <a:srgbClr val="000000"/>
                </a:solidFill>
              </a:rPr>
              <a:t>(</a:t>
            </a:r>
            <a:r>
              <a:rPr>
                <a:solidFill>
                  <a:srgbClr val="800080"/>
                </a:solidFill>
              </a:rPr>
              <a:t>"a"</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2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Jest Syntax</a:t>
            </a:r>
          </a:p>
        </p:txBody>
      </p:sp>
      <p:sp>
        <p:nvSpPr>
          <p:cNvPr id="3" name="Text Placeholder 2"/>
          <p:cNvSpPr>
            <a:spLocks noGrp="1"/>
          </p:cNvSpPr>
          <p:nvPr>
            <p:ph type="body" idx="13"/>
          </p:nvPr>
        </p:nvSpPr>
        <p:spPr/>
        <p:txBody>
          <a:bodyPr wrap="square"/>
          <a:lstStyle/>
          <a:p>
            <a:pPr/>
            <a:r>
              <a:rPr b="1" i="1" u="none" sz="1600">
                <a:solidFill>
                  <a:schemeClr val="lt1"/>
                </a:solidFill>
              </a:rPr>
              <a:t>Jest</a:t>
            </a:r>
            <a:r>
              <a:rPr b="0" i="0" u="none" sz="1600">
                <a:solidFill>
                  <a:schemeClr val="lt1"/>
                </a:solidFill>
              </a:rPr>
              <a:t> is a test runner and testing framework that works with javascript and Typescript</a:t>
            </a:r>
          </a:p>
        </p:txBody>
      </p:sp>
      <p:sp>
        <p:nvSpPr>
          <p:cNvPr id="4" name="Text Placeholder 3"/>
          <p:cNvSpPr>
            <a:spLocks noGrp="1"/>
          </p:cNvSpPr>
          <p:nvPr>
            <p:ph type="body" idx="1"/>
          </p:nvPr>
        </p:nvSpPr>
        <p:spPr/>
        <p:txBody>
          <a:bodyPr wrap="square"/>
          <a:lstStyle/>
          <a:p>
            <a:pPr/>
            <a:r>
              <a:rPr b="0" i="0" u="none" sz="1600">
                <a:solidFill>
                  <a:schemeClr val="dk1"/>
                </a:solidFill>
              </a:rPr>
              <a:t>If we run our test using the </a:t>
            </a:r>
            <a:r>
              <a:rPr b="1" i="1" u="none" sz="1600">
                <a:solidFill>
                  <a:schemeClr val="dk1"/>
                </a:solidFill>
              </a:rPr>
              <a:t>jest</a:t>
            </a:r>
            <a:r>
              <a:rPr b="0" i="0" u="none" sz="1600">
                <a:solidFill>
                  <a:schemeClr val="dk1"/>
                </a:solidFill>
              </a:rPr>
              <a:t> command line, we get</a:t>
            </a:r>
            <a:r>
              <a:rPr b="0" i="0" u="none" sz="1600">
                <a:solidFill>
                  <a:schemeClr val="dk1"/>
                </a:solidFill>
              </a:rPr>
              <a:t>Here I see that all 4 tests passed.</a:t>
            </a:r>
            <a:r>
              <a:rPr b="0" i="0" u="none" sz="1600">
                <a:solidFill>
                  <a:schemeClr val="dk1"/>
                </a:solidFill>
              </a:rPr>
              <a:t> </a:t>
            </a:r>
            <a:r>
              <a:rPr b="0" i="0" u="none" sz="1600">
                <a:solidFill>
                  <a:schemeClr val="dk1"/>
                </a:solidFill>
              </a:rPr>
              <a:t>Now I know that the class method works as expected, in all of the cases that I could think of.</a:t>
            </a:r>
            <a:r>
              <a:rPr b="0" i="0" u="none" sz="1600">
                <a:solidFill>
                  <a:schemeClr val="dk1"/>
                </a:solidFill>
              </a:rPr>
              <a:t> </a:t>
            </a:r>
            <a:r>
              <a:rPr b="0" i="0" u="none" sz="1600">
                <a:solidFill>
                  <a:schemeClr val="dk1"/>
                </a:solidFill>
              </a:rPr>
              <a:t>I have also verified that it behaves as documented on exceptions.</a:t>
            </a:r>
            <a:r>
              <a:rPr b="0" i="0" u="none" sz="1600">
                <a:solidFill>
                  <a:schemeClr val="dk1"/>
                </a:solidFill>
              </a:rPr>
              <a:t> </a:t>
            </a:r>
            <a:r>
              <a:rPr b="0" i="0" u="none" sz="1600">
                <a:solidFill>
                  <a:schemeClr val="dk1"/>
                </a:solidFill>
              </a:rPr>
              <a:t>Once written this test will run every time I run tests, handling regression testing of this particular method of this class when future updates are made elsewhere in the program.</a:t>
            </a:r>
          </a:p>
          <a:p>
            <a:pPr>
              <a:lnSpc>
                <a:spcPct val="50000"/>
              </a:lnSpc>
              <a:buNone/>
              <a:defRPr sz="1400">
                <a:latin typeface="Courier New"/>
              </a:defRPr>
            </a:pPr>
            <a:r>
              <a:rPr>
                <a:solidFill>
                  <a:srgbClr val="000000"/>
                </a:solidFill>
              </a:rPr>
              <a:t>PASS  src/app/mathpain.test.ts
Test Suites: 1 passed, 1 total
Tests:       4 passed, 4 total
Snapshots:   0 total
Time:        1.151 s
</a:t>
            </a:r>
          </a:p>
        </p:txBody>
      </p:sp>
    </p:spTree>
  </p:cSld>
  <p:clrMapOvr>
    <a:masterClrMapping/>
  </p:clrMapOvr>
</p:sld>
</file>

<file path=ppt/slides/slide2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Code Coverage</a:t>
            </a:r>
          </a:p>
        </p:txBody>
      </p:sp>
      <p:sp>
        <p:nvSpPr>
          <p:cNvPr id="3" name="Text Placeholder 2"/>
          <p:cNvSpPr>
            <a:spLocks noGrp="1"/>
          </p:cNvSpPr>
          <p:nvPr>
            <p:ph type="body" idx="13"/>
          </p:nvPr>
        </p:nvSpPr>
        <p:spPr/>
        <p:txBody>
          <a:bodyPr wrap="square"/>
          <a:lstStyle/>
          <a:p>
            <a:pPr/>
            <a:r>
              <a:rPr b="1" i="1" u="none" sz="1600">
                <a:solidFill>
                  <a:schemeClr val="lt1"/>
                </a:solidFill>
              </a:rPr>
              <a:t>Jest</a:t>
            </a:r>
            <a:r>
              <a:rPr b="0" i="0" u="none" sz="1600">
                <a:solidFill>
                  <a:schemeClr val="lt1"/>
                </a:solidFill>
              </a:rPr>
              <a:t> is a test runner and testing framework that works with javascript and Typescript</a:t>
            </a:r>
          </a:p>
        </p:txBody>
      </p:sp>
      <p:sp>
        <p:nvSpPr>
          <p:cNvPr id="4" name="Text Placeholder 3"/>
          <p:cNvSpPr>
            <a:spLocks noGrp="1"/>
          </p:cNvSpPr>
          <p:nvPr>
            <p:ph type="body" idx="1"/>
          </p:nvPr>
        </p:nvSpPr>
        <p:spPr/>
        <p:txBody>
          <a:bodyPr wrap="square"/>
          <a:lstStyle/>
          <a:p>
            <a:pPr/>
            <a:r>
              <a:rPr b="0" i="0" u="none" sz="1600">
                <a:solidFill>
                  <a:schemeClr val="dk1"/>
                </a:solidFill>
              </a:rPr>
              <a:t>Coverage is important when writing tests</a:t>
            </a:r>
            <a:r>
              <a:rPr b="0" i="0" u="none" sz="1600">
                <a:solidFill>
                  <a:schemeClr val="dk1"/>
                </a:solidFill>
              </a:rPr>
              <a:t> </a:t>
            </a:r>
            <a:r>
              <a:rPr b="0" i="0" u="none" sz="1600">
                <a:solidFill>
                  <a:schemeClr val="dk1"/>
                </a:solidFill>
              </a:rPr>
              <a:t>While you should not specifically write tests to coverage, since those tests will not cover all possible inputs, you should make sure that your tests actually cover your code.  Let’s look at our example again, from a coverage standpoint</a:t>
            </a:r>
            <a:r>
              <a:rPr b="0" i="0" u="none" sz="1600">
                <a:solidFill>
                  <a:schemeClr val="dk1"/>
                </a:solidFill>
              </a:rPr>
              <a:t> </a:t>
            </a:r>
            <a:r>
              <a:rPr b="0" i="0" u="none" sz="1600">
                <a:solidFill>
                  <a:schemeClr val="dk1"/>
                </a:solidFill>
              </a:rPr>
              <a:t>Running: jest –coverage will produce a shortened coverage report like this:</a:t>
            </a:r>
          </a:p>
          <a:p>
            <a:pPr>
              <a:lnSpc>
                <a:spcPct val="50000"/>
              </a:lnSpc>
              <a:buNone/>
              <a:defRPr sz="1400">
                <a:latin typeface="Courier New"/>
              </a:defRPr>
            </a:pPr>
            <a:r>
              <a:rPr>
                <a:solidFill>
                  <a:srgbClr val="2C2CFF"/>
                </a:solidFill>
              </a:rPr>
              <a:t>---------------------</a:t>
            </a:r>
            <a:r>
              <a:rPr>
                <a:solidFill>
                  <a:srgbClr val="008800"/>
                </a:solidFill>
              </a:rPr>
              <a:t>|</a:t>
            </a:r>
            <a:r>
              <a:rPr>
                <a:solidFill>
                  <a:srgbClr val="2C2CFF"/>
                </a:solidFill>
              </a:rPr>
              <a:t>---------</a:t>
            </a:r>
            <a:r>
              <a:rPr>
                <a:solidFill>
                  <a:srgbClr val="008800"/>
                </a:solidFill>
              </a:rPr>
              <a:t>|</a:t>
            </a:r>
            <a:r>
              <a:rPr>
                <a:solidFill>
                  <a:srgbClr val="2C2CFF"/>
                </a:solidFill>
              </a:rPr>
              <a:t>----------</a:t>
            </a:r>
            <a:r>
              <a:rPr>
                <a:solidFill>
                  <a:srgbClr val="008800"/>
                </a:solidFill>
              </a:rPr>
              <a:t>|</a:t>
            </a:r>
            <a:r>
              <a:rPr>
                <a:solidFill>
                  <a:srgbClr val="2C2CFF"/>
                </a:solidFill>
              </a:rPr>
              <a:t>---------</a:t>
            </a:r>
            <a:r>
              <a:rPr>
                <a:solidFill>
                  <a:srgbClr val="008800"/>
                </a:solidFill>
              </a:rPr>
              <a:t>|</a:t>
            </a:r>
            <a:r>
              <a:rPr>
                <a:solidFill>
                  <a:srgbClr val="2C2CFF"/>
                </a:solidFill>
              </a:rPr>
              <a:t>---------</a:t>
            </a:r>
            <a:r>
              <a:rPr>
                <a:solidFill>
                  <a:srgbClr val="008800"/>
                </a:solidFill>
              </a:rPr>
              <a:t>|</a:t>
            </a:r>
            <a:r>
              <a:rPr>
                <a:solidFill>
                  <a:srgbClr val="2C2CFF"/>
                </a:solidFill>
              </a:rPr>
              <a:t>-------------------</a:t>
            </a:r>
            <a:r>
              <a:rPr>
                <a:solidFill>
                  <a:srgbClr val="008800"/>
                </a:solidFill>
              </a:rPr>
              <a:t>
File                 | % Stmts | % Branch | % Funcs | % Lines | Uncovered Line #s 
</a:t>
            </a:r>
            <a:r>
              <a:rPr>
                <a:solidFill>
                  <a:srgbClr val="2C2CFF"/>
                </a:solidFill>
              </a:rPr>
              <a:t>---------------------</a:t>
            </a:r>
            <a:r>
              <a:rPr>
                <a:solidFill>
                  <a:srgbClr val="008800"/>
                </a:solidFill>
              </a:rPr>
              <a:t>|</a:t>
            </a:r>
            <a:r>
              <a:rPr>
                <a:solidFill>
                  <a:srgbClr val="2C2CFF"/>
                </a:solidFill>
              </a:rPr>
              <a:t>---------</a:t>
            </a:r>
            <a:r>
              <a:rPr>
                <a:solidFill>
                  <a:srgbClr val="008800"/>
                </a:solidFill>
              </a:rPr>
              <a:t>|</a:t>
            </a:r>
            <a:r>
              <a:rPr>
                <a:solidFill>
                  <a:srgbClr val="2C2CFF"/>
                </a:solidFill>
              </a:rPr>
              <a:t>----------</a:t>
            </a:r>
            <a:r>
              <a:rPr>
                <a:solidFill>
                  <a:srgbClr val="008800"/>
                </a:solidFill>
              </a:rPr>
              <a:t>|</a:t>
            </a:r>
            <a:r>
              <a:rPr>
                <a:solidFill>
                  <a:srgbClr val="2C2CFF"/>
                </a:solidFill>
              </a:rPr>
              <a:t>---------</a:t>
            </a:r>
            <a:r>
              <a:rPr>
                <a:solidFill>
                  <a:srgbClr val="008800"/>
                </a:solidFill>
              </a:rPr>
              <a:t>|</a:t>
            </a:r>
            <a:r>
              <a:rPr>
                <a:solidFill>
                  <a:srgbClr val="2C2CFF"/>
                </a:solidFill>
              </a:rPr>
              <a:t>---------</a:t>
            </a:r>
            <a:r>
              <a:rPr>
                <a:solidFill>
                  <a:srgbClr val="008800"/>
                </a:solidFill>
              </a:rPr>
              <a:t>|</a:t>
            </a:r>
            <a:r>
              <a:rPr>
                <a:solidFill>
                  <a:srgbClr val="2C2CFF"/>
                </a:solidFill>
              </a:rPr>
              <a:t>-------------------</a:t>
            </a:r>
            <a:r>
              <a:rPr>
                <a:solidFill>
                  <a:srgbClr val="008800"/>
                </a:solidFill>
              </a:rPr>
              <a:t>
All files            |   97</a:t>
            </a:r>
            <a:r>
              <a:rPr>
                <a:solidFill>
                  <a:srgbClr val="000000"/>
                </a:solidFill>
              </a:rPr>
              <a:t>.</a:t>
            </a:r>
            <a:r>
              <a:rPr>
                <a:solidFill>
                  <a:srgbClr val="008800"/>
                </a:solidFill>
              </a:rPr>
              <a:t>61 |    92</a:t>
            </a:r>
            <a:r>
              <a:rPr>
                <a:solidFill>
                  <a:srgbClr val="000000"/>
                </a:solidFill>
              </a:rPr>
              <a:t>.</a:t>
            </a:r>
            <a:r>
              <a:rPr>
                <a:solidFill>
                  <a:srgbClr val="008800"/>
                </a:solidFill>
              </a:rPr>
              <a:t>66 |   94</a:t>
            </a:r>
            <a:r>
              <a:rPr>
                <a:solidFill>
                  <a:srgbClr val="000000"/>
                </a:solidFill>
              </a:rPr>
              <a:t>.</a:t>
            </a:r>
            <a:r>
              <a:rPr>
                <a:solidFill>
                  <a:srgbClr val="008800"/>
                </a:solidFill>
              </a:rPr>
              <a:t>84 |   97</a:t>
            </a:r>
            <a:r>
              <a:rPr>
                <a:solidFill>
                  <a:srgbClr val="000000"/>
                </a:solidFill>
              </a:rPr>
              <a:t>.</a:t>
            </a:r>
            <a:r>
              <a:rPr>
                <a:solidFill>
                  <a:srgbClr val="008800"/>
                </a:solidFill>
              </a:rPr>
              <a:t>78 |                   
 EzComponent</a:t>
            </a:r>
            <a:r>
              <a:rPr>
                <a:solidFill>
                  <a:srgbClr val="000000"/>
                </a:solidFill>
              </a:rPr>
              <a:t>.</a:t>
            </a:r>
            <a:r>
              <a:rPr>
                <a:solidFill>
                  <a:srgbClr val="008800"/>
                </a:solidFill>
              </a:rPr>
              <a:t>ts      |     100 |      100 |     100 |     100 |                   
 EzDialog</a:t>
            </a:r>
            <a:r>
              <a:rPr>
                <a:solidFill>
                  <a:srgbClr val="000000"/>
                </a:solidFill>
              </a:rPr>
              <a:t>.</a:t>
            </a:r>
            <a:r>
              <a:rPr>
                <a:solidFill>
                  <a:srgbClr val="008800"/>
                </a:solidFill>
              </a:rPr>
              <a:t>ts         |    93</a:t>
            </a:r>
            <a:r>
              <a:rPr>
                <a:solidFill>
                  <a:srgbClr val="000000"/>
                </a:solidFill>
              </a:rPr>
              <a:t>.</a:t>
            </a:r>
            <a:r>
              <a:rPr>
                <a:solidFill>
                  <a:srgbClr val="008800"/>
                </a:solidFill>
              </a:rPr>
              <a:t>1 |       75 |   83</a:t>
            </a:r>
            <a:r>
              <a:rPr>
                <a:solidFill>
                  <a:srgbClr val="000000"/>
                </a:solidFill>
              </a:rPr>
              <a:t>.</a:t>
            </a:r>
            <a:r>
              <a:rPr>
                <a:solidFill>
                  <a:srgbClr val="008800"/>
                </a:solidFill>
              </a:rPr>
              <a:t>33 |   94</a:t>
            </a:r>
            <a:r>
              <a:rPr>
                <a:solidFill>
                  <a:srgbClr val="000000"/>
                </a:solidFill>
              </a:rPr>
              <a:t>.</a:t>
            </a:r>
            <a:r>
              <a:rPr>
                <a:solidFill>
                  <a:srgbClr val="008800"/>
                </a:solidFill>
              </a:rPr>
              <a:t>44 | 135</a:t>
            </a:r>
            <a:r>
              <a:rPr>
                <a:solidFill>
                  <a:srgbClr val="2C2CFF"/>
                </a:solidFill>
              </a:rPr>
              <a:t>-</a:t>
            </a:r>
            <a:r>
              <a:rPr>
                <a:solidFill>
                  <a:srgbClr val="008800"/>
                </a:solidFill>
              </a:rPr>
              <a:t>140           
 bind</a:t>
            </a:r>
            <a:r>
              <a:rPr>
                <a:solidFill>
                  <a:srgbClr val="000000"/>
                </a:solidFill>
              </a:rPr>
              <a:t>.</a:t>
            </a:r>
            <a:r>
              <a:rPr>
                <a:solidFill>
                  <a:srgbClr val="008800"/>
                </a:solidFill>
              </a:rPr>
              <a:t>decorators</a:t>
            </a:r>
            <a:r>
              <a:rPr>
                <a:solidFill>
                  <a:srgbClr val="000000"/>
                </a:solidFill>
              </a:rPr>
              <a:t>.</a:t>
            </a:r>
            <a:r>
              <a:rPr>
                <a:solidFill>
                  <a:srgbClr val="008800"/>
                </a:solidFill>
              </a:rPr>
              <a:t>ts  |   97</a:t>
            </a:r>
            <a:r>
              <a:rPr>
                <a:solidFill>
                  <a:srgbClr val="000000"/>
                </a:solidFill>
              </a:rPr>
              <a:t>.</a:t>
            </a:r>
            <a:r>
              <a:rPr>
                <a:solidFill>
                  <a:srgbClr val="008800"/>
                </a:solidFill>
              </a:rPr>
              <a:t>38 |    93</a:t>
            </a:r>
            <a:r>
              <a:rPr>
                <a:solidFill>
                  <a:srgbClr val="000000"/>
                </a:solidFill>
              </a:rPr>
              <a:t>.</a:t>
            </a:r>
            <a:r>
              <a:rPr>
                <a:solidFill>
                  <a:srgbClr val="008800"/>
                </a:solidFill>
              </a:rPr>
              <a:t>65 |   91</a:t>
            </a:r>
            <a:r>
              <a:rPr>
                <a:solidFill>
                  <a:srgbClr val="000000"/>
                </a:solidFill>
              </a:rPr>
              <a:t>.</a:t>
            </a:r>
            <a:r>
              <a:rPr>
                <a:solidFill>
                  <a:srgbClr val="008800"/>
                </a:solidFill>
              </a:rPr>
              <a:t>66 |   97</a:t>
            </a:r>
            <a:r>
              <a:rPr>
                <a:solidFill>
                  <a:srgbClr val="000000"/>
                </a:solidFill>
              </a:rPr>
              <a:t>.</a:t>
            </a:r>
            <a:r>
              <a:rPr>
                <a:solidFill>
                  <a:srgbClr val="008800"/>
                </a:solidFill>
              </a:rPr>
              <a:t>27 | 601</a:t>
            </a:r>
            <a:r>
              <a:rPr>
                <a:solidFill>
                  <a:srgbClr val="2C2CFF"/>
                </a:solidFill>
              </a:rPr>
              <a:t>-</a:t>
            </a:r>
            <a:r>
              <a:rPr>
                <a:solidFill>
                  <a:srgbClr val="008800"/>
                </a:solidFill>
              </a:rPr>
              <a:t>602</a:t>
            </a:r>
            <a:r>
              <a:rPr>
                <a:solidFill>
                  <a:srgbClr val="000000"/>
                </a:solidFill>
              </a:rPr>
              <a:t>,</a:t>
            </a:r>
            <a:r>
              <a:rPr>
                <a:solidFill>
                  <a:srgbClr val="008800"/>
                </a:solidFill>
              </a:rPr>
              <a:t>621</a:t>
            </a:r>
            <a:r>
              <a:rPr>
                <a:solidFill>
                  <a:srgbClr val="2C2CFF"/>
                </a:solidFill>
              </a:rPr>
              <a:t>-</a:t>
            </a:r>
            <a:r>
              <a:rPr>
                <a:solidFill>
                  <a:srgbClr val="008800"/>
                </a:solidFill>
              </a:rPr>
              <a:t>622   
 bootstrap</a:t>
            </a:r>
            <a:r>
              <a:rPr>
                <a:solidFill>
                  <a:srgbClr val="000000"/>
                </a:solidFill>
              </a:rPr>
              <a:t>.</a:t>
            </a:r>
            <a:r>
              <a:rPr>
                <a:solidFill>
                  <a:srgbClr val="008800"/>
                </a:solidFill>
              </a:rPr>
              <a:t>ts        |     100 |      100 |     100 |     100 |                   
 event</a:t>
            </a:r>
            <a:r>
              <a:rPr>
                <a:solidFill>
                  <a:srgbClr val="000000"/>
                </a:solidFill>
              </a:rPr>
              <a:t>.</a:t>
            </a:r>
            <a:r>
              <a:rPr>
                <a:solidFill>
                  <a:srgbClr val="008800"/>
                </a:solidFill>
              </a:rPr>
              <a:t>decorators</a:t>
            </a:r>
            <a:r>
              <a:rPr>
                <a:solidFill>
                  <a:srgbClr val="000000"/>
                </a:solidFill>
              </a:rPr>
              <a:t>.</a:t>
            </a:r>
            <a:r>
              <a:rPr>
                <a:solidFill>
                  <a:srgbClr val="008800"/>
                </a:solidFill>
              </a:rPr>
              <a:t>ts |     100 |      100 |     100 |     100 |                   
 eventsubject</a:t>
            </a:r>
            <a:r>
              <a:rPr>
                <a:solidFill>
                  <a:srgbClr val="000000"/>
                </a:solidFill>
              </a:rPr>
              <a:t>.</a:t>
            </a:r>
            <a:r>
              <a:rPr>
                <a:solidFill>
                  <a:srgbClr val="008800"/>
                </a:solidFill>
              </a:rPr>
              <a:t>ts     |     100 |      100 |     100 |     100 |                   
</a:t>
            </a:r>
            <a:r>
              <a:rPr>
                <a:solidFill>
                  <a:srgbClr val="2C2CFF"/>
                </a:solidFill>
              </a:rPr>
              <a:t>---------------------</a:t>
            </a:r>
            <a:r>
              <a:rPr>
                <a:solidFill>
                  <a:srgbClr val="008800"/>
                </a:solidFill>
              </a:rPr>
              <a:t>|</a:t>
            </a:r>
            <a:r>
              <a:rPr>
                <a:solidFill>
                  <a:srgbClr val="2C2CFF"/>
                </a:solidFill>
              </a:rPr>
              <a:t>---------</a:t>
            </a:r>
            <a:r>
              <a:rPr>
                <a:solidFill>
                  <a:srgbClr val="008800"/>
                </a:solidFill>
              </a:rPr>
              <a:t>|</a:t>
            </a:r>
            <a:r>
              <a:rPr>
                <a:solidFill>
                  <a:srgbClr val="2C2CFF"/>
                </a:solidFill>
              </a:rPr>
              <a:t>----------</a:t>
            </a:r>
            <a:r>
              <a:rPr>
                <a:solidFill>
                  <a:srgbClr val="008800"/>
                </a:solidFill>
              </a:rPr>
              <a:t>|</a:t>
            </a:r>
            <a:r>
              <a:rPr>
                <a:solidFill>
                  <a:srgbClr val="2C2CFF"/>
                </a:solidFill>
              </a:rPr>
              <a:t>---------</a:t>
            </a:r>
            <a:r>
              <a:rPr>
                <a:solidFill>
                  <a:srgbClr val="008800"/>
                </a:solidFill>
              </a:rPr>
              <a:t>|</a:t>
            </a:r>
            <a:r>
              <a:rPr>
                <a:solidFill>
                  <a:srgbClr val="2C2CFF"/>
                </a:solidFill>
              </a:rPr>
              <a:t>---------</a:t>
            </a:r>
            <a:r>
              <a:rPr>
                <a:solidFill>
                  <a:srgbClr val="008800"/>
                </a:solidFill>
              </a:rPr>
              <a:t>|</a:t>
            </a:r>
            <a:r>
              <a:rPr>
                <a:solidFill>
                  <a:srgbClr val="2C2CFF"/>
                </a:solidFill>
              </a:rPr>
              <a:t>-------------------</a:t>
            </a:r>
            <a:r>
              <a:rPr>
                <a:solidFill>
                  <a:srgbClr val="008800"/>
                </a:solidFill>
              </a:rPr>
              <a:t>
</a:t>
            </a:r>
          </a:p>
        </p:txBody>
      </p:sp>
    </p:spTree>
  </p:cSld>
  <p:clrMapOvr>
    <a:masterClrMapping/>
  </p:clrMapOvr>
</p:sld>
</file>

<file path=ppt/slides/slide2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Code Coverage</a:t>
            </a:r>
          </a:p>
        </p:txBody>
      </p:sp>
      <p:sp>
        <p:nvSpPr>
          <p:cNvPr id="3" name="Text Placeholder 2"/>
          <p:cNvSpPr>
            <a:spLocks noGrp="1"/>
          </p:cNvSpPr>
          <p:nvPr>
            <p:ph type="body" idx="13"/>
          </p:nvPr>
        </p:nvSpPr>
        <p:spPr/>
        <p:txBody>
          <a:bodyPr wrap="square"/>
          <a:lstStyle/>
          <a:p>
            <a:pPr/>
            <a:r>
              <a:rPr b="1" i="1" u="none" sz="1600">
                <a:solidFill>
                  <a:schemeClr val="lt1"/>
                </a:solidFill>
              </a:rPr>
              <a:t>Jest</a:t>
            </a:r>
            <a:r>
              <a:rPr b="0" i="0" u="none" sz="1600">
                <a:solidFill>
                  <a:schemeClr val="lt1"/>
                </a:solidFill>
              </a:rPr>
              <a:t> is a test runner and testing framework that works with javascript and Typescript</a:t>
            </a:r>
          </a:p>
        </p:txBody>
      </p:sp>
      <p:sp>
        <p:nvSpPr>
          <p:cNvPr id="4" name="Text Placeholder 3"/>
          <p:cNvSpPr>
            <a:spLocks noGrp="1"/>
          </p:cNvSpPr>
          <p:nvPr>
            <p:ph type="body" idx="1"/>
          </p:nvPr>
        </p:nvSpPr>
        <p:spPr/>
        <p:txBody>
          <a:bodyPr wrap="square"/>
          <a:lstStyle/>
          <a:p>
            <a:pPr/>
            <a:r>
              <a:rPr b="0" i="0" u="none" sz="1600">
                <a:solidFill>
                  <a:schemeClr val="dk1"/>
                </a:solidFill>
              </a:rPr>
              <a:t>If we add </a:t>
            </a:r>
            <a:r>
              <a:rPr b="0" i="0" u="none" sz="1600">
                <a:solidFill>
                  <a:schemeClr val="dk1"/>
                </a:solidFill>
                <a:latin typeface="Courier New"/>
              </a:rPr>
              <a:t>--coverageDirectory=‘./coverage’</a:t>
            </a:r>
            <a:r>
              <a:rPr b="0" i="0" u="none" sz="1600">
                <a:solidFill>
                  <a:schemeClr val="dk1"/>
                </a:solidFill>
              </a:rPr>
              <a:t> to our jest command with –coverage, we still get the same information, but we also get a website with detailed info including source links.</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General</a:t>
            </a:r>
          </a:p>
        </p:txBody>
      </p:sp>
      <p:sp>
        <p:nvSpPr>
          <p:cNvPr id="3" name="Text Placeholder 2"/>
          <p:cNvSpPr>
            <a:spLocks noGrp="1"/>
          </p:cNvSpPr>
          <p:nvPr>
            <p:ph type="body" idx="13"/>
          </p:nvPr>
        </p:nvSpPr>
        <p:spPr/>
        <p:txBody>
          <a:bodyPr wrap="square"/>
          <a:lstStyle/>
          <a:p>
            <a:pPr/>
            <a:r>
              <a:rPr b="1" i="1" u="none" sz="1600">
                <a:solidFill>
                  <a:schemeClr val="lt1"/>
                </a:solidFill>
              </a:rPr>
              <a:t>Software Testing</a:t>
            </a:r>
            <a:r>
              <a:rPr b="0" i="0" u="none" sz="1600">
                <a:solidFill>
                  <a:schemeClr val="lt1"/>
                </a:solidFill>
              </a:rPr>
              <a:t> is the process of validating that software is bug free and meets requirements.</a:t>
            </a:r>
          </a:p>
        </p:txBody>
      </p:sp>
      <p:sp>
        <p:nvSpPr>
          <p:cNvPr id="4" name="Text Placeholder 3"/>
          <p:cNvSpPr>
            <a:spLocks noGrp="1"/>
          </p:cNvSpPr>
          <p:nvPr>
            <p:ph type="body" idx="1"/>
          </p:nvPr>
        </p:nvSpPr>
        <p:spPr/>
        <p:txBody>
          <a:bodyPr wrap="square"/>
          <a:lstStyle/>
          <a:p>
            <a:pPr/>
            <a:r>
              <a:rPr b="0" i="0" u="none" sz="1600">
                <a:solidFill>
                  <a:schemeClr val="dk1"/>
                </a:solidFill>
              </a:rPr>
              <a:t>What we are concerned with in software testing:</a:t>
            </a:r>
          </a:p>
          <a:p>
            <a:pPr lvl="1"/>
            <a:r>
              <a:rPr b="0" i="0" u="none" sz="1600">
                <a:solidFill>
                  <a:schemeClr val="dk1"/>
                </a:solidFill>
              </a:rPr>
              <a:t>Validate the software is bug free</a:t>
            </a:r>
          </a:p>
          <a:p>
            <a:pPr lvl="1"/>
            <a:r>
              <a:rPr b="0" i="0" u="none" sz="1600">
                <a:solidFill>
                  <a:schemeClr val="dk1"/>
                </a:solidFill>
              </a:rPr>
              <a:t>Validate the software meets requirements</a:t>
            </a:r>
          </a:p>
          <a:p>
            <a:pPr lvl="1"/>
            <a:r>
              <a:rPr b="0" i="0" u="none" sz="1600">
                <a:solidFill>
                  <a:schemeClr val="dk1"/>
                </a:solidFill>
              </a:rPr>
              <a:t>Validate the software behaves as expected on boundary cases</a:t>
            </a:r>
          </a:p>
          <a:p>
            <a:pPr lvl="1"/>
            <a:r>
              <a:rPr b="0" i="0" u="none" sz="1600">
                <a:solidFill>
                  <a:schemeClr val="dk1"/>
                </a:solidFill>
              </a:rPr>
              <a:t>Validate the software behaves as expected on exceptional cases</a:t>
            </a:r>
          </a:p>
        </p:txBody>
      </p:sp>
    </p:spTree>
  </p:cSld>
  <p:clrMapOvr>
    <a:masterClrMapping/>
  </p:clrMapOvr>
</p:sld>
</file>

<file path=ppt/slides/slide3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1" i="1" u="none" sz="1600">
                <a:solidFill>
                  <a:schemeClr val="lt1"/>
                </a:solidFill>
              </a:rPr>
              <a:t>Jest</a:t>
            </a:r>
            <a:r>
              <a:rPr b="0" i="0" u="none" sz="1600">
                <a:solidFill>
                  <a:schemeClr val="lt1"/>
                </a:solidFill>
              </a:rPr>
              <a:t> is a test runner and testing framework that works with javascript and Typescript</a:t>
            </a:r>
          </a:p>
        </p:txBody>
      </p:sp>
      <p:sp>
        <p:nvSpPr>
          <p:cNvPr id="4" name="Text Placeholder 3"/>
          <p:cNvSpPr>
            <a:spLocks noGrp="1"/>
          </p:cNvSpPr>
          <p:nvPr>
            <p:ph type="body" idx="1"/>
          </p:nvPr>
        </p:nvSpPr>
        <p:spPr/>
        <p:txBody>
          <a:bodyPr wrap="square"/>
          <a:lstStyle/>
          <a:p>
            <a:pPr/>
            <a:r>
              <a:rPr b="1" i="1" u="none" sz="1600">
                <a:solidFill>
                  <a:schemeClr val="dk1"/>
                </a:solidFill>
              </a:rPr>
              <a:t>Jest</a:t>
            </a:r>
            <a:r>
              <a:rPr b="0" i="0" u="none" sz="1600">
                <a:solidFill>
                  <a:schemeClr val="dk1"/>
                </a:solidFill>
              </a:rPr>
              <a:t> is a powerful platform for designing suites of tests that cover all types and levels of code testing.  Tests will run automatically when jest is run providing regression testing accross the application.</a:t>
            </a:r>
          </a:p>
        </p:txBody>
      </p:sp>
    </p:spTree>
  </p:cSld>
  <p:clrMapOvr>
    <a:masterClrMapping/>
  </p:clrMapOvr>
</p:sld>
</file>

<file path=ppt/slides/slide3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dk1"/>
                </a:solidFill>
              </a:rPr>
              <a:t/>
            </a:r>
          </a:p>
        </p:txBody>
      </p:sp>
      <p:sp>
        <p:nvSpPr>
          <p:cNvPr id="3" name="Text Placeholder 2"/>
          <p:cNvSpPr>
            <a:spLocks noGrp="1"/>
          </p:cNvSpPr>
          <p:nvPr>
            <p:ph type="body" idx="1"/>
          </p:nvPr>
        </p:nvSpPr>
        <p:spPr/>
        <p:txBody>
          <a:bodyPr wrap="square"/>
          <a:lstStyle/>
          <a:p>
            <a:pPr/>
            <a:r>
              <a:rPr b="0" i="0" u="none" sz="4000">
                <a:solidFill>
                  <a:schemeClr val="dk1"/>
                </a:solidFill>
              </a:rPr>
              <a:t>Anonymous Functions</a:t>
            </a:r>
          </a:p>
        </p:txBody>
      </p:sp>
    </p:spTree>
  </p:cSld>
  <p:clrMapOvr>
    <a:masterClrMapping/>
  </p:clrMapOvr>
</p:sld>
</file>

<file path=ppt/slides/slide3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Normal functions</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Pr/>
            <a:r>
              <a:rPr b="0" i="0" u="none" sz="1600">
                <a:solidFill>
                  <a:schemeClr val="dk1"/>
                </a:solidFill>
              </a:rPr>
              <a:t>Normally, when we create a function or method, we define it with a name that we can use to reference it (call it) later.</a:t>
            </a:r>
          </a:p>
          <a:p>
            <a:pPr>
              <a:lnSpc>
                <a:spcPct val="50000"/>
              </a:lnSpc>
              <a:buNone/>
              <a:defRPr sz="1400">
                <a:latin typeface="Courier New"/>
              </a:defRPr>
            </a:pPr>
            <a:r>
              <a:rPr>
                <a:solidFill>
                  <a:srgbClr val="000000"/>
                </a:solidFill>
              </a:rPr>
              <a:t>function</a:t>
            </a:r>
            <a:r>
              <a:rPr>
                <a:solidFill>
                  <a:srgbClr val="BBBBBB"/>
                </a:solidFill>
              </a:rPr>
              <a:t> </a:t>
            </a:r>
            <a:r>
              <a:rPr>
                <a:solidFill>
                  <a:srgbClr val="000000"/>
                </a:solidFill>
              </a:rPr>
              <a:t>MyName</a:t>
            </a:r>
            <a:r>
              <a:rPr>
                <a:solidFill>
                  <a:srgbClr val="000000"/>
                </a:solidFill>
              </a:rPr>
              <a:t>(</a:t>
            </a:r>
            <a:r>
              <a:rPr>
                <a:solidFill>
                  <a:srgbClr val="000000"/>
                </a:solidFill>
              </a:rPr>
              <a:t>a</a:t>
            </a:r>
            <a:r>
              <a:rPr>
                <a:solidFill>
                  <a:srgbClr val="000000"/>
                </a:solidFill>
              </a:rPr>
              <a:t>:</a:t>
            </a:r>
            <a:r>
              <a:rPr>
                <a:solidFill>
                  <a:srgbClr val="000000"/>
                </a:solidFill>
              </a:rPr>
              <a:t>number</a:t>
            </a:r>
            <a:r>
              <a:rPr>
                <a:solidFill>
                  <a:srgbClr val="000000"/>
                </a:solidFill>
              </a:rPr>
              <a:t>,</a:t>
            </a:r>
            <a:r>
              <a:rPr>
                <a:solidFill>
                  <a:srgbClr val="000000"/>
                </a:solidFill>
              </a:rPr>
              <a:t>b</a:t>
            </a:r>
            <a:r>
              <a:rPr>
                <a:solidFill>
                  <a:srgbClr val="000000"/>
                </a:solidFill>
              </a:rPr>
              <a:t>:</a:t>
            </a:r>
            <a:r>
              <a:rPr>
                <a:solidFill>
                  <a:srgbClr val="000000"/>
                </a:solidFill>
              </a:rPr>
              <a:t>number</a:t>
            </a:r>
            <a:r>
              <a:rPr>
                <a:solidFill>
                  <a:srgbClr val="000000"/>
                </a:solidFill>
              </a:rPr>
              <a:t>)</a:t>
            </a:r>
            <a:r>
              <a:rPr>
                <a:solidFill>
                  <a:srgbClr val="000000"/>
                </a:solidFill>
              </a:rPr>
              <a:t>:</a:t>
            </a:r>
            <a:r>
              <a:rPr>
                <a:solidFill>
                  <a:srgbClr val="000000"/>
                </a:solidFill>
              </a:rPr>
              <a:t>number</a:t>
            </a:r>
            <a:r>
              <a:rPr>
                <a:solidFill>
                  <a:srgbClr val="000000"/>
                </a:solidFill>
              </a:rPr>
              <a:t>{</a:t>
            </a:r>
            <a:r>
              <a:rPr>
                <a:solidFill>
                  <a:srgbClr val="BBBBBB"/>
                </a:solidFill>
              </a:rPr>
              <a:t>
	</a:t>
            </a:r>
            <a:r>
              <a:rPr>
                <a:solidFill>
                  <a:srgbClr val="A61717"/>
                </a:solidFill>
              </a:rPr>
              <a:t>r</a:t>
            </a:r>
            <a:r>
              <a:rPr>
                <a:solidFill>
                  <a:srgbClr val="A61717"/>
                </a:solidFill>
              </a:rPr>
              <a:t>e</a:t>
            </a:r>
            <a:r>
              <a:rPr>
                <a:solidFill>
                  <a:srgbClr val="A61717"/>
                </a:solidFill>
              </a:rPr>
              <a:t>t</a:t>
            </a:r>
            <a:r>
              <a:rPr>
                <a:solidFill>
                  <a:srgbClr val="A61717"/>
                </a:solidFill>
              </a:rPr>
              <a:t>u</a:t>
            </a:r>
            <a:r>
              <a:rPr>
                <a:solidFill>
                  <a:srgbClr val="A61717"/>
                </a:solidFill>
              </a:rPr>
              <a:t>r</a:t>
            </a:r>
            <a:r>
              <a:rPr>
                <a:solidFill>
                  <a:srgbClr val="A61717"/>
                </a:solidFill>
              </a:rPr>
              <a:t>n</a:t>
            </a:r>
            <a:r>
              <a:rPr>
                <a:solidFill>
                  <a:srgbClr val="BBBBBB"/>
                </a:solidFill>
              </a:rPr>
              <a:t> </a:t>
            </a:r>
            <a:r>
              <a:rPr>
                <a:solidFill>
                  <a:srgbClr val="A61717"/>
                </a:solidFill>
              </a:rPr>
              <a:t>a</a:t>
            </a:r>
            <a:r>
              <a:rPr>
                <a:solidFill>
                  <a:srgbClr val="A61717"/>
                </a:solidFill>
              </a:rPr>
              <a:t>+</a:t>
            </a:r>
            <a:r>
              <a:rPr>
                <a:solidFill>
                  <a:srgbClr val="A61717"/>
                </a:solidFill>
              </a:rPr>
              <a:t>b</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class</a:t>
            </a:r>
            <a:r>
              <a:rPr>
                <a:solidFill>
                  <a:srgbClr val="BBBBBB"/>
                </a:solidFill>
              </a:rPr>
              <a:t> </a:t>
            </a:r>
            <a:r>
              <a:rPr>
                <a:solidFill>
                  <a:srgbClr val="000000"/>
                </a:solidFill>
              </a:rPr>
              <a:t>MyClass</a:t>
            </a:r>
            <a:r>
              <a:rPr>
                <a:solidFill>
                  <a:srgbClr val="000000"/>
                </a:solidFill>
              </a:rPr>
              <a:t>{</a:t>
            </a:r>
            <a:r>
              <a:rPr>
                <a:solidFill>
                  <a:srgbClr val="BBBBBB"/>
                </a:solidFill>
              </a:rPr>
              <a:t>
	</a:t>
            </a:r>
            <a:r>
              <a:rPr>
                <a:solidFill>
                  <a:srgbClr val="A61717"/>
                </a:solidFill>
              </a:rPr>
              <a:t>M</a:t>
            </a:r>
            <a:r>
              <a:rPr>
                <a:solidFill>
                  <a:srgbClr val="A61717"/>
                </a:solidFill>
              </a:rPr>
              <a:t>y</a:t>
            </a:r>
            <a:r>
              <a:rPr>
                <a:solidFill>
                  <a:srgbClr val="A61717"/>
                </a:solidFill>
              </a:rPr>
              <a:t>N</a:t>
            </a:r>
            <a:r>
              <a:rPr>
                <a:solidFill>
                  <a:srgbClr val="A61717"/>
                </a:solidFill>
              </a:rPr>
              <a:t>a</a:t>
            </a:r>
            <a:r>
              <a:rPr>
                <a:solidFill>
                  <a:srgbClr val="A61717"/>
                </a:solidFill>
              </a:rPr>
              <a:t>m</a:t>
            </a:r>
            <a:r>
              <a:rPr>
                <a:solidFill>
                  <a:srgbClr val="A61717"/>
                </a:solidFill>
              </a:rPr>
              <a:t>e</a:t>
            </a:r>
            <a:r>
              <a:rPr>
                <a:solidFill>
                  <a:srgbClr val="A61717"/>
                </a:solidFill>
              </a:rPr>
              <a:t>(</a:t>
            </a:r>
            <a:r>
              <a:rPr>
                <a:solidFill>
                  <a:srgbClr val="000000"/>
                </a:solidFill>
              </a:rPr>
              <a:t>a</a:t>
            </a:r>
            <a:r>
              <a:rPr>
                <a:solidFill>
                  <a:srgbClr val="000000"/>
                </a:solidFill>
              </a:rPr>
              <a:t>:</a:t>
            </a:r>
            <a:r>
              <a:rPr>
                <a:solidFill>
                  <a:srgbClr val="000000"/>
                </a:solidFill>
              </a:rPr>
              <a:t>number</a:t>
            </a:r>
            <a:r>
              <a:rPr>
                <a:solidFill>
                  <a:srgbClr val="000000"/>
                </a:solidFill>
              </a:rPr>
              <a:t>,</a:t>
            </a:r>
            <a:r>
              <a:rPr>
                <a:solidFill>
                  <a:srgbClr val="000000"/>
                </a:solidFill>
              </a:rPr>
              <a:t>b</a:t>
            </a:r>
            <a:r>
              <a:rPr>
                <a:solidFill>
                  <a:srgbClr val="000000"/>
                </a:solidFill>
              </a:rPr>
              <a:t>:</a:t>
            </a:r>
            <a:r>
              <a:rPr>
                <a:solidFill>
                  <a:srgbClr val="000000"/>
                </a:solidFill>
              </a:rPr>
              <a:t>number</a:t>
            </a:r>
            <a:r>
              <a:rPr>
                <a:solidFill>
                  <a:srgbClr val="000000"/>
                </a:solidFill>
              </a:rPr>
              <a:t>)</a:t>
            </a:r>
            <a:r>
              <a:rPr>
                <a:solidFill>
                  <a:srgbClr val="000000"/>
                </a:solidFill>
              </a:rPr>
              <a:t>:</a:t>
            </a:r>
            <a:r>
              <a:rPr>
                <a:solidFill>
                  <a:srgbClr val="000000"/>
                </a:solidFill>
              </a:rPr>
              <a:t>number</a:t>
            </a:r>
            <a:r>
              <a:rPr>
                <a:solidFill>
                  <a:srgbClr val="A61717"/>
                </a:solidFill>
              </a:rPr>
              <a:t>{</a:t>
            </a:r>
            <a:r>
              <a:rPr>
                <a:solidFill>
                  <a:srgbClr val="BBBBBB"/>
                </a:solidFill>
              </a:rPr>
              <a:t>
		</a:t>
            </a:r>
            <a:r>
              <a:rPr>
                <a:solidFill>
                  <a:srgbClr val="000000"/>
                </a:solidFill>
              </a:rPr>
              <a:t>return</a:t>
            </a:r>
            <a:r>
              <a:rPr>
                <a:solidFill>
                  <a:srgbClr val="BBBBBB"/>
                </a:solidFill>
              </a:rPr>
              <a:t> </a:t>
            </a:r>
            <a:r>
              <a:rPr>
                <a:solidFill>
                  <a:srgbClr val="000000"/>
                </a:solidFill>
              </a:rPr>
              <a:t>a</a:t>
            </a:r>
            <a:r>
              <a:rPr>
                <a:solidFill>
                  <a:srgbClr val="000000"/>
                </a:solidFill>
              </a:rPr>
              <a:t>+</a:t>
            </a:r>
            <a:r>
              <a:rPr>
                <a:solidFill>
                  <a:srgbClr val="000000"/>
                </a:solidFill>
              </a:rPr>
              <a:t>b</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A61717"/>
                </a:solidFill>
              </a:rPr>
              <a:t>}</a:t>
            </a:r>
            <a:r>
              <a:rPr>
                <a:solidFill>
                  <a:srgbClr val="BBBBBB"/>
                </a:solidFill>
              </a:rPr>
              <a:t>
</a:t>
            </a:r>
          </a:p>
        </p:txBody>
      </p:sp>
    </p:spTree>
  </p:cSld>
  <p:clrMapOvr>
    <a:masterClrMapping/>
  </p:clrMapOvr>
</p:sld>
</file>

<file path=ppt/slides/slide3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Normal functions</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Pr/>
            <a:r>
              <a:rPr b="0" i="0" u="none" sz="1600">
                <a:solidFill>
                  <a:schemeClr val="dk1"/>
                </a:solidFill>
              </a:rPr>
              <a:t>We can then call or reference that method by its defined name</a:t>
            </a:r>
            <a:r>
              <a:rPr b="0" i="0" u="none" sz="1600">
                <a:solidFill>
                  <a:schemeClr val="dk1"/>
                </a:solidFill>
              </a:rPr>
              <a:t>This is normal and a reasonable way to access methods and function in any programming language.</a:t>
            </a:r>
            <a:r>
              <a:rPr b="0" i="0" u="none" sz="1600">
                <a:solidFill>
                  <a:schemeClr val="dk1"/>
                </a:solidFill>
              </a:rPr>
              <a:t> </a:t>
            </a:r>
            <a:r>
              <a:rPr b="0" i="0" u="none" sz="1600">
                <a:solidFill>
                  <a:schemeClr val="dk1"/>
                </a:solidFill>
              </a:rPr>
              <a:t>Sometimes, however, we just need a function right where we want to use it, and it is easier to be able to provide the function, rather than declare it elsewhere. </a:t>
            </a:r>
          </a:p>
          <a:p>
            <a:pPr>
              <a:lnSpc>
                <a:spcPct val="50000"/>
              </a:lnSpc>
              <a:buNone/>
              <a:defRPr sz="1400">
                <a:latin typeface="Courier New"/>
              </a:defRPr>
            </a:pPr>
            <a:r>
              <a:rPr>
                <a:solidFill>
                  <a:srgbClr val="000000"/>
                </a:solidFill>
              </a:rPr>
              <a:t>let a=MyName(1,2);
let b=new MyClass().MyName(1,2);
</a:t>
            </a:r>
          </a:p>
        </p:txBody>
      </p:sp>
    </p:spTree>
  </p:cSld>
  <p:clrMapOvr>
    <a:masterClrMapping/>
  </p:clrMapOvr>
</p:sld>
</file>

<file path=ppt/slides/slide3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Anonymous functions</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Pr/>
            <a:r>
              <a:rPr b="0" i="0" u="none" sz="1600">
                <a:solidFill>
                  <a:schemeClr val="dk1"/>
                </a:solidFill>
              </a:rPr>
              <a:t>We have already seen this in our jest tests in both the describe method and the test method.</a:t>
            </a:r>
            <a:r>
              <a:rPr b="0" i="0" u="none" sz="1600">
                <a:solidFill>
                  <a:schemeClr val="dk1"/>
                </a:solidFill>
              </a:rPr>
              <a:t> </a:t>
            </a:r>
            <a:r>
              <a:rPr b="0" i="0" u="none" sz="1600">
                <a:solidFill>
                  <a:schemeClr val="dk1"/>
                </a:solidFill>
              </a:rPr>
              <a:t>Let’s take a closer look at the second parameter to the describe and test methods.</a:t>
            </a:r>
          </a:p>
          <a:p>
            <a:pPr>
              <a:lnSpc>
                <a:spcPct val="50000"/>
              </a:lnSpc>
              <a:buNone/>
              <a:defRPr sz="1400">
                <a:latin typeface="Courier New"/>
              </a:defRPr>
            </a:pPr>
            <a:r>
              <a:rPr>
                <a:solidFill>
                  <a:srgbClr val="000000"/>
                </a:solidFill>
              </a:rPr>
              <a:t>describe('Test Name',()=&gt;{
	test('Test MyName',()=&gt;{
		let a=MyName(1,2);
		expect(a).toBe(3);
	});
	test('Test MyClass',()=&gt;{
		let b=new MyClass().MyName(1,2);
		expect(b).toBe(3);
	});
});
</a:t>
            </a:r>
          </a:p>
        </p:txBody>
      </p:sp>
    </p:spTree>
  </p:cSld>
  <p:clrMapOvr>
    <a:masterClrMapping/>
  </p:clrMapOvr>
</p:sld>
</file>

<file path=ppt/slides/slide3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Anonymous functions</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Pr/>
            <a:r>
              <a:rPr b="0" i="0" u="none" sz="1600">
                <a:solidFill>
                  <a:schemeClr val="dk1"/>
                </a:solidFill>
              </a:rPr>
              <a:t>This parameter is an anonymous function.  It is a function that takes no arguments, and contains the statements inside the {} block.</a:t>
            </a:r>
          </a:p>
          <a:p>
            <a:pPr/>
            <a:r>
              <a:rPr b="0" i="0" u="none" sz="1600">
                <a:solidFill>
                  <a:schemeClr val="dk1"/>
                </a:solidFill>
              </a:rPr>
              <a:t>NOTE: We are not calling this method, we are just passing it in as an argument to describe or test.</a:t>
            </a:r>
          </a:p>
          <a:p>
            <a:pPr/>
            <a:r>
              <a:rPr b="0" i="0" u="none" sz="1600">
                <a:solidFill>
                  <a:schemeClr val="dk1"/>
                </a:solidFill>
              </a:rPr>
              <a:t>We could do this the hard way, and create a named function and pass that as the second parameter, but we are only using it once, and it is much easier to see what is going on this way.</a:t>
            </a:r>
            <a:r>
              <a:rPr b="0" i="0" u="none" sz="1600">
                <a:solidFill>
                  <a:schemeClr val="dk1"/>
                </a:solidFill>
              </a:rPr>
              <a:t> </a:t>
            </a:r>
            <a:r>
              <a:rPr b="0" i="0" u="none" sz="1600">
                <a:solidFill>
                  <a:schemeClr val="dk1"/>
                </a:solidFill>
              </a:rPr>
              <a:t>Anonymous functions behave like any other function.  We can declare them, call them, and pass them around as parameters to functions.  Functions in typescript are what is referred to as </a:t>
            </a:r>
            <a:r>
              <a:rPr b="1" i="1" u="none" sz="1600">
                <a:solidFill>
                  <a:schemeClr val="dk1"/>
                </a:solidFill>
              </a:rPr>
              <a:t>first class objects</a:t>
            </a:r>
            <a:r>
              <a:rPr b="0" i="0" u="none" sz="1600">
                <a:solidFill>
                  <a:schemeClr val="dk1"/>
                </a:solidFill>
              </a:rPr>
              <a:t>.</a:t>
            </a:r>
          </a:p>
        </p:txBody>
      </p:sp>
    </p:spTree>
  </p:cSld>
  <p:clrMapOvr>
    <a:masterClrMapping/>
  </p:clrMapOvr>
</p:sld>
</file>

<file path=ppt/slides/slide3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Syntax</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Pr/>
            <a:r>
              <a:rPr b="0" i="0" u="none" sz="1600">
                <a:solidFill>
                  <a:schemeClr val="dk1"/>
                </a:solidFill>
              </a:rPr>
              <a:t>Let’s look at the overall structure of an anonymous function:</a:t>
            </a:r>
            <a:r>
              <a:rPr b="0" i="0" u="none" sz="1600">
                <a:solidFill>
                  <a:schemeClr val="dk1"/>
                </a:solidFill>
              </a:rPr>
              <a:t> </a:t>
            </a:r>
          </a:p>
        </p:txBody>
      </p:sp>
      <p:pic>
        <p:nvPicPr>
          <p:cNvPr id="6" name="Picture 5" descr="anon_1.jpg"/>
          <p:cNvPicPr>
            <a:picLocks noChangeAspect="1"/>
          </p:cNvPicPr>
          <p:nvPr/>
        </p:nvPicPr>
        <p:blipFill>
          <a:blip r:embed="rId2"/>
          <a:stretch>
            <a:fillRect/>
          </a:stretch>
        </p:blipFill>
        <p:spPr>
          <a:xfrm>
            <a:off x="4634149" y="2356568"/>
            <a:ext cx="4385553" cy="1059011"/>
          </a:xfrm>
          <a:prstGeom prst="rect">
            <a:avLst/>
          </a:prstGeom>
        </p:spPr>
      </p:pic>
    </p:spTree>
  </p:cSld>
  <p:clrMapOvr>
    <a:masterClrMapping/>
  </p:clrMapOvr>
</p:sld>
</file>

<file path=ppt/slides/slide3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Syntax</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Pr/>
            <a:r>
              <a:rPr b="0" i="0" u="none" sz="1600">
                <a:solidFill>
                  <a:schemeClr val="dk1"/>
                </a:solidFill>
              </a:rPr>
              <a:t>So what can we do with this:</a:t>
            </a:r>
          </a:p>
          <a:p>
            <a:pPr lvl="1"/>
            <a:r>
              <a:rPr b="0" i="0" u="none" sz="1600">
                <a:solidFill>
                  <a:schemeClr val="dk1"/>
                </a:solidFill>
              </a:rPr>
              <a:t>We have already seen that we can pass it as a parameter to another method as in “describe” and “test”</a:t>
            </a:r>
          </a:p>
          <a:p>
            <a:pPr lvl="1"/>
            <a:r>
              <a:rPr b="0" i="0" u="none" sz="1600">
                <a:solidFill>
                  <a:schemeClr val="dk1"/>
                </a:solidFill>
              </a:rPr>
              <a:t>Many methods in typescript can take a function as a parameter including filter, map, find, reduce, etc.  We can use anonymous functions there as well.</a:t>
            </a:r>
          </a:p>
          <a:p>
            <a:pPr lvl="1"/>
            <a:r>
              <a:rPr b="0" i="0" u="none" sz="1600">
                <a:solidFill>
                  <a:schemeClr val="dk1"/>
                </a:solidFill>
              </a:rPr>
              <a:t>Since functions are first class objects, we can also store them in variables (i.e. function as value)</a:t>
            </a:r>
          </a:p>
        </p:txBody>
      </p:sp>
    </p:spTree>
  </p:cSld>
  <p:clrMapOvr>
    <a:masterClrMapping/>
  </p:clrMapOvr>
</p:sld>
</file>

<file path=ppt/slides/slide3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Example</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Pr/>
            <a:r>
              <a:rPr b="0" i="0" u="none" sz="1600">
                <a:solidFill>
                  <a:schemeClr val="dk1"/>
                </a:solidFill>
              </a:rPr>
              <a:t>Let’s look at an example of removing negative values from a list.</a:t>
            </a:r>
            <a:r>
              <a:rPr b="0" i="0" u="none" sz="1600">
                <a:solidFill>
                  <a:schemeClr val="dk1"/>
                </a:solidFill>
              </a:rPr>
              <a:t> </a:t>
            </a:r>
            <a:r>
              <a:rPr b="0" i="0" u="none" sz="1600">
                <a:solidFill>
                  <a:schemeClr val="dk1"/>
                </a:solidFill>
              </a:rPr>
              <a:t>We already know how to do this with a for loop.</a:t>
            </a:r>
            <a:r>
              <a:rPr b="0" i="0" u="none" sz="1600">
                <a:solidFill>
                  <a:schemeClr val="dk1"/>
                </a:solidFill>
              </a:rPr>
              <a:t> </a:t>
            </a:r>
            <a:r>
              <a:rPr b="0" i="0" u="none" sz="1600">
                <a:solidFill>
                  <a:schemeClr val="dk1"/>
                </a:solidFill>
              </a:rPr>
              <a:t>We can iterate through the list, adding non-negative numbers to a new list, which we then return.  </a:t>
            </a:r>
          </a:p>
          <a:p>
            <a:pPr>
              <a:lnSpc>
                <a:spcPct val="50000"/>
              </a:lnSpc>
              <a:buNone/>
              <a:defRPr sz="1400">
                <a:latin typeface="Courier New"/>
              </a:defRPr>
            </a:pPr>
            <a:r>
              <a:rPr>
                <a:solidFill>
                  <a:srgbClr val="000000"/>
                </a:solidFill>
              </a:rPr>
              <a:t>let</a:t>
            </a:r>
            <a:r>
              <a:rPr>
                <a:solidFill>
                  <a:srgbClr val="BBBBBB"/>
                </a:solidFill>
              </a:rPr>
              <a:t> </a:t>
            </a:r>
            <a:r>
              <a:rPr>
                <a:solidFill>
                  <a:srgbClr val="000000"/>
                </a:solidFill>
              </a:rPr>
              <a:t>arr</a:t>
            </a:r>
            <a:r>
              <a:rPr>
                <a:solidFill>
                  <a:srgbClr val="000000"/>
                </a:solidFill>
              </a:rPr>
              <a:t>:</a:t>
            </a:r>
            <a:r>
              <a:rPr>
                <a:solidFill>
                  <a:srgbClr val="000000"/>
                </a:solidFill>
              </a:rPr>
              <a:t>number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2C8553"/>
                </a:solidFill>
              </a:rPr>
              <a:t>1</a:t>
            </a:r>
            <a:r>
              <a:rPr>
                <a:solidFill>
                  <a:srgbClr val="000000"/>
                </a:solidFill>
              </a:rPr>
              <a:t>,</a:t>
            </a:r>
            <a:r>
              <a:rPr>
                <a:solidFill>
                  <a:srgbClr val="000000"/>
                </a:solidFill>
              </a:rPr>
              <a:t>-</a:t>
            </a:r>
            <a:r>
              <a:rPr>
                <a:solidFill>
                  <a:srgbClr val="2C8553"/>
                </a:solidFill>
              </a:rPr>
              <a:t>2</a:t>
            </a:r>
            <a:r>
              <a:rPr>
                <a:solidFill>
                  <a:srgbClr val="000000"/>
                </a:solidFill>
              </a:rPr>
              <a:t>,</a:t>
            </a:r>
            <a:r>
              <a:rPr>
                <a:solidFill>
                  <a:srgbClr val="2C8553"/>
                </a:solidFill>
              </a:rPr>
              <a:t>3</a:t>
            </a:r>
            <a:r>
              <a:rPr>
                <a:solidFill>
                  <a:srgbClr val="000000"/>
                </a:solidFill>
              </a:rPr>
              <a:t>,</a:t>
            </a:r>
            <a:r>
              <a:rPr>
                <a:solidFill>
                  <a:srgbClr val="000000"/>
                </a:solidFill>
              </a:rPr>
              <a:t>-</a:t>
            </a:r>
            <a:r>
              <a:rPr>
                <a:solidFill>
                  <a:srgbClr val="2C8553"/>
                </a:solidFill>
              </a:rPr>
              <a:t>4</a:t>
            </a:r>
            <a:r>
              <a:rPr>
                <a:solidFill>
                  <a:srgbClr val="000000"/>
                </a:solidFill>
              </a:rPr>
              <a:t>,</a:t>
            </a:r>
            <a:r>
              <a:rPr>
                <a:solidFill>
                  <a:srgbClr val="2C8553"/>
                </a:solidFill>
              </a:rPr>
              <a:t>5</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function</a:t>
            </a:r>
            <a:r>
              <a:rPr>
                <a:solidFill>
                  <a:srgbClr val="BBBBBB"/>
                </a:solidFill>
              </a:rPr>
              <a:t> </a:t>
            </a:r>
            <a:r>
              <a:rPr>
                <a:solidFill>
                  <a:srgbClr val="000000"/>
                </a:solidFill>
              </a:rPr>
              <a:t>removeNegativesFor</a:t>
            </a:r>
            <a:r>
              <a:rPr>
                <a:solidFill>
                  <a:srgbClr val="000000"/>
                </a:solidFill>
              </a:rPr>
              <a:t>(</a:t>
            </a:r>
            <a:r>
              <a:rPr>
                <a:solidFill>
                  <a:srgbClr val="000000"/>
                </a:solidFill>
              </a:rPr>
              <a:t>)</a:t>
            </a:r>
            <a:r>
              <a:rPr>
                <a:solidFill>
                  <a:srgbClr val="000000"/>
                </a:solidFill>
              </a:rPr>
              <a:t>:</a:t>
            </a:r>
            <a:r>
              <a:rPr>
                <a:solidFill>
                  <a:srgbClr val="000000"/>
                </a:solidFill>
              </a:rPr>
              <a:t>number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2C2CFF"/>
                </a:solidFill>
              </a:rPr>
              <a:t>const</a:t>
            </a:r>
            <a:r>
              <a:rPr>
                <a:solidFill>
                  <a:srgbClr val="BBBBBB"/>
                </a:solidFill>
              </a:rPr>
              <a:t> </a:t>
            </a:r>
            <a:r>
              <a:rPr>
                <a:solidFill>
                  <a:srgbClr val="000000"/>
                </a:solidFill>
              </a:rPr>
              <a:t>newArr</a:t>
            </a:r>
            <a:r>
              <a:rPr>
                <a:solidFill>
                  <a:srgbClr val="000000"/>
                </a:solidFill>
              </a:rPr>
              <a:t>:</a:t>
            </a:r>
            <a:r>
              <a:rPr>
                <a:solidFill>
                  <a:srgbClr val="000000"/>
                </a:solidFill>
              </a:rPr>
              <a:t>number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2C2CFF"/>
                </a:solidFill>
              </a:rPr>
              <a:t>for</a:t>
            </a:r>
            <a:r>
              <a:rPr>
                <a:solidFill>
                  <a:srgbClr val="BBBBBB"/>
                </a:solidFill>
              </a:rPr>
              <a:t> </a:t>
            </a:r>
            <a:r>
              <a:rPr>
                <a:solidFill>
                  <a:srgbClr val="000000"/>
                </a:solidFill>
              </a:rPr>
              <a:t>(</a:t>
            </a:r>
            <a:r>
              <a:rPr>
                <a:solidFill>
                  <a:srgbClr val="000000"/>
                </a:solidFill>
              </a:rPr>
              <a:t>let</a:t>
            </a:r>
            <a:r>
              <a:rPr>
                <a:solidFill>
                  <a:srgbClr val="BBBBBB"/>
                </a:solidFill>
              </a:rPr>
              <a:t> </a:t>
            </a:r>
            <a:r>
              <a:rPr>
                <a:solidFill>
                  <a:srgbClr val="000000"/>
                </a:solidFill>
              </a:rPr>
              <a:t>num</a:t>
            </a:r>
            <a:r>
              <a:rPr>
                <a:solidFill>
                  <a:srgbClr val="BBBBBB"/>
                </a:solidFill>
              </a:rPr>
              <a:t> </a:t>
            </a:r>
            <a:r>
              <a:rPr>
                <a:solidFill>
                  <a:srgbClr val="000000"/>
                </a:solidFill>
              </a:rPr>
              <a:t>of</a:t>
            </a:r>
            <a:r>
              <a:rPr>
                <a:solidFill>
                  <a:srgbClr val="BBBBBB"/>
                </a:solidFill>
              </a:rPr>
              <a:t> </a:t>
            </a:r>
            <a:r>
              <a:rPr>
                <a:solidFill>
                  <a:srgbClr val="000000"/>
                </a:solidFill>
              </a:rPr>
              <a:t>arr</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2C2CFF"/>
                </a:solidFill>
              </a:rPr>
              <a:t>if</a:t>
            </a:r>
            <a:r>
              <a:rPr>
                <a:solidFill>
                  <a:srgbClr val="000000"/>
                </a:solidFill>
              </a:rPr>
              <a:t>(</a:t>
            </a:r>
            <a:r>
              <a:rPr>
                <a:solidFill>
                  <a:srgbClr val="000000"/>
                </a:solidFill>
              </a:rPr>
              <a:t>num</a:t>
            </a:r>
            <a:r>
              <a:rPr>
                <a:solidFill>
                  <a:srgbClr val="000000"/>
                </a:solidFill>
              </a:rPr>
              <a:t>&gt;</a:t>
            </a:r>
            <a:r>
              <a:rPr>
                <a:solidFill>
                  <a:srgbClr val="000000"/>
                </a:solidFill>
              </a:rPr>
              <a: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newArr</a:t>
            </a:r>
            <a:r>
              <a:rPr>
                <a:solidFill>
                  <a:srgbClr val="000000"/>
                </a:solidFill>
              </a:rPr>
              <a:t>.</a:t>
            </a:r>
            <a:r>
              <a:rPr>
                <a:solidFill>
                  <a:srgbClr val="000000"/>
                </a:solidFill>
              </a:rPr>
              <a:t>push</a:t>
            </a:r>
            <a:r>
              <a:rPr>
                <a:solidFill>
                  <a:srgbClr val="000000"/>
                </a:solidFill>
              </a:rPr>
              <a:t>(</a:t>
            </a:r>
            <a:r>
              <a:rPr>
                <a:solidFill>
                  <a:srgbClr val="000000"/>
                </a:solidFill>
              </a:rPr>
              <a:t>num</a:t>
            </a:r>
            <a:r>
              <a:rPr>
                <a:solidFill>
                  <a:srgbClr val="000000"/>
                </a:solidFill>
              </a:rPr>
              <a:t>)</a:t>
            </a:r>
            <a:r>
              <a:rPr>
                <a:solidFill>
                  <a:srgbClr val="000000"/>
                </a:solidFill>
              </a:rPr>
              <a:t>;</a:t>
            </a:r>
            <a:r>
              <a:rPr>
                <a:solidFill>
                  <a:srgbClr val="BBBBBB"/>
                </a:solidFill>
              </a:rPr>
              <a:t>
</a:t>
            </a:r>
            <a:r>
              <a:rPr>
                <a:solidFill>
                  <a:srgbClr val="BBBBBB"/>
                </a:solidFill>
              </a:rPr>
              <a:t>		</a:t>
            </a:r>
            <a:r>
              <a:rPr>
                <a:solidFill>
                  <a:srgbClr val="000000"/>
                </a:solidFill>
              </a:rPr>
              <a:t>}</a:t>
            </a:r>
            <a:r>
              <a:rPr>
                <a:solidFill>
                  <a:srgbClr val="BBBBBB"/>
                </a:solidFill>
              </a:rPr>
              <a:t>
</a:t>
            </a:r>
            <a:r>
              <a:rPr>
                <a:solidFill>
                  <a:srgbClr val="BBBBBB"/>
                </a:solidFill>
              </a:rPr>
              <a:t>	</a:t>
            </a:r>
            <a:r>
              <a:rPr>
                <a:solidFill>
                  <a:srgbClr val="000000"/>
                </a:solidFill>
              </a:rPr>
              <a:t>}</a:t>
            </a:r>
            <a:r>
              <a:rPr>
                <a:solidFill>
                  <a:srgbClr val="BBBBBB"/>
                </a:solidFill>
              </a:rPr>
              <a:t>
</a:t>
            </a:r>
            <a:r>
              <a:rPr>
                <a:solidFill>
                  <a:srgbClr val="BBBBBB"/>
                </a:solidFill>
              </a:rPr>
              <a:t>	</a:t>
            </a:r>
            <a:r>
              <a:rPr>
                <a:solidFill>
                  <a:srgbClr val="2C2CFF"/>
                </a:solidFill>
              </a:rPr>
              <a:t>return</a:t>
            </a:r>
            <a:r>
              <a:rPr>
                <a:solidFill>
                  <a:srgbClr val="BBBBBB"/>
                </a:solidFill>
              </a:rPr>
              <a:t> </a:t>
            </a:r>
            <a:r>
              <a:rPr>
                <a:solidFill>
                  <a:srgbClr val="000000"/>
                </a:solidFill>
              </a:rPr>
              <a:t>newArr</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3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Example</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Pr/>
            <a:r>
              <a:rPr b="0" i="0" u="none" sz="1600">
                <a:solidFill>
                  <a:schemeClr val="dk1"/>
                </a:solidFill>
              </a:rPr>
              <a:t>There is another way to accomplish this using the typescript Array.filter method</a:t>
            </a:r>
          </a:p>
          <a:p>
            <a:pPr>
              <a:lnSpc>
                <a:spcPct val="50000"/>
              </a:lnSpc>
              <a:buNone/>
              <a:defRPr sz="1400">
                <a:latin typeface="Courier New"/>
              </a:defRPr>
            </a:pPr>
            <a:r>
              <a:rPr>
                <a:solidFill>
                  <a:srgbClr val="000000"/>
                </a:solidFill>
              </a:rPr>
              <a:t>let</a:t>
            </a:r>
            <a:r>
              <a:rPr>
                <a:solidFill>
                  <a:srgbClr val="BBBBBB"/>
                </a:solidFill>
              </a:rPr>
              <a:t> </a:t>
            </a:r>
            <a:r>
              <a:rPr>
                <a:solidFill>
                  <a:srgbClr val="000000"/>
                </a:solidFill>
              </a:rPr>
              <a:t>arr</a:t>
            </a:r>
            <a:r>
              <a:rPr>
                <a:solidFill>
                  <a:srgbClr val="000000"/>
                </a:solidFill>
              </a:rPr>
              <a:t>:</a:t>
            </a:r>
            <a:r>
              <a:rPr>
                <a:solidFill>
                  <a:srgbClr val="000000"/>
                </a:solidFill>
              </a:rPr>
              <a:t>number</a:t>
            </a:r>
            <a:r>
              <a:rPr>
                <a:solidFill>
                  <a:srgbClr val="008800"/>
                </a:solidFill>
              </a:rPr>
              <a:t>[</a:t>
            </a:r>
            <a:r>
              <a:rPr>
                <a:solidFill>
                  <a:srgbClr val="008800"/>
                </a:solidFill>
              </a:rPr>
              <a:t>]</a:t>
            </a:r>
            <a:r>
              <a:rPr>
                <a:solidFill>
                  <a:srgbClr val="000000"/>
                </a:solidFill>
              </a:rPr>
              <a:t>=</a:t>
            </a:r>
            <a:r>
              <a:rPr>
                <a:solidFill>
                  <a:srgbClr val="008800"/>
                </a:solidFill>
              </a:rPr>
              <a:t>[</a:t>
            </a:r>
            <a:r>
              <a:rPr>
                <a:solidFill>
                  <a:srgbClr val="2C8553"/>
                </a:solidFill>
              </a:rPr>
              <a:t>1</a:t>
            </a:r>
            <a:r>
              <a:rPr>
                <a:solidFill>
                  <a:srgbClr val="000000"/>
                </a:solidFill>
              </a:rPr>
              <a:t>,</a:t>
            </a:r>
            <a:r>
              <a:rPr>
                <a:solidFill>
                  <a:srgbClr val="000000"/>
                </a:solidFill>
              </a:rPr>
              <a:t>-</a:t>
            </a:r>
            <a:r>
              <a:rPr>
                <a:solidFill>
                  <a:srgbClr val="2C8553"/>
                </a:solidFill>
              </a:rPr>
              <a:t>2</a:t>
            </a:r>
            <a:r>
              <a:rPr>
                <a:solidFill>
                  <a:srgbClr val="000000"/>
                </a:solidFill>
              </a:rPr>
              <a:t>,</a:t>
            </a:r>
            <a:r>
              <a:rPr>
                <a:solidFill>
                  <a:srgbClr val="2C8553"/>
                </a:solidFill>
              </a:rPr>
              <a:t>3</a:t>
            </a:r>
            <a:r>
              <a:rPr>
                <a:solidFill>
                  <a:srgbClr val="000000"/>
                </a:solidFill>
              </a:rPr>
              <a:t>,</a:t>
            </a:r>
            <a:r>
              <a:rPr>
                <a:solidFill>
                  <a:srgbClr val="000000"/>
                </a:solidFill>
              </a:rPr>
              <a:t>-</a:t>
            </a:r>
            <a:r>
              <a:rPr>
                <a:solidFill>
                  <a:srgbClr val="2C8553"/>
                </a:solidFill>
              </a:rPr>
              <a:t>4</a:t>
            </a:r>
            <a:r>
              <a:rPr>
                <a:solidFill>
                  <a:srgbClr val="000000"/>
                </a:solidFill>
              </a:rPr>
              <a:t>,</a:t>
            </a:r>
            <a:r>
              <a:rPr>
                <a:solidFill>
                  <a:srgbClr val="2C8553"/>
                </a:solidFill>
              </a:rPr>
              <a:t>5</a:t>
            </a:r>
            <a:r>
              <a:rPr>
                <a:solidFill>
                  <a:srgbClr val="008800"/>
                </a:solidFill>
              </a:rPr>
              <a:t>]</a:t>
            </a:r>
            <a:r>
              <a:rPr>
                <a:solidFill>
                  <a:srgbClr val="000000"/>
                </a:solidFill>
              </a:rPr>
              <a:t>;</a:t>
            </a:r>
            <a:r>
              <a:rPr>
                <a:solidFill>
                  <a:srgbClr val="BBBBBB"/>
                </a:solidFill>
              </a:rPr>
              <a:t>
</a:t>
            </a:r>
            <a:r>
              <a:rPr>
                <a:solidFill>
                  <a:srgbClr val="000000"/>
                </a:solidFill>
              </a:rPr>
              <a:t>function</a:t>
            </a:r>
            <a:r>
              <a:rPr>
                <a:solidFill>
                  <a:srgbClr val="BBBBBB"/>
                </a:solidFill>
              </a:rPr>
              <a:t> </a:t>
            </a:r>
            <a:r>
              <a:rPr>
                <a:solidFill>
                  <a:srgbClr val="000000"/>
                </a:solidFill>
              </a:rPr>
              <a:t>removeNegatives</a:t>
            </a:r>
            <a:r>
              <a:rPr>
                <a:solidFill>
                  <a:srgbClr val="000000"/>
                </a:solidFill>
              </a:rPr>
              <a:t>(</a:t>
            </a:r>
            <a:r>
              <a:rPr>
                <a:solidFill>
                  <a:srgbClr val="000000"/>
                </a:solidFill>
              </a:rPr>
              <a:t>)</a:t>
            </a:r>
            <a:r>
              <a:rPr>
                <a:solidFill>
                  <a:srgbClr val="000000"/>
                </a:solidFill>
              </a:rPr>
              <a:t>:</a:t>
            </a:r>
            <a:r>
              <a:rPr>
                <a:solidFill>
                  <a:srgbClr val="000000"/>
                </a:solidFill>
              </a:rPr>
              <a:t>number</a:t>
            </a:r>
            <a:r>
              <a:rPr>
                <a:solidFill>
                  <a:srgbClr val="008800"/>
                </a:solidFill>
              </a:rPr>
              <a:t>[</a:t>
            </a:r>
            <a:r>
              <a:rPr>
                <a:solidFill>
                  <a:srgbClr val="008800"/>
                </a:solidFill>
              </a:rPr>
              <a:t>]</a:t>
            </a:r>
            <a:r>
              <a:rPr>
                <a:solidFill>
                  <a:srgbClr val="000000"/>
                </a:solidFill>
              </a:rPr>
              <a:t>{</a:t>
            </a:r>
            <a:r>
              <a:rPr>
                <a:solidFill>
                  <a:srgbClr val="BBBBBB"/>
                </a:solidFill>
              </a:rPr>
              <a:t>
	</a:t>
            </a:r>
            <a:r>
              <a:rPr>
                <a:solidFill>
                  <a:srgbClr val="A61717"/>
                </a:solidFill>
              </a:rPr>
              <a:t>r</a:t>
            </a:r>
            <a:r>
              <a:rPr>
                <a:solidFill>
                  <a:srgbClr val="A61717"/>
                </a:solidFill>
              </a:rPr>
              <a:t>e</a:t>
            </a:r>
            <a:r>
              <a:rPr>
                <a:solidFill>
                  <a:srgbClr val="A61717"/>
                </a:solidFill>
              </a:rPr>
              <a:t>t</a:t>
            </a:r>
            <a:r>
              <a:rPr>
                <a:solidFill>
                  <a:srgbClr val="A61717"/>
                </a:solidFill>
              </a:rPr>
              <a:t>u</a:t>
            </a:r>
            <a:r>
              <a:rPr>
                <a:solidFill>
                  <a:srgbClr val="A61717"/>
                </a:solidFill>
              </a:rPr>
              <a:t>r</a:t>
            </a:r>
            <a:r>
              <a:rPr>
                <a:solidFill>
                  <a:srgbClr val="A61717"/>
                </a:solidFill>
              </a:rPr>
              <a:t>n</a:t>
            </a:r>
            <a:r>
              <a:rPr>
                <a:solidFill>
                  <a:srgbClr val="BBBBBB"/>
                </a:solidFill>
              </a:rPr>
              <a:t> </a:t>
            </a:r>
            <a:r>
              <a:rPr>
                <a:solidFill>
                  <a:srgbClr val="A61717"/>
                </a:solidFill>
              </a:rPr>
              <a:t>a</a:t>
            </a:r>
            <a:r>
              <a:rPr>
                <a:solidFill>
                  <a:srgbClr val="A61717"/>
                </a:solidFill>
              </a:rPr>
              <a:t>r</a:t>
            </a:r>
            <a:r>
              <a:rPr>
                <a:solidFill>
                  <a:srgbClr val="A61717"/>
                </a:solidFill>
              </a:rPr>
              <a:t>r</a:t>
            </a:r>
            <a:r>
              <a:rPr>
                <a:solidFill>
                  <a:srgbClr val="A61717"/>
                </a:solidFill>
              </a:rPr>
              <a:t>.</a:t>
            </a:r>
            <a:r>
              <a:rPr>
                <a:solidFill>
                  <a:srgbClr val="A61717"/>
                </a:solidFill>
              </a:rPr>
              <a:t>f</a:t>
            </a:r>
            <a:r>
              <a:rPr>
                <a:solidFill>
                  <a:srgbClr val="A61717"/>
                </a:solidFill>
              </a:rPr>
              <a:t>i</a:t>
            </a:r>
            <a:r>
              <a:rPr>
                <a:solidFill>
                  <a:srgbClr val="A61717"/>
                </a:solidFill>
              </a:rPr>
              <a:t>l</a:t>
            </a:r>
            <a:r>
              <a:rPr>
                <a:solidFill>
                  <a:srgbClr val="A61717"/>
                </a:solidFill>
              </a:rPr>
              <a:t>t</a:t>
            </a:r>
            <a:r>
              <a:rPr>
                <a:solidFill>
                  <a:srgbClr val="A61717"/>
                </a:solidFill>
              </a:rPr>
              <a:t>e</a:t>
            </a:r>
            <a:r>
              <a:rPr>
                <a:solidFill>
                  <a:srgbClr val="A61717"/>
                </a:solidFill>
              </a:rPr>
              <a:t>r</a:t>
            </a:r>
            <a:r>
              <a:rPr>
                <a:solidFill>
                  <a:srgbClr val="A61717"/>
                </a:solidFill>
              </a:rPr>
              <a:t>(</a:t>
            </a:r>
            <a:r>
              <a:rPr>
                <a:solidFill>
                  <a:srgbClr val="A61717"/>
                </a:solidFill>
              </a:rPr>
              <a:t>(</a:t>
            </a:r>
            <a:r>
              <a:rPr>
                <a:solidFill>
                  <a:srgbClr val="000000"/>
                </a:solidFill>
              </a:rPr>
              <a:t>x</a:t>
            </a:r>
            <a:r>
              <a:rPr>
                <a:solidFill>
                  <a:srgbClr val="000000"/>
                </a:solidFill>
              </a:rPr>
              <a:t>:</a:t>
            </a:r>
            <a:r>
              <a:rPr>
                <a:solidFill>
                  <a:srgbClr val="000000"/>
                </a:solidFill>
              </a:rPr>
              <a:t>number</a:t>
            </a:r>
            <a:r>
              <a:rPr>
                <a:solidFill>
                  <a:srgbClr val="000000"/>
                </a:solidFill>
              </a:rPr>
              <a:t>)</a:t>
            </a:r>
            <a:r>
              <a:rPr>
                <a:solidFill>
                  <a:srgbClr val="000000"/>
                </a:solidFill>
              </a:rPr>
              <a:t>=&gt;</a:t>
            </a:r>
            <a:r>
              <a:rPr>
                <a:solidFill>
                  <a:srgbClr val="A61717"/>
                </a:solidFill>
              </a:rPr>
              <a:t>{</a:t>
            </a:r>
            <a:r>
              <a:rPr>
                <a:solidFill>
                  <a:srgbClr val="BBBBBB"/>
                </a:solidFill>
              </a:rPr>
              <a:t>
		</a:t>
            </a:r>
            <a:r>
              <a:rPr>
                <a:solidFill>
                  <a:srgbClr val="000000"/>
                </a:solidFill>
              </a:rPr>
              <a:t>return</a:t>
            </a:r>
            <a:r>
              <a:rPr>
                <a:solidFill>
                  <a:srgbClr val="BBBBBB"/>
                </a:solidFill>
              </a:rPr>
              <a:t> </a:t>
            </a:r>
            <a:r>
              <a:rPr>
                <a:solidFill>
                  <a:srgbClr val="000000"/>
                </a:solidFill>
              </a:rPr>
              <a:t>x</a:t>
            </a:r>
            <a:r>
              <a:rPr>
                <a:solidFill>
                  <a:srgbClr val="000000"/>
                </a:solidFill>
              </a:rPr>
              <a:t>&gt;=</a:t>
            </a:r>
            <a:r>
              <a:rPr>
                <a:solidFill>
                  <a:srgbClr val="2C8553"/>
                </a:solidFill>
              </a:rPr>
              <a:t>0</a:t>
            </a:r>
            <a:r>
              <a:rPr>
                <a:solidFill>
                  <a:srgbClr val="BBBBBB"/>
                </a:solidFill>
              </a:rPr>
              <a:t>
	</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A61717"/>
                </a:solidFill>
              </a:rPr>
              <a:t>}</a:t>
            </a:r>
            <a:r>
              <a:rPr>
                <a:solidFill>
                  <a:srgbClr val="BBBBBB"/>
                </a:solidFill>
              </a:rPr>
              <a:t>
</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Verification and Validation</a:t>
            </a:r>
          </a:p>
        </p:txBody>
      </p:sp>
      <p:sp>
        <p:nvSpPr>
          <p:cNvPr id="3" name="Text Placeholder 2"/>
          <p:cNvSpPr>
            <a:spLocks noGrp="1"/>
          </p:cNvSpPr>
          <p:nvPr>
            <p:ph type="body" idx="13"/>
          </p:nvPr>
        </p:nvSpPr>
        <p:spPr/>
        <p:txBody>
          <a:bodyPr wrap="square"/>
          <a:lstStyle/>
          <a:p>
            <a:pPr/>
            <a:r>
              <a:rPr b="1" i="1" u="none" sz="1600">
                <a:solidFill>
                  <a:schemeClr val="lt1"/>
                </a:solidFill>
              </a:rPr>
              <a:t>Software Testing</a:t>
            </a:r>
            <a:r>
              <a:rPr b="0" i="0" u="none" sz="1600">
                <a:solidFill>
                  <a:schemeClr val="lt1"/>
                </a:solidFill>
              </a:rPr>
              <a:t> is the process of validating that software is bug free and meets requirements.</a:t>
            </a:r>
          </a:p>
        </p:txBody>
      </p:sp>
      <p:sp>
        <p:nvSpPr>
          <p:cNvPr id="4" name="Text Placeholder 3"/>
          <p:cNvSpPr>
            <a:spLocks noGrp="1"/>
          </p:cNvSpPr>
          <p:nvPr>
            <p:ph type="body" idx="1"/>
          </p:nvPr>
        </p:nvSpPr>
        <p:spPr/>
        <p:txBody>
          <a:bodyPr wrap="square"/>
          <a:lstStyle/>
          <a:p>
            <a:pPr/>
            <a:r>
              <a:rPr b="1" i="1" u="none" sz="1600">
                <a:solidFill>
                  <a:schemeClr val="dk1"/>
                </a:solidFill>
              </a:rPr>
              <a:t>Verification</a:t>
            </a:r>
            <a:r>
              <a:rPr b="0" i="0" u="none" sz="1600">
                <a:solidFill>
                  <a:schemeClr val="dk1"/>
                </a:solidFill>
              </a:rPr>
              <a:t> refers to the set of tasks that ensure that the software correctly implements a specific function. It means “Are we building the product correctly?”.</a:t>
            </a:r>
          </a:p>
          <a:p>
            <a:pPr/>
            <a:r>
              <a:rPr b="1" i="1" u="none" sz="1600">
                <a:solidFill>
                  <a:schemeClr val="dk1"/>
                </a:solidFill>
              </a:rPr>
              <a:t>Validation</a:t>
            </a:r>
            <a:r>
              <a:rPr b="0" i="0" u="none" sz="1600">
                <a:solidFill>
                  <a:schemeClr val="dk1"/>
                </a:solidFill>
              </a:rPr>
              <a:t> refers to a different set of tasks that ensure that the software that has been built is traceable to customer requirements. It means “Are we building the correct product?”.</a:t>
            </a:r>
          </a:p>
        </p:txBody>
      </p:sp>
    </p:spTree>
  </p:cSld>
  <p:clrMapOvr>
    <a:masterClrMapping/>
  </p:clrMapOvr>
</p:sld>
</file>

<file path=ppt/slides/slide4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Example</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Pr/>
            <a:r>
              <a:rPr b="0" i="0" u="none" sz="1600">
                <a:solidFill>
                  <a:schemeClr val="dk1"/>
                </a:solidFill>
              </a:rPr>
              <a:t>The filter method takes a function that returns true if we want the value included in the returned list, and false if we want it removed from the list.</a:t>
            </a:r>
            <a:r>
              <a:rPr b="0" i="0" u="none" sz="1600">
                <a:solidFill>
                  <a:schemeClr val="dk1"/>
                </a:solidFill>
              </a:rPr>
              <a:t> </a:t>
            </a:r>
            <a:r>
              <a:rPr b="0" i="0" u="none" sz="1600">
                <a:solidFill>
                  <a:schemeClr val="dk1"/>
                </a:solidFill>
              </a:rPr>
              <a:t>Here the anonymous function is: </a:t>
            </a:r>
            <a:r>
              <a:rPr b="0" i="0" u="none" sz="1600">
                <a:solidFill>
                  <a:schemeClr val="dk1"/>
                </a:solidFill>
                <a:latin typeface="Courier New"/>
              </a:rPr>
              <a:t>(x:number)=&gt;{return x&gt;=0}</a:t>
            </a:r>
            <a:r>
              <a:rPr b="0" i="0" u="none" sz="1600">
                <a:solidFill>
                  <a:schemeClr val="dk1"/>
                </a:solidFill>
              </a:rPr>
              <a:t>.</a:t>
            </a:r>
            <a:r>
              <a:rPr b="0" i="0" u="none" sz="1600">
                <a:solidFill>
                  <a:schemeClr val="dk1"/>
                </a:solidFill>
              </a:rPr>
              <a:t> </a:t>
            </a:r>
            <a:r>
              <a:rPr b="0" i="0" u="none" sz="1600">
                <a:solidFill>
                  <a:schemeClr val="dk1"/>
                </a:solidFill>
              </a:rPr>
              <a:t>Now we can use filter to filter any list by providing such a method to specify what we want in the list.</a:t>
            </a:r>
          </a:p>
          <a:p>
            <a:pPr/>
            <a:r>
              <a:rPr b="0" i="0" u="none" sz="1600">
                <a:solidFill>
                  <a:schemeClr val="dk1"/>
                </a:solidFill>
              </a:rPr>
              <a:t>If an anonymous function only contains a single statement that returns a value, then we can shorten this syntax by removing the braces and the return.</a:t>
            </a:r>
            <a:r>
              <a:rPr b="0" i="0" u="none" sz="1600">
                <a:solidFill>
                  <a:schemeClr val="dk1"/>
                </a:solidFill>
              </a:rPr>
              <a:t> </a:t>
            </a:r>
            <a:r>
              <a:rPr b="0" i="0" u="none" sz="1600">
                <a:solidFill>
                  <a:schemeClr val="dk1"/>
                </a:solidFill>
              </a:rPr>
              <a:t>Now the anonymous function is: </a:t>
            </a:r>
            <a:r>
              <a:rPr b="0" i="0" u="none" sz="1600">
                <a:solidFill>
                  <a:schemeClr val="dk1"/>
                </a:solidFill>
                <a:latin typeface="Courier New"/>
              </a:rPr>
              <a:t>(x:number)=&gt;x&gt;=0</a:t>
            </a:r>
            <a:r>
              <a:rPr b="0" i="0" u="none" sz="1600">
                <a:solidFill>
                  <a:schemeClr val="dk1"/>
                </a:solidFill>
              </a:rPr>
              <a:t> </a:t>
            </a:r>
            <a:r>
              <a:rPr b="0" i="0" u="none" sz="1600">
                <a:solidFill>
                  <a:schemeClr val="dk1"/>
                </a:solidFill>
              </a:rPr>
              <a:t>This gives a clean concise way to pass around simple methods without naming them.</a:t>
            </a:r>
          </a:p>
        </p:txBody>
      </p:sp>
      <p:sp>
        <p:nvSpPr>
          <p:cNvPr id="5" name="Text Placeholder 4"/>
          <p:cNvSpPr>
            <a:spLocks noGrp="1"/>
          </p:cNvSpPr>
          <p:nvPr>
            <p:ph type="body" idx="2"/>
          </p:nvPr>
        </p:nvSpPr>
        <p:spPr/>
        <p:txBody>
          <a:bodyPr/>
          <a:lstStyle/>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arr</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2C8553"/>
                </a:solidFill>
              </a:rPr>
              <a:t>1</a:t>
            </a:r>
            <a:r>
              <a:rPr>
                <a:solidFill>
                  <a:srgbClr val="000000"/>
                </a:solidFill>
              </a:rPr>
              <a:t>,</a:t>
            </a:r>
            <a:r>
              <a:rPr>
                <a:solidFill>
                  <a:srgbClr val="000000"/>
                </a:solidFill>
              </a:rPr>
              <a:t>-</a:t>
            </a:r>
            <a:r>
              <a:rPr>
                <a:solidFill>
                  <a:srgbClr val="2C8553"/>
                </a:solidFill>
              </a:rPr>
              <a:t>2</a:t>
            </a:r>
            <a:r>
              <a:rPr>
                <a:solidFill>
                  <a:srgbClr val="000000"/>
                </a:solidFill>
              </a:rPr>
              <a:t>,</a:t>
            </a:r>
            <a:r>
              <a:rPr>
                <a:solidFill>
                  <a:srgbClr val="2C8553"/>
                </a:solidFill>
              </a:rPr>
              <a:t>3</a:t>
            </a:r>
            <a:r>
              <a:rPr>
                <a:solidFill>
                  <a:srgbClr val="000000"/>
                </a:solidFill>
              </a:rPr>
              <a:t>,</a:t>
            </a:r>
            <a:r>
              <a:rPr>
                <a:solidFill>
                  <a:srgbClr val="000000"/>
                </a:solidFill>
              </a:rPr>
              <a:t>-</a:t>
            </a:r>
            <a:r>
              <a:rPr>
                <a:solidFill>
                  <a:srgbClr val="2C8553"/>
                </a:solidFill>
              </a:rPr>
              <a:t>4</a:t>
            </a:r>
            <a:r>
              <a:rPr>
                <a:solidFill>
                  <a:srgbClr val="000000"/>
                </a:solidFill>
              </a:rPr>
              <a:t>,</a:t>
            </a:r>
            <a:r>
              <a:rPr>
                <a:solidFill>
                  <a:srgbClr val="2C8553"/>
                </a:solidFill>
              </a:rPr>
              <a:t>5</a:t>
            </a:r>
            <a:r>
              <a:rPr>
                <a:solidFill>
                  <a:srgbClr val="000000"/>
                </a:solidFill>
              </a:rPr>
              <a:t>]</a:t>
            </a:r>
            <a:r>
              <a:rPr>
                <a:solidFill>
                  <a:srgbClr val="000000"/>
                </a:solidFill>
              </a:rPr>
              <a:t>;</a:t>
            </a:r>
            <a:r>
              <a:rPr>
                <a:solidFill>
                  <a:srgbClr val="BBBBBB"/>
                </a:solidFill>
              </a:rPr>
              <a:t>
</a:t>
            </a:r>
            <a:r>
              <a:rPr>
                <a:solidFill>
                  <a:srgbClr val="2C2CFF"/>
                </a:solidFill>
              </a:rPr>
              <a:t>function</a:t>
            </a:r>
            <a:r>
              <a:rPr>
                <a:solidFill>
                  <a:srgbClr val="BBBBBB"/>
                </a:solidFill>
              </a:rPr>
              <a:t> </a:t>
            </a:r>
            <a:r>
              <a:rPr>
                <a:solidFill>
                  <a:srgbClr val="000000"/>
                </a:solidFill>
              </a:rPr>
              <a:t>removeNegatives</a:t>
            </a:r>
            <a:r>
              <a:rPr>
                <a:solidFill>
                  <a:srgbClr val="000000"/>
                </a:solidFill>
              </a:rPr>
              <a:t>(</a:t>
            </a:r>
            <a:r>
              <a:rPr>
                <a:solidFill>
                  <a:srgbClr val="000000"/>
                </a:solidFill>
              </a:rPr>
              <a:t>)</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arr</a:t>
            </a:r>
            <a:r>
              <a:rPr>
                <a:solidFill>
                  <a:srgbClr val="000000"/>
                </a:solidFill>
              </a:rPr>
              <a:t>.</a:t>
            </a:r>
            <a:r>
              <a:rPr>
                <a:solidFill>
                  <a:srgbClr val="000000"/>
                </a:solidFill>
              </a:rPr>
              <a:t>filter</a:t>
            </a:r>
            <a:r>
              <a:rPr>
                <a:solidFill>
                  <a:srgbClr val="000000"/>
                </a:solidFill>
              </a:rPr>
              <a:t>(</a:t>
            </a:r>
            <a:r>
              <a:rPr>
                <a:solidFill>
                  <a:srgbClr val="000000"/>
                </a:solidFill>
              </a:rPr>
              <a:t>(</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000000"/>
                </a:solidFill>
              </a:rPr>
              <a:t>=&gt;</a:t>
            </a:r>
            <a:r>
              <a:rPr>
                <a:solidFill>
                  <a:srgbClr val="000000"/>
                </a:solidFill>
              </a:rPr>
              <a:t>x</a:t>
            </a:r>
            <a:r>
              <a:rPr>
                <a:solidFill>
                  <a:srgbClr val="000000"/>
                </a:solidFill>
              </a:rPr>
              <a:t>&gt;=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r>
              <a:rPr>
                <a:solidFill>
                  <a:srgbClr val="000000"/>
                </a:solidFill>
              </a:rPr>
              <a:t>console</a:t>
            </a:r>
            <a:r>
              <a:rPr>
                <a:solidFill>
                  <a:srgbClr val="000000"/>
                </a:solidFill>
              </a:rPr>
              <a:t>.</a:t>
            </a:r>
            <a:r>
              <a:rPr>
                <a:solidFill>
                  <a:srgbClr val="000000"/>
                </a:solidFill>
              </a:rPr>
              <a:t>log</a:t>
            </a:r>
            <a:r>
              <a:rPr>
                <a:solidFill>
                  <a:srgbClr val="000000"/>
                </a:solidFill>
              </a:rPr>
              <a:t>(</a:t>
            </a:r>
            <a:r>
              <a:rPr>
                <a:solidFill>
                  <a:srgbClr val="000000"/>
                </a:solidFill>
              </a:rPr>
              <a:t>removeNegatives</a:t>
            </a:r>
            <a:r>
              <a:rPr>
                <a:solidFill>
                  <a:srgbClr val="000000"/>
                </a:solidFill>
              </a:rPr>
              <a:t>(</a:t>
            </a:r>
            <a:r>
              <a:rPr>
                <a:solidFill>
                  <a:srgbClr val="000000"/>
                </a:solidFill>
              </a:rPr>
              <a:t>)</a:t>
            </a:r>
            <a:r>
              <a:rPr>
                <a:solidFill>
                  <a:srgbClr val="000000"/>
                </a:solidFill>
              </a:rPr>
              <a:t>)</a:t>
            </a:r>
            <a:r>
              <a:rPr>
                <a:solidFill>
                  <a:srgbClr val="000000"/>
                </a:solidFill>
              </a:rPr>
              <a:t>;</a:t>
            </a:r>
            <a:r>
              <a:rPr>
                <a:solidFill>
                  <a:srgbClr val="BBBBBB"/>
                </a:solidFill>
              </a:rPr>
              <a:t>
</a:t>
            </a:r>
          </a:p>
        </p:txBody>
      </p:sp>
    </p:spTree>
  </p:cSld>
  <p:clrMapOvr>
    <a:masterClrMapping/>
  </p:clrMapOvr>
</p:sld>
</file>

<file path=ppt/slides/slide4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Example</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Pr/>
            <a:r>
              <a:rPr b="0" i="0" u="none" sz="1600">
                <a:solidFill>
                  <a:schemeClr val="dk1"/>
                </a:solidFill>
              </a:rPr>
              <a:t>But wait, there’s more.</a:t>
            </a:r>
          </a:p>
        </p:txBody>
      </p:sp>
    </p:spTree>
  </p:cSld>
  <p:clrMapOvr>
    <a:masterClrMapping/>
  </p:clrMapOvr>
</p:sld>
</file>

<file path=ppt/slides/slide4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First Class Objects</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Pr/>
            <a:r>
              <a:rPr b="0" i="0" u="none" sz="1600">
                <a:solidFill>
                  <a:schemeClr val="dk1"/>
                </a:solidFill>
              </a:rPr>
              <a:t>Being </a:t>
            </a:r>
            <a:r>
              <a:rPr b="1" i="1" u="none" sz="1600">
                <a:solidFill>
                  <a:schemeClr val="dk1"/>
                </a:solidFill>
              </a:rPr>
              <a:t>first class objects</a:t>
            </a:r>
            <a:r>
              <a:rPr b="0" i="0" u="none" sz="1600">
                <a:solidFill>
                  <a:schemeClr val="dk1"/>
                </a:solidFill>
              </a:rPr>
              <a:t> functions can be used in many places.</a:t>
            </a:r>
          </a:p>
          <a:p>
            <a:pPr lvl="1"/>
            <a:r>
              <a:rPr b="0" i="0" u="none" sz="1600">
                <a:solidFill>
                  <a:schemeClr val="dk1"/>
                </a:solidFill>
              </a:rPr>
              <a:t>As a paramter to methods</a:t>
            </a:r>
          </a:p>
        </p:txBody>
      </p:sp>
    </p:spTree>
  </p:cSld>
  <p:clrMapOvr>
    <a:masterClrMapping/>
  </p:clrMapOvr>
</p:sld>
</file>

<file path=ppt/slides/slide4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First Class Objects</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
            <a:pPr>
              <a:lnSpc>
                <a:spcPct val="50000"/>
              </a:lnSpc>
              <a:buNone/>
              <a:defRPr sz="1400">
                <a:latin typeface="Courier New"/>
              </a:defRPr>
            </a:pPr>
            <a:r>
              <a:rPr>
                <a:solidFill>
                  <a:srgbClr val="2C2CFF"/>
                </a:solidFill>
              </a:rPr>
              <a:t>function</a:t>
            </a:r>
            <a:r>
              <a:rPr>
                <a:solidFill>
                  <a:srgbClr val="BBBBBB"/>
                </a:solidFill>
              </a:rPr>
              <a:t> </a:t>
            </a:r>
            <a:r>
              <a:rPr>
                <a:solidFill>
                  <a:srgbClr val="000000"/>
                </a:solidFill>
              </a:rPr>
              <a:t>removeNegatives</a:t>
            </a:r>
            <a:r>
              <a:rPr>
                <a:solidFill>
                  <a:srgbClr val="000000"/>
                </a:solidFill>
              </a:rPr>
              <a:t>(</a:t>
            </a:r>
            <a:r>
              <a:rPr>
                <a:solidFill>
                  <a:srgbClr val="000000"/>
                </a:solidFill>
              </a:rPr>
              <a:t>)</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arr</a:t>
            </a:r>
            <a:r>
              <a:rPr>
                <a:solidFill>
                  <a:srgbClr val="000000"/>
                </a:solidFill>
              </a:rPr>
              <a:t>.</a:t>
            </a:r>
            <a:r>
              <a:rPr>
                <a:solidFill>
                  <a:srgbClr val="000000"/>
                </a:solidFill>
              </a:rPr>
              <a:t>filter</a:t>
            </a:r>
            <a:r>
              <a:rPr>
                <a:solidFill>
                  <a:srgbClr val="000000"/>
                </a:solidFill>
              </a:rPr>
              <a:t>(</a:t>
            </a:r>
            <a:r>
              <a:rPr>
                <a:solidFill>
                  <a:srgbClr val="000000"/>
                </a:solidFill>
              </a:rPr>
              <a:t>(</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000000"/>
                </a:solidFill>
              </a:rPr>
              <a:t>=&gt;</a:t>
            </a:r>
            <a:r>
              <a:rPr>
                <a:solidFill>
                  <a:srgbClr val="000000"/>
                </a:solidFill>
              </a:rPr>
              <a:t>x</a:t>
            </a:r>
            <a:r>
              <a:rPr>
                <a:solidFill>
                  <a:srgbClr val="000000"/>
                </a:solidFill>
              </a:rPr>
              <a:t>&gt;=</a:t>
            </a:r>
            <a:r>
              <a:rPr>
                <a:solidFill>
                  <a:srgbClr val="2C8553"/>
                </a:solidFill>
              </a:rPr>
              <a:t>0</a:t>
            </a:r>
            <a:r>
              <a:rPr>
                <a:solidFill>
                  <a:srgbClr val="000000"/>
                </a:solidFill>
              </a:rPr>
              <a:t>)</a:t>
            </a:r>
            <a:r>
              <a:rPr>
                <a:solidFill>
                  <a:srgbClr val="000000"/>
                </a:solidFill>
              </a:rPr>
              <a:t>;</a:t>
            </a:r>
            <a:r>
              <a:rPr>
                <a:solidFill>
                  <a:srgbClr val="BBBBBB"/>
                </a:solidFill>
              </a:rPr>
              <a:t>
</a:t>
            </a:r>
            <a:r>
              <a:rPr>
                <a:solidFill>
                  <a:srgbClr val="000000"/>
                </a:solidFill>
              </a:rPr>
              <a:t>}</a:t>
            </a:r>
            <a:r>
              <a:rPr>
                <a:solidFill>
                  <a:srgbClr val="BBBBBB"/>
                </a:solidFill>
              </a:rPr>
              <a:t>
</a:t>
            </a:r>
          </a:p>
          <a:p>
            <a:pPr lvl="1"/>
            <a:r>
              <a:rPr b="0" i="0" u="none" sz="1600">
                <a:solidFill>
                  <a:schemeClr val="dk1"/>
                </a:solidFill>
              </a:rPr>
              <a:t>As the value of a variable or class property</a:t>
            </a:r>
          </a:p>
        </p:txBody>
      </p:sp>
    </p:spTree>
  </p:cSld>
  <p:clrMapOvr>
    <a:masterClrMapping/>
  </p:clrMapOvr>
</p:sld>
</file>

<file path=ppt/slides/slide4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First Class Objects</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Pr/>
            <a:r>
              <a:rPr b="0" i="0" u="none" sz="1600">
                <a:solidFill>
                  <a:schemeClr val="dk1"/>
                </a:solidFill>
              </a:rPr>
              <a:t>As the return value of a function</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f</a:t>
            </a:r>
            <a:r>
              <a:rPr>
                <a:solidFill>
                  <a:srgbClr val="000000"/>
                </a:solidFill>
              </a:rPr>
              <a:t>:</a:t>
            </a:r>
            <a:r>
              <a:rPr>
                <a:solidFill>
                  <a:srgbClr val="000000"/>
                </a:solidFill>
              </a:rPr>
              <a:t>(</a:t>
            </a:r>
            <a:r>
              <a:rPr>
                <a:solidFill>
                  <a:srgbClr val="000000"/>
                </a:solidFill>
              </a:rPr>
              <a:t>z</a:t>
            </a:r>
            <a:r>
              <a:rPr>
                <a:solidFill>
                  <a:srgbClr val="000000"/>
                </a:solidFill>
              </a:rPr>
              <a:t>:</a:t>
            </a:r>
            <a:r>
              <a:rPr>
                <a:solidFill>
                  <a:srgbClr val="2C2CFF"/>
                </a:solidFill>
              </a:rPr>
              <a:t>number</a:t>
            </a:r>
            <a:r>
              <a:rPr>
                <a:solidFill>
                  <a:srgbClr val="000000"/>
                </a:solidFill>
              </a:rPr>
              <a:t>)</a:t>
            </a:r>
            <a:r>
              <a:rPr>
                <a:solidFill>
                  <a:srgbClr val="000000"/>
                </a:solidFill>
              </a:rPr>
              <a:t>=&gt;</a:t>
            </a:r>
            <a:r>
              <a:rPr>
                <a:solidFill>
                  <a:srgbClr val="2C2CFF"/>
                </a:solidFill>
              </a:rPr>
              <a:t>boolean</a:t>
            </a:r>
            <a:r>
              <a:rPr>
                <a:solidFill>
                  <a:srgbClr val="000000"/>
                </a:solidFill>
              </a:rPr>
              <a:t>=</a:t>
            </a:r>
            <a:r>
              <a:rPr>
                <a:solidFill>
                  <a:srgbClr val="000000"/>
                </a:solidFill>
              </a:rPr>
              <a:t>(</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000000"/>
                </a:solidFill>
              </a:rPr>
              <a:t>=&gt;</a:t>
            </a:r>
            <a:r>
              <a:rPr>
                <a:solidFill>
                  <a:srgbClr val="000000"/>
                </a:solidFill>
              </a:rPr>
              <a:t>x</a:t>
            </a:r>
            <a:r>
              <a:rPr>
                <a:solidFill>
                  <a:srgbClr val="000000"/>
                </a:solidFill>
              </a:rPr>
              <a:t>&gt;=</a:t>
            </a:r>
            <a:r>
              <a:rPr>
                <a:solidFill>
                  <a:srgbClr val="2C8553"/>
                </a:solidFill>
              </a:rPr>
              <a:t>0</a:t>
            </a:r>
            <a:r>
              <a:rPr>
                <a:solidFill>
                  <a:srgbClr val="000000"/>
                </a:solidFill>
              </a:rPr>
              <a:t>;</a:t>
            </a:r>
            <a:r>
              <a:rPr>
                <a:solidFill>
                  <a:srgbClr val="BBBBBB"/>
                </a:solidFill>
              </a:rPr>
              <a:t>
</a:t>
            </a:r>
          </a:p>
          <a:p>
            <a:pPr>
              <a:lnSpc>
                <a:spcPct val="50000"/>
              </a:lnSpc>
              <a:buNone/>
              <a:defRPr sz="1400">
                <a:latin typeface="Courier New"/>
              </a:defRPr>
            </a:pPr>
            <a:r>
              <a:rPr>
                <a:solidFill>
                  <a:srgbClr val="2C2CFF"/>
                </a:solidFill>
              </a:rPr>
              <a:t>function</a:t>
            </a:r>
            <a:r>
              <a:rPr>
                <a:solidFill>
                  <a:srgbClr val="BBBBBB"/>
                </a:solidFill>
              </a:rPr>
              <a:t> </a:t>
            </a:r>
            <a:r>
              <a:rPr>
                <a:solidFill>
                  <a:srgbClr val="000000"/>
                </a:solidFill>
              </a:rPr>
              <a:t>getGTFunction</a:t>
            </a:r>
            <a:r>
              <a:rPr>
                <a:solidFill>
                  <a:srgbClr val="000000"/>
                </a:solidFill>
              </a:rPr>
              <a:t>(</a:t>
            </a:r>
            <a:r>
              <a:rPr>
                <a:solidFill>
                  <a:srgbClr val="000000"/>
                </a:solidFill>
              </a:rPr>
              <a:t>num</a:t>
            </a:r>
            <a:r>
              <a:rPr>
                <a:solidFill>
                  <a:srgbClr val="000000"/>
                </a:solidFill>
              </a:rPr>
              <a:t>:</a:t>
            </a:r>
            <a:r>
              <a:rPr>
                <a:solidFill>
                  <a:srgbClr val="2C2CFF"/>
                </a:solidFill>
              </a:rPr>
              <a:t>number</a:t>
            </a:r>
            <a:r>
              <a:rPr>
                <a:solidFill>
                  <a:srgbClr val="000000"/>
                </a:solidFill>
              </a:rPr>
              <a:t>)</a:t>
            </a:r>
            <a:r>
              <a:rPr>
                <a:solidFill>
                  <a:srgbClr val="000000"/>
                </a:solidFill>
              </a:rPr>
              <a:t>:</a:t>
            </a:r>
            <a:r>
              <a:rPr>
                <a:solidFill>
                  <a:srgbClr val="000000"/>
                </a:solidFill>
              </a:rPr>
              <a:t>(</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000000"/>
                </a:solidFill>
              </a:rPr>
              <a:t>=&gt;</a:t>
            </a:r>
            <a:r>
              <a:rPr>
                <a:solidFill>
                  <a:srgbClr val="2C2CFF"/>
                </a:solidFill>
              </a:rPr>
              <a:t>boolean</a:t>
            </a:r>
            <a:r>
              <a:rPr>
                <a:solidFill>
                  <a:srgbClr val="000000"/>
                </a:solidFill>
              </a:rPr>
              <a:t>{</a:t>
            </a:r>
            <a:r>
              <a:rPr>
                <a:solidFill>
                  <a:srgbClr val="BBBBBB"/>
                </a:solidFill>
              </a:rPr>
              <a:t>
	</a:t>
            </a:r>
            <a:r>
              <a:rPr>
                <a:solidFill>
                  <a:srgbClr val="2C2CFF"/>
                </a:solidFill>
              </a:rPr>
              <a:t>return</a:t>
            </a:r>
            <a:r>
              <a:rPr>
                <a:solidFill>
                  <a:srgbClr val="BBBBBB"/>
                </a:solidFill>
              </a:rPr>
              <a:t> </a:t>
            </a:r>
            <a:r>
              <a:rPr>
                <a:solidFill>
                  <a:srgbClr val="000000"/>
                </a:solidFill>
              </a:rPr>
              <a:t>(</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000000"/>
                </a:solidFill>
              </a:rPr>
              <a:t>=&gt;</a:t>
            </a:r>
            <a:r>
              <a:rPr>
                <a:solidFill>
                  <a:srgbClr val="000000"/>
                </a:solidFill>
              </a:rPr>
              <a:t>x</a:t>
            </a:r>
            <a:r>
              <a:rPr>
                <a:solidFill>
                  <a:srgbClr val="000000"/>
                </a:solidFill>
              </a:rPr>
              <a:t>&gt;</a:t>
            </a:r>
            <a:r>
              <a:rPr>
                <a:solidFill>
                  <a:srgbClr val="000000"/>
                </a:solidFill>
              </a:rPr>
              <a:t>num</a:t>
            </a:r>
            <a:r>
              <a:rPr>
                <a:solidFill>
                  <a:srgbClr val="000000"/>
                </a:solidFill>
              </a:rPr>
              <a:t>;</a:t>
            </a:r>
            <a:r>
              <a:rPr>
                <a:solidFill>
                  <a:srgbClr val="BBBBBB"/>
                </a:solidFill>
              </a:rPr>
              <a:t>
</a:t>
            </a:r>
            <a:r>
              <a:rPr>
                <a:solidFill>
                  <a:srgbClr val="000000"/>
                </a:solidFill>
              </a:rPr>
              <a:t>}</a:t>
            </a:r>
            <a:r>
              <a:rPr>
                <a:solidFill>
                  <a:srgbClr val="BBBBBB"/>
                </a:solidFill>
              </a:rPr>
              <a:t>
</a:t>
            </a:r>
          </a:p>
        </p:txBody>
      </p:sp>
    </p:spTree>
  </p:cSld>
  <p:clrMapOvr>
    <a:masterClrMapping/>
  </p:clrMapOvr>
</p:sld>
</file>

<file path=ppt/slides/slide4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Functions have types</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Pr/>
            <a:r>
              <a:rPr b="0" i="0" u="none" sz="1600">
                <a:solidFill>
                  <a:schemeClr val="dk1"/>
                </a:solidFill>
              </a:rPr>
              <a:t>A function type is defined by its parameters and return type</a:t>
            </a:r>
            <a:r>
              <a:rPr b="0" i="0" u="none" sz="1600">
                <a:solidFill>
                  <a:schemeClr val="dk1"/>
                </a:solidFill>
              </a:rPr>
              <a:t> </a:t>
            </a:r>
            <a:r>
              <a:rPr b="0" i="0" u="none" sz="1600">
                <a:solidFill>
                  <a:schemeClr val="dk1"/>
                </a:solidFill>
              </a:rPr>
              <a:t>We can define variables to be of that type, then store functions in that variable.</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f</a:t>
            </a:r>
            <a:r>
              <a:rPr>
                <a:solidFill>
                  <a:srgbClr val="000000"/>
                </a:solidFill>
              </a:rPr>
              <a:t>:</a:t>
            </a:r>
            <a:r>
              <a:rPr>
                <a:solidFill>
                  <a:srgbClr val="000000"/>
                </a:solidFill>
              </a:rPr>
              <a:t>(</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000000"/>
                </a:solidFill>
              </a:rPr>
              <a:t>=&gt;</a:t>
            </a:r>
            <a:r>
              <a:rPr>
                <a:solidFill>
                  <a:srgbClr val="2C2CFF"/>
                </a:solidFill>
              </a:rPr>
              <a:t>Boolean</a:t>
            </a:r>
            <a:r>
              <a:rPr>
                <a:solidFill>
                  <a:srgbClr val="BBBBBB"/>
                </a:solidFill>
              </a:rPr>
              <a:t>
</a:t>
            </a:r>
            <a:r>
              <a:rPr>
                <a:solidFill>
                  <a:srgbClr val="000000"/>
                </a:solidFill>
              </a:rPr>
              <a:t>f</a:t>
            </a:r>
            <a:r>
              <a:rPr>
                <a:solidFill>
                  <a:srgbClr val="000000"/>
                </a:solidFill>
              </a:rPr>
              <a:t>=</a:t>
            </a:r>
            <a:r>
              <a:rPr>
                <a:solidFill>
                  <a:srgbClr val="000000"/>
                </a:solidFill>
              </a:rPr>
              <a:t>(</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000000"/>
                </a:solidFill>
              </a:rPr>
              <a:t>=&gt;</a:t>
            </a:r>
            <a:r>
              <a:rPr>
                <a:solidFill>
                  <a:srgbClr val="000000"/>
                </a:solidFill>
              </a:rPr>
              <a:t>x</a:t>
            </a:r>
            <a:r>
              <a:rPr>
                <a:solidFill>
                  <a:srgbClr val="000000"/>
                </a:solidFill>
              </a:rPr>
              <a:t>&gt;=</a:t>
            </a:r>
            <a:r>
              <a:rPr>
                <a:solidFill>
                  <a:srgbClr val="2C8553"/>
                </a:solidFill>
              </a:rPr>
              <a:t>0</a:t>
            </a:r>
            <a:r>
              <a:rPr>
                <a:solidFill>
                  <a:srgbClr val="000000"/>
                </a:solidFill>
              </a:rPr>
              <a:t>;</a:t>
            </a:r>
            <a:r>
              <a:rPr>
                <a:solidFill>
                  <a:srgbClr val="BBBBBB"/>
                </a:solidFill>
              </a:rPr>
              <a:t>
</a:t>
            </a:r>
          </a:p>
        </p:txBody>
      </p:sp>
    </p:spTree>
  </p:cSld>
  <p:clrMapOvr>
    <a:masterClrMapping/>
  </p:clrMapOvr>
</p:sld>
</file>

<file path=ppt/slides/slide4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Functions have types</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Pr/>
            <a:r>
              <a:rPr b="0" i="0" u="none" sz="1600">
                <a:solidFill>
                  <a:schemeClr val="dk1"/>
                </a:solidFill>
              </a:rPr>
              <a:t>We can them call those functions just like we would if they were defined with a name.</a:t>
            </a:r>
          </a:p>
          <a:p>
            <a:pPr>
              <a:lnSpc>
                <a:spcPct val="50000"/>
              </a:lnSpc>
              <a:buNone/>
              <a:defRPr sz="1400">
                <a:latin typeface="Courier New"/>
              </a:defRPr>
            </a:pPr>
            <a:r>
              <a:rPr>
                <a:solidFill>
                  <a:srgbClr val="2C2CFF"/>
                </a:solidFill>
              </a:rPr>
              <a:t>let</a:t>
            </a:r>
            <a:r>
              <a:rPr>
                <a:solidFill>
                  <a:srgbClr val="BBBBBB"/>
                </a:solidFill>
              </a:rPr>
              <a:t> </a:t>
            </a:r>
            <a:r>
              <a:rPr>
                <a:solidFill>
                  <a:srgbClr val="000000"/>
                </a:solidFill>
              </a:rPr>
              <a:t>f</a:t>
            </a:r>
            <a:r>
              <a:rPr>
                <a:solidFill>
                  <a:srgbClr val="000000"/>
                </a:solidFill>
              </a:rPr>
              <a:t>:</a:t>
            </a:r>
            <a:r>
              <a:rPr>
                <a:solidFill>
                  <a:srgbClr val="000000"/>
                </a:solidFill>
              </a:rPr>
              <a:t>(</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000000"/>
                </a:solidFill>
              </a:rPr>
              <a:t>=&gt;</a:t>
            </a:r>
            <a:r>
              <a:rPr>
                <a:solidFill>
                  <a:srgbClr val="2C2CFF"/>
                </a:solidFill>
              </a:rPr>
              <a:t>boolean</a:t>
            </a:r>
            <a:r>
              <a:rPr>
                <a:solidFill>
                  <a:srgbClr val="000000"/>
                </a:solidFill>
              </a:rPr>
              <a:t>=</a:t>
            </a:r>
            <a:r>
              <a:rPr>
                <a:solidFill>
                  <a:srgbClr val="000000"/>
                </a:solidFill>
              </a:rPr>
              <a:t>(</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000000"/>
                </a:solidFill>
              </a:rPr>
              <a:t>=&gt;</a:t>
            </a:r>
            <a:r>
              <a:rPr>
                <a:solidFill>
                  <a:srgbClr val="000000"/>
                </a:solidFill>
              </a:rPr>
              <a:t>x</a:t>
            </a:r>
            <a:r>
              <a:rPr>
                <a:solidFill>
                  <a:srgbClr val="000000"/>
                </a:solidFill>
              </a:rPr>
              <a:t>&gt;=</a:t>
            </a:r>
            <a:r>
              <a:rPr>
                <a:solidFill>
                  <a:srgbClr val="2C8553"/>
                </a:solidFill>
              </a:rPr>
              <a:t>0</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b</a:t>
            </a:r>
            <a:r>
              <a:rPr>
                <a:solidFill>
                  <a:srgbClr val="000000"/>
                </a:solidFill>
              </a:rPr>
              <a:t>=</a:t>
            </a:r>
            <a:r>
              <a:rPr>
                <a:solidFill>
                  <a:srgbClr val="000000"/>
                </a:solidFill>
              </a:rPr>
              <a:t>f</a:t>
            </a:r>
            <a:r>
              <a:rPr>
                <a:solidFill>
                  <a:srgbClr val="000000"/>
                </a:solidFill>
              </a:rPr>
              <a:t>(</a:t>
            </a:r>
            <a:r>
              <a:rPr>
                <a:solidFill>
                  <a:srgbClr val="2C8553"/>
                </a:solidFill>
              </a:rPr>
              <a:t>4</a:t>
            </a:r>
            <a:r>
              <a:rPr>
                <a:solidFill>
                  <a:srgbClr val="000000"/>
                </a:solidFill>
              </a:rPr>
              <a:t>)</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c</a:t>
            </a:r>
            <a:r>
              <a:rPr>
                <a:solidFill>
                  <a:srgbClr val="000000"/>
                </a:solidFill>
              </a:rPr>
              <a:t>=</a:t>
            </a:r>
            <a:r>
              <a:rPr>
                <a:solidFill>
                  <a:srgbClr val="000000"/>
                </a:solidFill>
              </a:rPr>
              <a:t>f</a:t>
            </a:r>
            <a:r>
              <a:rPr>
                <a:solidFill>
                  <a:srgbClr val="000000"/>
                </a:solidFill>
              </a:rPr>
              <a:t>(</a:t>
            </a:r>
            <a:r>
              <a:rPr>
                <a:solidFill>
                  <a:srgbClr val="000000"/>
                </a:solidFill>
              </a:rPr>
              <a:t>-</a:t>
            </a:r>
            <a:r>
              <a:rPr>
                <a:solidFill>
                  <a:srgbClr val="2C8553"/>
                </a:solidFill>
              </a:rPr>
              <a:t>4</a:t>
            </a:r>
            <a:r>
              <a:rPr>
                <a:solidFill>
                  <a:srgbClr val="000000"/>
                </a:solidFill>
              </a:rPr>
              <a:t>)</a:t>
            </a:r>
            <a:r>
              <a:rPr>
                <a:solidFill>
                  <a:srgbClr val="BBBBBB"/>
                </a:solidFill>
              </a:rPr>
              <a:t>
</a:t>
            </a:r>
          </a:p>
        </p:txBody>
      </p:sp>
    </p:spTree>
  </p:cSld>
  <p:clrMapOvr>
    <a:masterClrMapping/>
  </p:clrMapOvr>
</p:sld>
</file>

<file path=ppt/slides/slide4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Functions have types</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Pr/>
            <a:r>
              <a:rPr b="0" i="0" u="none" sz="1600">
                <a:solidFill>
                  <a:schemeClr val="dk1"/>
                </a:solidFill>
              </a:rPr>
              <a:t>We can even declare a type to use for our functions.</a:t>
            </a:r>
          </a:p>
          <a:p>
            <a:pPr>
              <a:lnSpc>
                <a:spcPct val="50000"/>
              </a:lnSpc>
              <a:buNone/>
              <a:defRPr sz="1400">
                <a:latin typeface="Courier New"/>
              </a:defRPr>
            </a:pPr>
            <a:r>
              <a:rPr>
                <a:solidFill>
                  <a:srgbClr val="353580"/>
                </a:solidFill>
              </a:rPr>
              <a:t>declare</a:t>
            </a:r>
            <a:r>
              <a:rPr>
                <a:solidFill>
                  <a:srgbClr val="BBBBBB"/>
                </a:solidFill>
              </a:rPr>
              <a:t> </a:t>
            </a:r>
            <a:r>
              <a:rPr>
                <a:solidFill>
                  <a:srgbClr val="353580"/>
                </a:solidFill>
              </a:rPr>
              <a:t>type</a:t>
            </a:r>
            <a:r>
              <a:rPr>
                <a:solidFill>
                  <a:srgbClr val="BBBBBB"/>
                </a:solidFill>
              </a:rPr>
              <a:t> </a:t>
            </a:r>
            <a:r>
              <a:rPr>
                <a:solidFill>
                  <a:srgbClr val="000000"/>
                </a:solidFill>
              </a:rPr>
              <a:t>ChkFunction</a:t>
            </a:r>
            <a:r>
              <a:rPr>
                <a:solidFill>
                  <a:srgbClr val="000000"/>
                </a:solidFill>
              </a:rPr>
              <a:t>=</a:t>
            </a:r>
            <a:r>
              <a:rPr>
                <a:solidFill>
                  <a:srgbClr val="000000"/>
                </a:solidFill>
              </a:rPr>
              <a:t>(</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000000"/>
                </a:solidFill>
              </a:rPr>
              <a:t>=&gt;</a:t>
            </a:r>
            <a:r>
              <a:rPr>
                <a:solidFill>
                  <a:srgbClr val="2C2CFF"/>
                </a:solidFill>
              </a:rPr>
              <a:t>boolean</a:t>
            </a:r>
            <a:r>
              <a:rPr>
                <a:solidFill>
                  <a:srgbClr val="000000"/>
                </a:solidFill>
              </a:rPr>
              <a:t>;</a:t>
            </a:r>
            <a:r>
              <a:rPr>
                <a:solidFill>
                  <a:srgbClr val="BBBBBB"/>
                </a:solidFill>
              </a:rPr>
              <a:t>
</a:t>
            </a:r>
            <a:r>
              <a:rPr>
                <a:solidFill>
                  <a:srgbClr val="2C2CFF"/>
                </a:solidFill>
              </a:rPr>
              <a:t>let</a:t>
            </a:r>
            <a:r>
              <a:rPr>
                <a:solidFill>
                  <a:srgbClr val="BBBBBB"/>
                </a:solidFill>
              </a:rPr>
              <a:t> </a:t>
            </a:r>
            <a:r>
              <a:rPr>
                <a:solidFill>
                  <a:srgbClr val="000000"/>
                </a:solidFill>
              </a:rPr>
              <a:t>f</a:t>
            </a:r>
            <a:r>
              <a:rPr>
                <a:solidFill>
                  <a:srgbClr val="000000"/>
                </a:solidFill>
              </a:rPr>
              <a:t>:</a:t>
            </a:r>
            <a:r>
              <a:rPr>
                <a:solidFill>
                  <a:srgbClr val="2C2CFF"/>
                </a:solidFill>
              </a:rPr>
              <a:t>ChkFunction</a:t>
            </a:r>
            <a:r>
              <a:rPr>
                <a:solidFill>
                  <a:srgbClr val="000000"/>
                </a:solidFill>
              </a:rPr>
              <a:t>=</a:t>
            </a:r>
            <a:r>
              <a:rPr>
                <a:solidFill>
                  <a:srgbClr val="000000"/>
                </a:solidFill>
              </a:rPr>
              <a:t>(</a:t>
            </a:r>
            <a:r>
              <a:rPr>
                <a:solidFill>
                  <a:srgbClr val="000000"/>
                </a:solidFill>
              </a:rPr>
              <a:t>x</a:t>
            </a:r>
            <a:r>
              <a:rPr>
                <a:solidFill>
                  <a:srgbClr val="000000"/>
                </a:solidFill>
              </a:rPr>
              <a:t>:</a:t>
            </a:r>
            <a:r>
              <a:rPr>
                <a:solidFill>
                  <a:srgbClr val="2C2CFF"/>
                </a:solidFill>
              </a:rPr>
              <a:t>number</a:t>
            </a:r>
            <a:r>
              <a:rPr>
                <a:solidFill>
                  <a:srgbClr val="000000"/>
                </a:solidFill>
              </a:rPr>
              <a:t>)</a:t>
            </a:r>
            <a:r>
              <a:rPr>
                <a:solidFill>
                  <a:srgbClr val="000000"/>
                </a:solidFill>
              </a:rPr>
              <a:t>=&gt;</a:t>
            </a:r>
            <a:r>
              <a:rPr>
                <a:solidFill>
                  <a:srgbClr val="000000"/>
                </a:solidFill>
              </a:rPr>
              <a:t>x</a:t>
            </a:r>
            <a:r>
              <a:rPr>
                <a:solidFill>
                  <a:srgbClr val="000000"/>
                </a:solidFill>
              </a:rPr>
              <a:t>&gt;=</a:t>
            </a:r>
            <a:r>
              <a:rPr>
                <a:solidFill>
                  <a:srgbClr val="2C8553"/>
                </a:solidFill>
              </a:rPr>
              <a:t>0</a:t>
            </a:r>
            <a:r>
              <a:rPr>
                <a:solidFill>
                  <a:srgbClr val="000000"/>
                </a:solidFill>
              </a:rPr>
              <a:t>;</a:t>
            </a:r>
            <a:r>
              <a:rPr>
                <a:solidFill>
                  <a:srgbClr val="BBBBBB"/>
                </a:solidFill>
              </a:rPr>
              <a:t>
</a:t>
            </a:r>
          </a:p>
        </p:txBody>
      </p:sp>
    </p:spTree>
  </p:cSld>
  <p:clrMapOvr>
    <a:masterClrMapping/>
  </p:clrMapOvr>
</p:sld>
</file>

<file path=ppt/slides/slide4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Summary</a:t>
            </a:r>
          </a:p>
        </p:txBody>
      </p:sp>
      <p:sp>
        <p:nvSpPr>
          <p:cNvPr id="3" name="Text Placeholder 2"/>
          <p:cNvSpPr>
            <a:spLocks noGrp="1"/>
          </p:cNvSpPr>
          <p:nvPr>
            <p:ph type="body" idx="13"/>
          </p:nvPr>
        </p:nvSpPr>
        <p:spPr/>
        <p:txBody>
          <a:bodyPr wrap="square"/>
          <a:lstStyle/>
          <a:p>
            <a:pPr/>
            <a:r>
              <a:rPr b="0" i="0" u="none" sz="1600">
                <a:solidFill>
                  <a:schemeClr val="lt1"/>
                </a:solidFill>
              </a:rPr>
              <a:t>A function that is declared with no name is an </a:t>
            </a:r>
            <a:r>
              <a:rPr b="1" i="1" u="none" sz="1600">
                <a:solidFill>
                  <a:schemeClr val="lt1"/>
                </a:solidFill>
              </a:rPr>
              <a:t>anonymous function</a:t>
            </a:r>
            <a:r>
              <a:rPr b="0" i="0" u="none" sz="1600">
                <a:solidFill>
                  <a:schemeClr val="lt1"/>
                </a:solidFill>
              </a:rPr>
              <a:t>.</a:t>
            </a:r>
          </a:p>
        </p:txBody>
      </p:sp>
      <p:sp>
        <p:nvSpPr>
          <p:cNvPr id="4" name="Text Placeholder 3"/>
          <p:cNvSpPr>
            <a:spLocks noGrp="1"/>
          </p:cNvSpPr>
          <p:nvPr>
            <p:ph type="body" idx="1"/>
          </p:nvPr>
        </p:nvSpPr>
        <p:spPr/>
        <p:txBody>
          <a:bodyPr wrap="square"/>
          <a:lstStyle/>
          <a:p>
            <a:pPr/>
            <a:r>
              <a:rPr b="1" i="1" u="none" sz="1600">
                <a:solidFill>
                  <a:schemeClr val="dk1"/>
                </a:solidFill>
              </a:rPr>
              <a:t>Annonymous functions</a:t>
            </a:r>
            <a:r>
              <a:rPr b="0" i="0" u="none" sz="1600">
                <a:solidFill>
                  <a:schemeClr val="dk1"/>
                </a:solidFill>
              </a:rPr>
              <a:t> are a useful shortcut for passing functionality around a program, either as a variable, a parameter, or a return value.  They are typed by the types of their parameters and return value.</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Motivation</a:t>
            </a:r>
          </a:p>
        </p:txBody>
      </p:sp>
      <p:sp>
        <p:nvSpPr>
          <p:cNvPr id="3" name="Text Placeholder 2"/>
          <p:cNvSpPr>
            <a:spLocks noGrp="1"/>
          </p:cNvSpPr>
          <p:nvPr>
            <p:ph type="body" idx="13"/>
          </p:nvPr>
        </p:nvSpPr>
        <p:spPr/>
        <p:txBody>
          <a:bodyPr wrap="square"/>
          <a:lstStyle/>
          <a:p>
            <a:pPr/>
            <a:r>
              <a:rPr b="1" i="1" u="none" sz="1600">
                <a:solidFill>
                  <a:schemeClr val="lt1"/>
                </a:solidFill>
              </a:rPr>
              <a:t>Software Testing</a:t>
            </a:r>
            <a:r>
              <a:rPr b="0" i="0" u="none" sz="1600">
                <a:solidFill>
                  <a:schemeClr val="lt1"/>
                </a:solidFill>
              </a:rPr>
              <a:t> is the process of validating that software is bug free and meets requirements.</a:t>
            </a:r>
          </a:p>
        </p:txBody>
      </p:sp>
      <p:sp>
        <p:nvSpPr>
          <p:cNvPr id="4" name="Text Placeholder 3"/>
          <p:cNvSpPr>
            <a:spLocks noGrp="1"/>
          </p:cNvSpPr>
          <p:nvPr>
            <p:ph type="body" idx="1"/>
          </p:nvPr>
        </p:nvSpPr>
        <p:spPr/>
        <p:txBody>
          <a:bodyPr wrap="square"/>
          <a:lstStyle/>
          <a:p>
            <a:pPr/>
            <a:r>
              <a:rPr b="0" i="0" u="none" sz="1600">
                <a:solidFill>
                  <a:schemeClr val="dk1"/>
                </a:solidFill>
              </a:rPr>
              <a:t>A little history to motivate the discussion.</a:t>
            </a:r>
            <a:r>
              <a:rPr b="0" i="0" u="none" sz="1600">
                <a:solidFill>
                  <a:schemeClr val="dk1"/>
                </a:solidFill>
              </a:rPr>
              <a:t>1985: Canada’s Therac-25 radiation therapy malfunctioned due to a software bug and resulted in lethal radiation doses to patients.</a:t>
            </a:r>
            <a:r>
              <a:rPr b="1" i="1" u="none" sz="1600">
                <a:solidFill>
                  <a:schemeClr val="dk1"/>
                </a:solidFill>
              </a:rPr>
              <a:t>We have to get it right!!!</a:t>
            </a:r>
          </a:p>
          <a:p>
            <a:pPr/>
            <a:r>
              <a:rPr b="0" i="0" u="none" sz="1600">
                <a:solidFill>
                  <a:schemeClr val="dk1"/>
                </a:solidFill>
              </a:rPr>
              <a:t>Software bugs can be expensive, but they can also be very dangerous.  Here are a few examples of software bugs causing terrible outcomes:</a:t>
            </a:r>
          </a:p>
          <a:p>
            <a:pPr/>
            <a:r>
              <a:rPr b="0" i="0" u="none" sz="1600">
                <a:solidFill>
                  <a:schemeClr val="dk1"/>
                </a:solidFill>
              </a:rPr>
              <a:t>1994: China Airlines Airbus A300 crashed due to a software bug killing 264 people.</a:t>
            </a:r>
          </a:p>
          <a:p>
            <a:pPr/>
            <a:r>
              <a:rPr b="0" i="0" u="none" sz="1600">
                <a:solidFill>
                  <a:schemeClr val="dk1"/>
                </a:solidFill>
              </a:rPr>
              <a:t>1999: A software bug caused the failure of a $1.2 billion military satellite launch.</a:t>
            </a:r>
          </a:p>
          <a:p>
            <a:pPr/>
            <a:r>
              <a:rPr b="0" i="0" u="none" sz="1600">
                <a:solidFill>
                  <a:schemeClr val="dk1"/>
                </a:solidFill>
              </a:rPr>
              <a:t>2015: A software bug in an F-35 resulted in it being unable to detect targets correctly.</a:t>
            </a:r>
          </a:p>
          <a:p>
            <a:pPr/>
            <a:r>
              <a:rPr b="0" i="0" u="none" sz="1600">
                <a:solidFill>
                  <a:schemeClr val="dk1"/>
                </a:solidFill>
              </a:rPr>
              <a:t>Starbucks was forced to close more than 60% of its outlet in the U.S. and Canada due to a software failure in its POS system.</a:t>
            </a:r>
          </a:p>
          <a:p>
            <a:pPr/>
            <a:r>
              <a:rPr b="0" i="0" u="none" sz="1600">
                <a:solidFill>
                  <a:schemeClr val="dk1"/>
                </a:solidFill>
              </a:rPr>
              <a:t>Nissan cars were forced to recall 1 million cars from the market due to a software failure in the car’s airbag sensory detectors.</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Types of testing</a:t>
            </a:r>
          </a:p>
        </p:txBody>
      </p:sp>
      <p:sp>
        <p:nvSpPr>
          <p:cNvPr id="3" name="Text Placeholder 2"/>
          <p:cNvSpPr>
            <a:spLocks noGrp="1"/>
          </p:cNvSpPr>
          <p:nvPr>
            <p:ph type="body" idx="13"/>
          </p:nvPr>
        </p:nvSpPr>
        <p:spPr/>
        <p:txBody>
          <a:bodyPr wrap="square"/>
          <a:lstStyle/>
          <a:p>
            <a:pPr/>
            <a:r>
              <a:rPr b="1" i="1" u="none" sz="1600">
                <a:solidFill>
                  <a:schemeClr val="lt1"/>
                </a:solidFill>
              </a:rPr>
              <a:t>Software Testing</a:t>
            </a:r>
            <a:r>
              <a:rPr b="0" i="0" u="none" sz="1600">
                <a:solidFill>
                  <a:schemeClr val="lt1"/>
                </a:solidFill>
              </a:rPr>
              <a:t> is the process of validating that software is bug free and meets requirements.</a:t>
            </a:r>
          </a:p>
        </p:txBody>
      </p:sp>
      <p:sp>
        <p:nvSpPr>
          <p:cNvPr id="4" name="Text Placeholder 3"/>
          <p:cNvSpPr>
            <a:spLocks noGrp="1"/>
          </p:cNvSpPr>
          <p:nvPr>
            <p:ph type="body" idx="1"/>
          </p:nvPr>
        </p:nvSpPr>
        <p:spPr/>
        <p:txBody>
          <a:bodyPr wrap="square"/>
          <a:lstStyle/>
          <a:p>
            <a:pPr/>
            <a:r>
              <a:rPr b="1" i="1" u="none" sz="1600">
                <a:solidFill>
                  <a:schemeClr val="dk1"/>
                </a:solidFill>
              </a:rPr>
              <a:t>Functional</a:t>
            </a:r>
            <a:r>
              <a:rPr b="0" i="0" u="none" sz="1600">
                <a:solidFill>
                  <a:schemeClr val="dk1"/>
                </a:solidFill>
              </a:rPr>
              <a:t>: Does it do what it is supposed to do?  Does it meet requirements?  Does it work correctly on all possible inputs?</a:t>
            </a:r>
          </a:p>
          <a:p>
            <a:pPr/>
            <a:r>
              <a:rPr b="1" i="1" u="none" sz="1600">
                <a:solidFill>
                  <a:schemeClr val="dk1"/>
                </a:solidFill>
              </a:rPr>
              <a:t>Non-Functional</a:t>
            </a:r>
            <a:r>
              <a:rPr b="0" i="0" u="none" sz="1600">
                <a:solidFill>
                  <a:schemeClr val="dk1"/>
                </a:solidFill>
              </a:rPr>
              <a:t>: How does it perform on various inputs? Does it scale? How usable is it?  How does it behave under heavy use/load?</a:t>
            </a:r>
          </a:p>
          <a:p>
            <a:pPr/>
            <a:r>
              <a:rPr b="1" i="1" u="none" sz="1600">
                <a:solidFill>
                  <a:schemeClr val="dk1"/>
                </a:solidFill>
              </a:rPr>
              <a:t>Regression Testing</a:t>
            </a:r>
            <a:r>
              <a:rPr b="0" i="0" u="none" sz="1600">
                <a:solidFill>
                  <a:schemeClr val="dk1"/>
                </a:solidFill>
              </a:rPr>
              <a:t>: After the software is modified, verify that the modifications did not damage previously working components of the system.</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Testing levels</a:t>
            </a:r>
          </a:p>
        </p:txBody>
      </p:sp>
      <p:sp>
        <p:nvSpPr>
          <p:cNvPr id="3" name="Text Placeholder 2"/>
          <p:cNvSpPr>
            <a:spLocks noGrp="1"/>
          </p:cNvSpPr>
          <p:nvPr>
            <p:ph type="body" idx="13"/>
          </p:nvPr>
        </p:nvSpPr>
        <p:spPr/>
        <p:txBody>
          <a:bodyPr wrap="square"/>
          <a:lstStyle/>
          <a:p>
            <a:pPr/>
            <a:r>
              <a:rPr b="1" i="1" u="none" sz="1600">
                <a:solidFill>
                  <a:schemeClr val="lt1"/>
                </a:solidFill>
              </a:rPr>
              <a:t>Software Testing</a:t>
            </a:r>
            <a:r>
              <a:rPr b="0" i="0" u="none" sz="1600">
                <a:solidFill>
                  <a:schemeClr val="lt1"/>
                </a:solidFill>
              </a:rPr>
              <a:t> is the process of validating that software is bug free and meets requirements.</a:t>
            </a:r>
          </a:p>
        </p:txBody>
      </p:sp>
      <p:sp>
        <p:nvSpPr>
          <p:cNvPr id="4" name="Text Placeholder 3"/>
          <p:cNvSpPr>
            <a:spLocks noGrp="1"/>
          </p:cNvSpPr>
          <p:nvPr>
            <p:ph type="body" idx="1"/>
          </p:nvPr>
        </p:nvSpPr>
        <p:spPr/>
        <p:txBody>
          <a:bodyPr wrap="square"/>
          <a:lstStyle/>
          <a:p>
            <a:pPr/>
            <a:r>
              <a:rPr b="1" i="1" u="none" sz="1600">
                <a:solidFill>
                  <a:schemeClr val="dk1"/>
                </a:solidFill>
              </a:rPr>
              <a:t>Unit testing</a:t>
            </a:r>
            <a:r>
              <a:rPr b="0" i="0" u="none" sz="1600">
                <a:solidFill>
                  <a:schemeClr val="dk1"/>
                </a:solidFill>
              </a:rPr>
              <a:t>: Test small independent components for correct behavior.  The purpose is to validate that each unit of the software performs as designed. </a:t>
            </a:r>
          </a:p>
          <a:p>
            <a:pPr/>
            <a:r>
              <a:rPr b="1" i="1" u="none" sz="1600">
                <a:solidFill>
                  <a:schemeClr val="dk1"/>
                </a:solidFill>
              </a:rPr>
              <a:t>Integration testing</a:t>
            </a:r>
            <a:r>
              <a:rPr b="0" i="0" u="none" sz="1600">
                <a:solidFill>
                  <a:schemeClr val="dk1"/>
                </a:solidFill>
              </a:rPr>
              <a:t>: Combining units and testing as a group.  The purpose of this level of testing is to expose faults in the interaction between integrated units. </a:t>
            </a:r>
          </a:p>
          <a:p>
            <a:pPr/>
            <a:r>
              <a:rPr b="1" i="1" u="none" sz="1600">
                <a:solidFill>
                  <a:schemeClr val="dk1"/>
                </a:solidFill>
              </a:rPr>
              <a:t>System testing</a:t>
            </a:r>
            <a:r>
              <a:rPr b="0" i="0" u="none" sz="1600">
                <a:solidFill>
                  <a:schemeClr val="dk1"/>
                </a:solidFill>
              </a:rPr>
              <a:t>: Tests of the completed system. The purpose of this test is to evaluate the system’s compliance with the specified requirements. </a:t>
            </a:r>
          </a:p>
          <a:p>
            <a:pPr/>
            <a:r>
              <a:rPr b="1" i="1" u="none" sz="1600">
                <a:solidFill>
                  <a:schemeClr val="dk1"/>
                </a:solidFill>
              </a:rPr>
              <a:t>Acceptance testing</a:t>
            </a:r>
            <a:r>
              <a:rPr b="0" i="0" u="none" sz="1600">
                <a:solidFill>
                  <a:schemeClr val="dk1"/>
                </a:solidFill>
              </a:rPr>
              <a:t>: Test to ensure compliance with the requirements specification. The purpose of this test is to evaluate the system’s compliance with the business requirements and assess whether it is acceptable for delivery. </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Best Practices</a:t>
            </a:r>
          </a:p>
        </p:txBody>
      </p:sp>
      <p:sp>
        <p:nvSpPr>
          <p:cNvPr id="3" name="Text Placeholder 2"/>
          <p:cNvSpPr>
            <a:spLocks noGrp="1"/>
          </p:cNvSpPr>
          <p:nvPr>
            <p:ph type="body" idx="13"/>
          </p:nvPr>
        </p:nvSpPr>
        <p:spPr/>
        <p:txBody>
          <a:bodyPr wrap="square"/>
          <a:lstStyle/>
          <a:p>
            <a:pPr/>
            <a:r>
              <a:rPr b="1" i="1" u="none" sz="1600">
                <a:solidFill>
                  <a:schemeClr val="lt1"/>
                </a:solidFill>
              </a:rPr>
              <a:t>Software Testing</a:t>
            </a:r>
            <a:r>
              <a:rPr b="0" i="0" u="none" sz="1600">
                <a:solidFill>
                  <a:schemeClr val="lt1"/>
                </a:solidFill>
              </a:rPr>
              <a:t> is the process of validating that software is bug free and meets requirements.</a:t>
            </a:r>
          </a:p>
        </p:txBody>
      </p:sp>
      <p:sp>
        <p:nvSpPr>
          <p:cNvPr id="4" name="Text Placeholder 3"/>
          <p:cNvSpPr>
            <a:spLocks noGrp="1"/>
          </p:cNvSpPr>
          <p:nvPr>
            <p:ph type="body" idx="1"/>
          </p:nvPr>
        </p:nvSpPr>
        <p:spPr/>
        <p:txBody>
          <a:bodyPr wrap="square"/>
          <a:lstStyle/>
          <a:p>
            <a:pPr/>
            <a:r>
              <a:rPr b="0" i="0" u="none" sz="1600">
                <a:solidFill>
                  <a:schemeClr val="dk1"/>
                </a:solidFill>
              </a:rPr>
              <a:t>Test continuously throughout the development process.</a:t>
            </a:r>
          </a:p>
          <a:p>
            <a:pPr/>
            <a:r>
              <a:rPr b="0" i="0" u="none" sz="1600">
                <a:solidFill>
                  <a:schemeClr val="dk1"/>
                </a:solidFill>
              </a:rPr>
              <a:t>Make tests small and include many to make finding issues easier</a:t>
            </a:r>
          </a:p>
          <a:p>
            <a:pPr/>
            <a:r>
              <a:rPr b="0" i="0" u="none" sz="1600">
                <a:solidFill>
                  <a:schemeClr val="dk1"/>
                </a:solidFill>
              </a:rPr>
              <a:t>Use tools to evaluate things like code coverage to ensure thorough testing</a:t>
            </a:r>
          </a:p>
          <a:p>
            <a:pPr/>
            <a:r>
              <a:rPr b="0" i="0" u="none" sz="1600">
                <a:solidFill>
                  <a:schemeClr val="dk1"/>
                </a:solidFill>
              </a:rPr>
              <a:t>Don’t skip regression testing.</a:t>
            </a:r>
          </a:p>
        </p:txBody>
      </p:sp>
      <p:pic>
        <p:nvPicPr>
          <p:cNvPr id="6" name="Picture 5" descr="testing_1.jpg"/>
          <p:cNvPicPr>
            <a:picLocks noChangeAspect="1"/>
          </p:cNvPicPr>
          <p:nvPr/>
        </p:nvPicPr>
        <p:blipFill>
          <a:blip r:embed="rId2"/>
          <a:stretch>
            <a:fillRect/>
          </a:stretch>
        </p:blipFill>
        <p:spPr>
          <a:xfrm>
            <a:off x="4634149" y="1980476"/>
            <a:ext cx="4385553" cy="1811194"/>
          </a:xfrm>
          <a:prstGeom prst="rect">
            <a:avLst/>
          </a:prstGeom>
        </p:spPr>
      </p:pic>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wrap="square"/>
          <a:lstStyle/>
          <a:p>
            <a:pPr/>
            <a:r>
              <a:rPr b="0" i="0" u="none" sz="1600">
                <a:solidFill>
                  <a:schemeClr val="lt1"/>
                </a:solidFill>
              </a:rPr>
              <a:t>Best Practices</a:t>
            </a:r>
          </a:p>
        </p:txBody>
      </p:sp>
      <p:sp>
        <p:nvSpPr>
          <p:cNvPr id="3" name="Text Placeholder 2"/>
          <p:cNvSpPr>
            <a:spLocks noGrp="1"/>
          </p:cNvSpPr>
          <p:nvPr>
            <p:ph type="body" idx="13"/>
          </p:nvPr>
        </p:nvSpPr>
        <p:spPr/>
        <p:txBody>
          <a:bodyPr wrap="square"/>
          <a:lstStyle/>
          <a:p>
            <a:pPr/>
            <a:r>
              <a:rPr b="1" i="1" u="none" sz="1600">
                <a:solidFill>
                  <a:schemeClr val="lt1"/>
                </a:solidFill>
              </a:rPr>
              <a:t>Software Testing</a:t>
            </a:r>
            <a:r>
              <a:rPr b="0" i="0" u="none" sz="1600">
                <a:solidFill>
                  <a:schemeClr val="lt1"/>
                </a:solidFill>
              </a:rPr>
              <a:t> is the process of validating that software is bug free and meets requirements.</a:t>
            </a:r>
          </a:p>
        </p:txBody>
      </p:sp>
      <p:sp>
        <p:nvSpPr>
          <p:cNvPr id="4" name="Text Placeholder 3"/>
          <p:cNvSpPr>
            <a:spLocks noGrp="1"/>
          </p:cNvSpPr>
          <p:nvPr>
            <p:ph type="body" idx="1"/>
          </p:nvPr>
        </p:nvSpPr>
        <p:spPr/>
        <p:txBody>
          <a:bodyPr wrap="square"/>
          <a:lstStyle/>
          <a:p>
            <a:pPr/>
            <a:r>
              <a:rPr b="0" i="0" u="none" sz="1600">
                <a:solidFill>
                  <a:schemeClr val="dk1"/>
                </a:solidFill>
              </a:rPr>
              <a:t>Some comments from experience:</a:t>
            </a:r>
            <a:r>
              <a:rPr b="0" i="0" u="none" sz="1600">
                <a:solidFill>
                  <a:schemeClr val="dk1"/>
                </a:solidFill>
              </a:rPr>
              <a:t>While time consuming, testing is critical to writing good software systems.</a:t>
            </a:r>
            <a:r>
              <a:rPr b="0" i="0" u="none" sz="1600">
                <a:solidFill>
                  <a:schemeClr val="dk1"/>
                </a:solidFill>
              </a:rPr>
              <a:t>In other words, you should write tests early in the process.  Possibly even before writing a line of code.</a:t>
            </a:r>
          </a:p>
          <a:p>
            <a:pPr/>
            <a:r>
              <a:rPr b="0" i="0" u="none" sz="1600">
                <a:solidFill>
                  <a:schemeClr val="dk1"/>
                </a:solidFill>
              </a:rPr>
              <a:t>Poorly written tests are like having no tests at all.  This requires some thought.</a:t>
            </a:r>
          </a:p>
          <a:p>
            <a:pPr/>
            <a:r>
              <a:rPr b="0" i="0" u="none" sz="1600">
                <a:solidFill>
                  <a:schemeClr val="dk1"/>
                </a:solidFill>
              </a:rPr>
              <a:t>Failure to write tests will eventually cause problems in any system of a reasonable size.</a:t>
            </a:r>
          </a:p>
          <a:p>
            <a:pPr/>
            <a:r>
              <a:rPr b="0" i="0" u="none" sz="1600">
                <a:solidFill>
                  <a:schemeClr val="dk1"/>
                </a:solidFill>
              </a:rPr>
              <a:t>Seemingly unrelated code segments can and do break each other.</a:t>
            </a:r>
          </a:p>
          <a:p>
            <a:pPr/>
            <a:r>
              <a:rPr b="0" i="0" u="none" sz="1600">
                <a:solidFill>
                  <a:schemeClr val="dk1"/>
                </a:solidFill>
              </a:rPr>
              <a:t>Test after each change to aid in solving issues that arise as you code.</a:t>
            </a:r>
          </a:p>
        </p:txBody>
      </p:sp>
    </p:spTree>
  </p:cSld>
  <p:clrMapOvr>
    <a:masterClrMapping/>
  </p:clrMapOvr>
</p:sld>
</file>

<file path=ppt/theme/theme1.xml><?xml version="1.0" encoding="utf-8"?>
<a:theme xmlns:a="http://schemas.openxmlformats.org/drawingml/2006/main" name="Office Theme">
  <a:themeElements>
    <a:clrScheme name="UD Primary and Secondary">
      <a:dk1>
        <a:srgbClr val="000000"/>
      </a:dk1>
      <a:lt1>
        <a:srgbClr val="FFFFFF"/>
      </a:lt1>
      <a:dk2>
        <a:srgbClr val="00539F"/>
      </a:dk2>
      <a:lt2>
        <a:srgbClr val="EEECE1"/>
      </a:lt2>
      <a:accent1>
        <a:srgbClr val="4F81BD"/>
      </a:accent1>
      <a:accent2>
        <a:srgbClr val="AF1E2D"/>
      </a:accent2>
      <a:accent3>
        <a:srgbClr val="BED600"/>
      </a:accent3>
      <a:accent4>
        <a:srgbClr val="5A8E22"/>
      </a:accent4>
      <a:accent5>
        <a:srgbClr val="00A0DF"/>
      </a:accent5>
      <a:accent6>
        <a:srgbClr val="EF8200"/>
      </a:accent6>
      <a:hlink>
        <a:srgbClr val="00539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3410</TotalTime>
  <Words>10</Words>
  <Application>Microsoft Office PowerPoint</Application>
  <PresentationFormat>On-screen Show (16:9)</PresentationFormat>
  <Paragraphs>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Helvetica Neue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Austin Cory Bart</dc:creator>
  <cp:lastModifiedBy>Bart, Austin</cp:lastModifiedBy>
  <cp:revision>22</cp:revision>
  <dcterms:modified xsi:type="dcterms:W3CDTF">2024-08-23T14:46:32Z</dcterms:modified>
</cp:coreProperties>
</file>