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47" Type="http://schemas.openxmlformats.org/officeDocument/2006/relationships/slide" Target="slides/slide37.xml"/><Relationship Id="rId48" Type="http://schemas.openxmlformats.org/officeDocument/2006/relationships/slide" Target="slides/slide38.xml"/><Relationship Id="rId49" Type="http://schemas.openxmlformats.org/officeDocument/2006/relationships/slide" Target="slides/slide39.xml"/><Relationship Id="rId50"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Important points on experience</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Pr/>
            <a:r>
              <a:rPr b="0" i="0" u="none" sz="1600">
                <a:solidFill>
                  <a:schemeClr val="dk1"/>
                </a:solidFill>
              </a:rPr>
              <a:t>Some important points on inheritance.</a:t>
            </a:r>
            <a:r>
              <a:rPr b="0" i="0" u="none" sz="1600">
                <a:solidFill>
                  <a:schemeClr val="dk1"/>
                </a:solidFill>
              </a:rPr>
              <a:t>You do not need to reimplement the properties of the parent class as you are inheriting them.</a:t>
            </a:r>
            <a:r>
              <a:rPr b="0" i="0" u="none" sz="1600">
                <a:solidFill>
                  <a:schemeClr val="dk1"/>
                </a:solidFill>
              </a:rPr>
              <a:t>When we subclass, we get all of the properties of our parent class and can access them if they are public or protected.</a:t>
            </a:r>
            <a:r>
              <a:rPr b="0" i="0" u="none" sz="1600">
                <a:solidFill>
                  <a:schemeClr val="dk1"/>
                </a:solidFill>
              </a:rPr>
              <a:t> </a:t>
            </a:r>
            <a:r>
              <a:rPr b="0" i="0" u="none" sz="1600">
                <a:solidFill>
                  <a:schemeClr val="dk1"/>
                </a:solidFill>
              </a:rPr>
              <a:t>For methods (i.e member functions), the same holds true based on if they are public, protected, or private.  We get the functions in the superclass.</a:t>
            </a:r>
          </a:p>
          <a:p>
            <a:pPr/>
            <a:r>
              <a:rPr b="0" i="0" u="none" sz="1600">
                <a:solidFill>
                  <a:schemeClr val="dk1"/>
                </a:solidFill>
              </a:rPr>
              <a:t>super(…) calls the constructor of the parent class and takes whatever arguments the parent constructor takes.</a:t>
            </a:r>
          </a:p>
          <a:p>
            <a:pPr/>
            <a:r>
              <a:rPr b="0" i="0" u="none" sz="1600">
                <a:solidFill>
                  <a:schemeClr val="dk1"/>
                </a:solidFill>
              </a:rPr>
              <a:t>If a member is public or protected, you can access it in the subclass, if it is private, you cannot, but it is still there.</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Pr/>
            <a:r>
              <a:rPr b="0" i="0" u="none" sz="1600">
                <a:solidFill>
                  <a:schemeClr val="dk1"/>
                </a:solidFill>
              </a:rPr>
              <a:t>We can control access to the members of a class (both properties and methods) by using the </a:t>
            </a:r>
            <a:r>
              <a:rPr b="1" i="1" u="none" sz="1600">
                <a:solidFill>
                  <a:schemeClr val="dk1"/>
                </a:solidFill>
              </a:rPr>
              <a:t>public, private, and protected</a:t>
            </a:r>
            <a:r>
              <a:rPr b="0" i="0" u="none" sz="1600">
                <a:solidFill>
                  <a:schemeClr val="dk1"/>
                </a:solidFill>
              </a:rPr>
              <a:t> keywords.  </a:t>
            </a:r>
            <a:r>
              <a:rPr b="1" i="1" u="none" sz="1600">
                <a:solidFill>
                  <a:schemeClr val="dk1"/>
                </a:solidFill>
              </a:rPr>
              <a:t>Public</a:t>
            </a:r>
            <a:r>
              <a:rPr b="0" i="0" u="none" sz="1600">
                <a:solidFill>
                  <a:schemeClr val="dk1"/>
                </a:solidFill>
              </a:rPr>
              <a:t> members are accessible to all, </a:t>
            </a:r>
            <a:r>
              <a:rPr b="1" i="1" u="none" sz="1600">
                <a:solidFill>
                  <a:schemeClr val="dk1"/>
                </a:solidFill>
              </a:rPr>
              <a:t>private</a:t>
            </a:r>
            <a:r>
              <a:rPr b="0" i="0" u="none" sz="1600">
                <a:solidFill>
                  <a:schemeClr val="dk1"/>
                </a:solidFill>
              </a:rPr>
              <a:t> members are only accessible within the class, and </a:t>
            </a:r>
            <a:r>
              <a:rPr b="1" i="1" u="none" sz="1600">
                <a:solidFill>
                  <a:schemeClr val="dk1"/>
                </a:solidFill>
              </a:rPr>
              <a:t>protected</a:t>
            </a:r>
            <a:r>
              <a:rPr b="0" i="0" u="none" sz="1600">
                <a:solidFill>
                  <a:schemeClr val="dk1"/>
                </a:solidFill>
              </a:rPr>
              <a:t> members are accessible in the class and in any subclass of the class.</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Overrides</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Altering functionality</a:t>
            </a:r>
          </a:p>
        </p:txBody>
      </p:sp>
      <p:sp>
        <p:nvSpPr>
          <p:cNvPr id="3" name="Text Placeholder 2"/>
          <p:cNvSpPr>
            <a:spLocks noGrp="1"/>
          </p:cNvSpPr>
          <p:nvPr>
            <p:ph type="body" idx="13"/>
          </p:nvPr>
        </p:nvSpPr>
        <p:spPr/>
        <p:txBody>
          <a:bodyPr wrap="square"/>
          <a:lstStyle/>
          <a:p>
            <a:pPr/>
            <a:r>
              <a:rPr b="0" i="0" u="none" sz="1600">
                <a:solidFill>
                  <a:schemeClr val="lt1"/>
                </a:solidFill>
              </a:rPr>
              <a:t>We can </a:t>
            </a:r>
            <a:r>
              <a:rPr b="1" i="1" u="none" sz="1600">
                <a:solidFill>
                  <a:schemeClr val="lt1"/>
                </a:solidFill>
              </a:rPr>
              <a:t>override</a:t>
            </a:r>
            <a:r>
              <a:rPr b="0" i="0" u="none" sz="1600">
                <a:solidFill>
                  <a:schemeClr val="lt1"/>
                </a:solidFill>
              </a:rPr>
              <a:t> a method in our subclass by creating a method with the same signature as a method in our superclass.</a:t>
            </a:r>
          </a:p>
        </p:txBody>
      </p:sp>
      <p:sp>
        <p:nvSpPr>
          <p:cNvPr id="4" name="Text Placeholder 3"/>
          <p:cNvSpPr>
            <a:spLocks noGrp="1"/>
          </p:cNvSpPr>
          <p:nvPr>
            <p:ph type="body" idx="1"/>
          </p:nvPr>
        </p:nvSpPr>
        <p:spPr/>
        <p:txBody>
          <a:bodyPr wrap="square"/>
          <a:lstStyle/>
          <a:p>
            <a:pPr/>
            <a:r>
              <a:rPr b="0" i="0" u="none" sz="1600">
                <a:solidFill>
                  <a:schemeClr val="dk1"/>
                </a:solidFill>
              </a:rPr>
              <a:t>In the previous sections, we learned that when we </a:t>
            </a:r>
            <a:r>
              <a:rPr b="1" i="1" u="none" sz="1600">
                <a:solidFill>
                  <a:schemeClr val="dk1"/>
                </a:solidFill>
              </a:rPr>
              <a:t>inherit</a:t>
            </a:r>
            <a:r>
              <a:rPr b="0" i="0" u="none" sz="1600">
                <a:solidFill>
                  <a:schemeClr val="dk1"/>
                </a:solidFill>
              </a:rPr>
              <a:t> or </a:t>
            </a:r>
            <a:r>
              <a:rPr b="1" i="1" u="none" sz="1600">
                <a:solidFill>
                  <a:schemeClr val="dk1"/>
                </a:solidFill>
              </a:rPr>
              <a:t>subclass</a:t>
            </a:r>
            <a:r>
              <a:rPr b="0" i="0" u="none" sz="1600">
                <a:solidFill>
                  <a:schemeClr val="dk1"/>
                </a:solidFill>
              </a:rPr>
              <a:t> a class, we get all of its methods (i.e. functions).  Sometimes this is not what we want.</a:t>
            </a:r>
          </a:p>
          <a:p>
            <a:pPr/>
            <a:r>
              <a:rPr b="0" i="0" u="none" sz="1600">
                <a:solidFill>
                  <a:schemeClr val="dk1"/>
                </a:solidFill>
              </a:rPr>
              <a:t>Let’s consider that we want to add a getArea method to all of our drawable classes.  This doesn’t really make sense for Drawable and Line, but does for the rest.  The calculation is, however, very different.</a:t>
            </a:r>
            <a:r>
              <a:rPr b="0" i="0" u="none" sz="1600">
                <a:solidFill>
                  <a:schemeClr val="dk1"/>
                </a:solidFill>
              </a:rPr>
              <a:t> </a:t>
            </a:r>
            <a:r>
              <a:rPr b="0" i="0" u="none" sz="1600">
                <a:solidFill>
                  <a:schemeClr val="dk1"/>
                </a:solidFill>
              </a:rPr>
              <a:t>If we add a default getArea method to our Drawable with the same signature as it has elsewhere in the class hierarchy, then objects that do not implement getArea, will inherit the default behavior, and objects that define the method will get the new behavior</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"This object does not have an area"</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Altering functionality</a:t>
            </a:r>
          </a:p>
        </p:txBody>
      </p:sp>
      <p:sp>
        <p:nvSpPr>
          <p:cNvPr id="3" name="Text Placeholder 2"/>
          <p:cNvSpPr>
            <a:spLocks noGrp="1"/>
          </p:cNvSpPr>
          <p:nvPr>
            <p:ph type="body" idx="13"/>
          </p:nvPr>
        </p:nvSpPr>
        <p:spPr/>
        <p:txBody>
          <a:bodyPr wrap="square"/>
          <a:lstStyle/>
          <a:p>
            <a:pPr/>
            <a:r>
              <a:rPr b="0" i="0" u="none" sz="1600">
                <a:solidFill>
                  <a:schemeClr val="lt1"/>
                </a:solidFill>
              </a:rPr>
              <a:t>We can </a:t>
            </a:r>
            <a:r>
              <a:rPr b="1" i="1" u="none" sz="1600">
                <a:solidFill>
                  <a:schemeClr val="lt1"/>
                </a:solidFill>
              </a:rPr>
              <a:t>override</a:t>
            </a:r>
            <a:r>
              <a:rPr b="0" i="0" u="none" sz="1600">
                <a:solidFill>
                  <a:schemeClr val="lt1"/>
                </a:solidFill>
              </a:rPr>
              <a:t> a method in our subclass by creating a method with the same signature as a method in our superclass.</a:t>
            </a:r>
          </a:p>
        </p:txBody>
      </p:sp>
      <p:sp>
        <p:nvSpPr>
          <p:cNvPr id="4" name="Text Placeholder 3"/>
          <p:cNvSpPr>
            <a:spLocks noGrp="1"/>
          </p:cNvSpPr>
          <p:nvPr>
            <p:ph type="body" idx="1"/>
          </p:nvPr>
        </p:nvSpPr>
        <p:spPr/>
        <p:txBody>
          <a:bodyPr wrap="square"/>
          <a:lstStyle/>
          <a:p/>
          <a:p>
            <a:pPr/>
            <a:r>
              <a:rPr b="0" i="0" u="none" sz="1600">
                <a:solidFill>
                  <a:schemeClr val="dk1"/>
                </a:solidFill>
              </a:rPr>
              <a:t>If a subclass implements getArea (like rectangle, circle, and triangle), then the version in the subclass is used, otherwise, the version in the base class is used.  This is called </a:t>
            </a:r>
            <a:r>
              <a:rPr b="1" i="1" u="none" sz="1600">
                <a:solidFill>
                  <a:schemeClr val="dk1"/>
                </a:solidFill>
              </a:rPr>
              <a:t>overriding</a:t>
            </a:r>
            <a:r>
              <a:rPr b="0" i="0" u="none" sz="1600">
                <a:solidFill>
                  <a:schemeClr val="dk1"/>
                </a:solidFill>
              </a:rPr>
              <a:t> a class method.</a:t>
            </a:r>
          </a:p>
          <a:p>
            <a:pPr/>
            <a:r>
              <a:rPr b="0" i="0" u="none" sz="1600">
                <a:solidFill>
                  <a:schemeClr val="dk1"/>
                </a:solidFill>
              </a:rPr>
              <a:t>Consider a new class for the drawing example.  A circle:</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Circle</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center</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radius</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Math</a:t>
            </a:r>
            <a:r>
              <a:rPr>
                <a:solidFill>
                  <a:srgbClr val="000000"/>
                </a:solidFill>
              </a:rPr>
              <a:t>.</a:t>
            </a:r>
            <a:r>
              <a:rPr>
                <a:solidFill>
                  <a:srgbClr val="000000"/>
                </a:solidFill>
              </a:rPr>
              <a:t>PI</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radius</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radius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Altering functionality</a:t>
            </a:r>
          </a:p>
        </p:txBody>
      </p:sp>
      <p:sp>
        <p:nvSpPr>
          <p:cNvPr id="3" name="Text Placeholder 2"/>
          <p:cNvSpPr>
            <a:spLocks noGrp="1"/>
          </p:cNvSpPr>
          <p:nvPr>
            <p:ph type="body" idx="13"/>
          </p:nvPr>
        </p:nvSpPr>
        <p:spPr/>
        <p:txBody>
          <a:bodyPr wrap="square"/>
          <a:lstStyle/>
          <a:p>
            <a:pPr/>
            <a:r>
              <a:rPr b="0" i="0" u="none" sz="1600">
                <a:solidFill>
                  <a:schemeClr val="lt1"/>
                </a:solidFill>
              </a:rPr>
              <a:t>We can </a:t>
            </a:r>
            <a:r>
              <a:rPr b="1" i="1" u="none" sz="1600">
                <a:solidFill>
                  <a:schemeClr val="lt1"/>
                </a:solidFill>
              </a:rPr>
              <a:t>override</a:t>
            </a:r>
            <a:r>
              <a:rPr b="0" i="0" u="none" sz="1600">
                <a:solidFill>
                  <a:schemeClr val="lt1"/>
                </a:solidFill>
              </a:rPr>
              <a:t> a method in our subclass by creating a method with the same signature as a method in our superclass.</a:t>
            </a:r>
          </a:p>
        </p:txBody>
      </p:sp>
      <p:sp>
        <p:nvSpPr>
          <p:cNvPr id="4" name="Text Placeholder 3"/>
          <p:cNvSpPr>
            <a:spLocks noGrp="1"/>
          </p:cNvSpPr>
          <p:nvPr>
            <p:ph type="body" idx="1"/>
          </p:nvPr>
        </p:nvSpPr>
        <p:spPr/>
        <p:txBody>
          <a:bodyPr wrap="square"/>
          <a:lstStyle/>
          <a:p/>
          <a:p>
            <a:pPr/>
            <a:r>
              <a:rPr b="0" i="0" u="none" sz="1600">
                <a:solidFill>
                  <a:schemeClr val="dk1"/>
                </a:solidFill>
              </a:rPr>
              <a:t>Now if the object is a circle, we get its area.  If the object is a line, we get the message, and a value of 0.  If we add getArea to the drawables that make sense, then only those classes that do not override getArea will use the implementation in the superclass.</a:t>
            </a:r>
            <a:r>
              <a:rPr b="0" i="0" u="none" sz="1600">
                <a:solidFill>
                  <a:schemeClr val="dk1"/>
                </a:solidFill>
              </a:rPr>
              <a:t> </a:t>
            </a:r>
            <a:r>
              <a:rPr b="0" i="0" u="none" sz="1600">
                <a:solidFill>
                  <a:schemeClr val="dk1"/>
                </a:solidFill>
              </a:rPr>
              <a:t>If it is implemented in the subclass, then the subclass version will be used.</a:t>
            </a:r>
            <a:r>
              <a:rPr b="0" i="0" u="none" sz="1600">
                <a:solidFill>
                  <a:schemeClr val="dk1"/>
                </a:solidFill>
              </a:rPr>
              <a:t> </a:t>
            </a:r>
            <a:r>
              <a:rPr b="1" i="1" u="none" sz="1600">
                <a:solidFill>
                  <a:schemeClr val="dk1"/>
                </a:solidFill>
              </a:rPr>
              <a:t>Overriding</a:t>
            </a:r>
            <a:r>
              <a:rPr b="0" i="0" u="none" sz="1600">
                <a:solidFill>
                  <a:schemeClr val="dk1"/>
                </a:solidFill>
              </a:rPr>
              <a:t> of methods is a powerful tool to express different behaviors in subclasses, while allowing us to have a default implementation.</a:t>
            </a:r>
            <a:r>
              <a:rPr b="0" i="0" u="none" sz="1600">
                <a:solidFill>
                  <a:schemeClr val="dk1"/>
                </a:solidFill>
              </a:rPr>
              <a:t> </a:t>
            </a:r>
            <a:r>
              <a:rPr b="0" i="0" u="none" sz="1600">
                <a:solidFill>
                  <a:schemeClr val="dk1"/>
                </a:solidFill>
              </a:rPr>
              <a:t>We can even call the superclass implementation from our overridden method.</a:t>
            </a:r>
          </a:p>
          <a:p>
            <a:pPr/>
            <a:r>
              <a:rPr b="0" i="0" u="none" sz="1600">
                <a:solidFill>
                  <a:schemeClr val="dk1"/>
                </a:solidFill>
              </a:rPr>
              <a:t>We can build in some default behaviors to our superclasses, and override those behaviors in our subclasses if it makes sense, or just use the superclass implementation if it is sufficient.</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 Example</a:t>
            </a:r>
          </a:p>
        </p:txBody>
      </p:sp>
      <p:sp>
        <p:nvSpPr>
          <p:cNvPr id="3" name="Text Placeholder 2"/>
          <p:cNvSpPr>
            <a:spLocks noGrp="1"/>
          </p:cNvSpPr>
          <p:nvPr>
            <p:ph type="body" idx="13"/>
          </p:nvPr>
        </p:nvSpPr>
        <p:spPr/>
        <p:txBody>
          <a:bodyPr wrap="square"/>
          <a:lstStyle/>
          <a:p>
            <a:pPr/>
            <a:r>
              <a:rPr b="0" i="0" u="none" sz="1600">
                <a:solidFill>
                  <a:schemeClr val="lt1"/>
                </a:solidFill>
              </a:rPr>
              <a:t>We can </a:t>
            </a:r>
            <a:r>
              <a:rPr b="1" i="1" u="none" sz="1600">
                <a:solidFill>
                  <a:schemeClr val="lt1"/>
                </a:solidFill>
              </a:rPr>
              <a:t>override</a:t>
            </a:r>
            <a:r>
              <a:rPr b="0" i="0" u="none" sz="1600">
                <a:solidFill>
                  <a:schemeClr val="lt1"/>
                </a:solidFill>
              </a:rPr>
              <a:t> a method in our subclass by creating a method with the same signature as a method in our superclass.</a:t>
            </a:r>
          </a:p>
        </p:txBody>
      </p:sp>
      <p:sp>
        <p:nvSpPr>
          <p:cNvPr id="4" name="Text Placeholder 3"/>
          <p:cNvSpPr>
            <a:spLocks noGrp="1"/>
          </p:cNvSpPr>
          <p:nvPr>
            <p:ph type="body" idx="1"/>
          </p:nvPr>
        </p:nvSpPr>
        <p:spPr/>
        <p:txBody>
          <a:bodyPr wrap="square"/>
          <a:lstStyle/>
          <a:p>
            <a:pPr/>
            <a:r>
              <a:rPr b="0" i="0" u="none" sz="1600">
                <a:solidFill>
                  <a:schemeClr val="dk1"/>
                </a:solidFill>
              </a:rPr>
              <a:t>Here is an example of an overridden method that calls the parent’s version of the method, but then adds some functionality of its own.</a:t>
            </a:r>
          </a:p>
          <a:p>
            <a:pPr/>
            <a:r>
              <a:rPr b="0" i="0" u="none" sz="1600">
                <a:solidFill>
                  <a:schemeClr val="dk1"/>
                </a:solidFill>
              </a:rPr>
              <a:t>Notice the code super.getDescription()</a:t>
            </a:r>
            <a:r>
              <a:rPr b="0" i="0" u="none" sz="1600">
                <a:solidFill>
                  <a:schemeClr val="dk1"/>
                </a:solidFill>
              </a:rPr>
              <a:t> </a:t>
            </a:r>
            <a:r>
              <a:rPr b="0" i="0" u="none" sz="1600">
                <a:solidFill>
                  <a:schemeClr val="dk1"/>
                </a:solidFill>
              </a:rPr>
              <a:t>While we user super() to call the constructor of the superclass, we can use super.methodname() to call any method on the superclass even if it is overridden.</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a:t>
            </a:r>
            <a:r>
              <a:rPr>
                <a:solidFill>
                  <a:srgbClr val="800080"/>
                </a:solidFill>
              </a:rPr>
              <a:t>This is a fruit called </a:t>
            </a:r>
            <a:r>
              <a:rPr>
                <a:solidFill>
                  <a:srgbClr val="800080"/>
                </a:solidFill>
              </a:rPr>
              <a:t>${</a:t>
            </a:r>
            <a:r>
              <a:rPr>
                <a:solidFill>
                  <a:srgbClr val="2C2CFF"/>
                </a:solidFill>
              </a:rPr>
              <a:t>this</a:t>
            </a:r>
            <a:r>
              <a:rPr>
                <a:solidFill>
                  <a:srgbClr val="000000"/>
                </a:solidFill>
              </a:rPr>
              <a:t>.</a:t>
            </a:r>
            <a:r>
              <a:rPr>
                <a:solidFill>
                  <a:srgbClr val="000000"/>
                </a:solidFill>
              </a:rPr>
              <a:t>name</a:t>
            </a:r>
            <a:r>
              <a:rPr>
                <a:solidFill>
                  <a:srgbClr val="800080"/>
                </a:solidFill>
              </a:rPr>
              <a:t>}</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Orange</a:t>
            </a:r>
            <a:r>
              <a:rPr>
                <a:solidFill>
                  <a:srgbClr val="BBBBBB"/>
                </a:solidFill>
              </a:rPr>
              <a:t> </a:t>
            </a:r>
            <a:r>
              <a:rPr>
                <a:solidFill>
                  <a:srgbClr val="2C2CFF"/>
                </a:solidFill>
              </a:rPr>
              <a:t>extends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protected</a:t>
            </a:r>
            <a:r>
              <a:rPr>
                <a:solidFill>
                  <a:srgbClr val="BBBBBB"/>
                </a:solidFill>
              </a:rPr>
              <a:t> </a:t>
            </a:r>
            <a:r>
              <a:rPr>
                <a:solidFill>
                  <a:srgbClr val="000000"/>
                </a:solidFill>
              </a:rPr>
              <a:t>subType</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super</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800080"/>
                </a:solidFill>
              </a:rPr>
              <a:t>" of type "</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subType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Apple</a:t>
            </a:r>
            <a:r>
              <a:rPr>
                <a:solidFill>
                  <a:srgbClr val="BBBBBB"/>
                </a:solidFill>
              </a:rPr>
              <a:t> </a:t>
            </a:r>
            <a:r>
              <a:rPr>
                <a:solidFill>
                  <a:srgbClr val="2C2CFF"/>
                </a:solidFill>
              </a:rPr>
              <a:t>extends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protected</a:t>
            </a:r>
            <a:r>
              <a:rPr>
                <a:solidFill>
                  <a:srgbClr val="BBBBBB"/>
                </a:solidFill>
              </a:rPr>
              <a:t> </a:t>
            </a:r>
            <a:r>
              <a:rPr>
                <a:solidFill>
                  <a:srgbClr val="000000"/>
                </a:solidFill>
              </a:rPr>
              <a:t>subType</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800080"/>
                </a:solidFill>
              </a:rPr>
              <a:t>"apple"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super</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800080"/>
                </a:solidFill>
              </a:rPr>
              <a:t>" of type "</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subType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apples</a:t>
            </a:r>
            <a:r>
              <a:rPr>
                <a:solidFill>
                  <a:srgbClr val="000000"/>
                </a:solidFill>
              </a:rPr>
              <a:t>:</a:t>
            </a:r>
            <a:r>
              <a:rPr>
                <a:solidFill>
                  <a:srgbClr val="2C2CFF"/>
                </a:solidFill>
              </a:rPr>
              <a:t>Apple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new</a:t>
            </a:r>
            <a:r>
              <a:rPr>
                <a:solidFill>
                  <a:srgbClr val="BBBBBB"/>
                </a:solidFill>
              </a:rPr>
              <a:t> </a:t>
            </a:r>
            <a:r>
              <a:rPr>
                <a:solidFill>
                  <a:srgbClr val="000000"/>
                </a:solidFill>
              </a:rPr>
              <a:t>Apple</a:t>
            </a:r>
            <a:r>
              <a:rPr>
                <a:solidFill>
                  <a:srgbClr val="000000"/>
                </a:solidFill>
              </a:rPr>
              <a:t>(</a:t>
            </a:r>
            <a:r>
              <a:rPr>
                <a:solidFill>
                  <a:srgbClr val="800080"/>
                </a:solidFill>
              </a:rPr>
              <a:t>"red"</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Apple</a:t>
            </a:r>
            <a:r>
              <a:rPr>
                <a:solidFill>
                  <a:srgbClr val="000000"/>
                </a:solidFill>
              </a:rPr>
              <a:t>(</a:t>
            </a:r>
            <a:r>
              <a:rPr>
                <a:solidFill>
                  <a:srgbClr val="800080"/>
                </a:solidFill>
              </a:rPr>
              <a:t>"green"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oranges</a:t>
            </a:r>
            <a:r>
              <a:rPr>
                <a:solidFill>
                  <a:srgbClr val="000000"/>
                </a:solidFill>
              </a:rPr>
              <a:t>:</a:t>
            </a:r>
            <a:r>
              <a:rPr>
                <a:solidFill>
                  <a:srgbClr val="2C2CFF"/>
                </a:solidFill>
              </a:rPr>
              <a:t>Orange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new</a:t>
            </a:r>
            <a:r>
              <a:rPr>
                <a:solidFill>
                  <a:srgbClr val="BBBBBB"/>
                </a:solidFill>
              </a:rPr>
              <a:t> </a:t>
            </a:r>
            <a:r>
              <a:rPr>
                <a:solidFill>
                  <a:srgbClr val="000000"/>
                </a:solidFill>
              </a:rPr>
              <a:t>Orange</a:t>
            </a:r>
            <a:r>
              <a:rPr>
                <a:solidFill>
                  <a:srgbClr val="000000"/>
                </a:solidFill>
              </a:rPr>
              <a:t>(</a:t>
            </a:r>
            <a:r>
              <a:rPr>
                <a:solidFill>
                  <a:srgbClr val="800080"/>
                </a:solidFill>
              </a:rPr>
              <a:t>"blood"</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Orange</a:t>
            </a:r>
            <a:r>
              <a:rPr>
                <a:solidFill>
                  <a:srgbClr val="000000"/>
                </a:solidFill>
              </a:rPr>
              <a:t>(</a:t>
            </a:r>
            <a:r>
              <a:rPr>
                <a:solidFill>
                  <a:srgbClr val="800080"/>
                </a:solidFill>
              </a:rPr>
              <a:t>"navel"</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apple</a:t>
            </a:r>
            <a:r>
              <a:rPr>
                <a:solidFill>
                  <a:srgbClr val="BBBBBB"/>
                </a:solidFill>
              </a:rPr>
              <a:t> </a:t>
            </a:r>
            <a:r>
              <a:rPr>
                <a:solidFill>
                  <a:srgbClr val="2C2CFF"/>
                </a:solidFill>
              </a:rPr>
              <a:t>of</a:t>
            </a:r>
            <a:r>
              <a:rPr>
                <a:solidFill>
                  <a:srgbClr val="BBBBBB"/>
                </a:solidFill>
              </a:rPr>
              <a:t> </a:t>
            </a:r>
            <a:r>
              <a:rPr>
                <a:solidFill>
                  <a:srgbClr val="000000"/>
                </a:solidFill>
              </a:rPr>
              <a:t>apples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apple</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orange</a:t>
            </a:r>
            <a:r>
              <a:rPr>
                <a:solidFill>
                  <a:srgbClr val="BBBBBB"/>
                </a:solidFill>
              </a:rPr>
              <a:t> </a:t>
            </a:r>
            <a:r>
              <a:rPr>
                <a:solidFill>
                  <a:srgbClr val="2C2CFF"/>
                </a:solidFill>
              </a:rPr>
              <a:t>of</a:t>
            </a:r>
            <a:r>
              <a:rPr>
                <a:solidFill>
                  <a:srgbClr val="BBBBBB"/>
                </a:solidFill>
              </a:rPr>
              <a:t> </a:t>
            </a:r>
            <a:r>
              <a:rPr>
                <a:solidFill>
                  <a:srgbClr val="000000"/>
                </a:solidFill>
              </a:rPr>
              <a:t>oranges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orange</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 Example</a:t>
            </a:r>
          </a:p>
        </p:txBody>
      </p:sp>
      <p:sp>
        <p:nvSpPr>
          <p:cNvPr id="3" name="Text Placeholder 2"/>
          <p:cNvSpPr>
            <a:spLocks noGrp="1"/>
          </p:cNvSpPr>
          <p:nvPr>
            <p:ph type="body" idx="13"/>
          </p:nvPr>
        </p:nvSpPr>
        <p:spPr/>
        <p:txBody>
          <a:bodyPr wrap="square"/>
          <a:lstStyle/>
          <a:p>
            <a:pPr/>
            <a:r>
              <a:rPr b="0" i="0" u="none" sz="1600">
                <a:solidFill>
                  <a:schemeClr val="lt1"/>
                </a:solidFill>
              </a:rPr>
              <a:t>We can </a:t>
            </a:r>
            <a:r>
              <a:rPr b="1" i="1" u="none" sz="1600">
                <a:solidFill>
                  <a:schemeClr val="lt1"/>
                </a:solidFill>
              </a:rPr>
              <a:t>override</a:t>
            </a:r>
            <a:r>
              <a:rPr b="0" i="0" u="none" sz="1600">
                <a:solidFill>
                  <a:schemeClr val="lt1"/>
                </a:solidFill>
              </a:rPr>
              <a:t> a method in our subclass by creating a method with the same signature as a method in our superclass.</a:t>
            </a:r>
          </a:p>
        </p:txBody>
      </p:sp>
      <p:sp>
        <p:nvSpPr>
          <p:cNvPr id="4" name="Text Placeholder 3"/>
          <p:cNvSpPr>
            <a:spLocks noGrp="1"/>
          </p:cNvSpPr>
          <p:nvPr>
            <p:ph type="body" idx="1"/>
          </p:nvPr>
        </p:nvSpPr>
        <p:spPr/>
        <p:txBody>
          <a:bodyPr wrap="square"/>
          <a:lstStyle/>
          <a:p>
            <a:pPr/>
            <a:r>
              <a:rPr b="0" i="0" u="none" sz="1600">
                <a:solidFill>
                  <a:schemeClr val="dk1"/>
                </a:solidFill>
              </a:rPr>
              <a:t>With our current knowledge we need to make an array of Orange objects, and an array of Apple objects, then iterate through them independently.  In the next section we will learn a better way to accomplish this.</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We can </a:t>
            </a:r>
            <a:r>
              <a:rPr b="1" i="1" u="none" sz="1600">
                <a:solidFill>
                  <a:schemeClr val="lt1"/>
                </a:solidFill>
              </a:rPr>
              <a:t>override</a:t>
            </a:r>
            <a:r>
              <a:rPr b="0" i="0" u="none" sz="1600">
                <a:solidFill>
                  <a:schemeClr val="lt1"/>
                </a:solidFill>
              </a:rPr>
              <a:t> a method in our subclass by creating a method with the same signature as a method in our superclass.</a:t>
            </a:r>
          </a:p>
        </p:txBody>
      </p:sp>
      <p:sp>
        <p:nvSpPr>
          <p:cNvPr id="4" name="Text Placeholder 3"/>
          <p:cNvSpPr>
            <a:spLocks noGrp="1"/>
          </p:cNvSpPr>
          <p:nvPr>
            <p:ph type="body" idx="1"/>
          </p:nvPr>
        </p:nvSpPr>
        <p:spPr/>
        <p:txBody>
          <a:bodyPr wrap="square"/>
          <a:lstStyle/>
          <a:p>
            <a:pPr/>
            <a:r>
              <a:rPr b="0" i="0" u="none" sz="1600">
                <a:solidFill>
                  <a:schemeClr val="dk1"/>
                </a:solidFill>
              </a:rPr>
              <a:t>When we subclass a class, we get all of its members, both properties and methods.  If the members are public or protected, we can access them within the subclass.  If we wish to change or augment the behavior of a given method of the child class, we can </a:t>
            </a:r>
            <a:r>
              <a:rPr b="1" i="1" u="none" sz="1600">
                <a:solidFill>
                  <a:schemeClr val="dk1"/>
                </a:solidFill>
              </a:rPr>
              <a:t>override</a:t>
            </a:r>
            <a:r>
              <a:rPr b="0" i="0" u="none" sz="1600">
                <a:solidFill>
                  <a:schemeClr val="dk1"/>
                </a:solidFill>
              </a:rPr>
              <a:t> that method and replace it with our own functionality.  Within the overridden method, we can call the superclass' method if we choose.</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Polymorphism</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Member Access</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Motivation for Polymorphism</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Object Oriented Programming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From the fruit example in the previous section, it would be preferable if we could just store an array of fruits and call getDescription on each fruit.  It would be great if the correct getDescription got called based on the type of fruit that was created, not the type of the array.</a:t>
            </a:r>
          </a:p>
          <a:p>
            <a:pPr/>
            <a:r>
              <a:rPr b="0" i="0" u="none" sz="1600">
                <a:solidFill>
                  <a:schemeClr val="dk1"/>
                </a:solidFill>
              </a:rPr>
              <a:t>It turns out that this WORKS! For apples it will call the apple version of getDescription, and for oranges it will call the orange version.</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a:t>
            </a:r>
            <a:r>
              <a:rPr>
                <a:solidFill>
                  <a:srgbClr val="800080"/>
                </a:solidFill>
              </a:rPr>
              <a:t>This is a fruit called </a:t>
            </a:r>
            <a:r>
              <a:rPr>
                <a:solidFill>
                  <a:srgbClr val="800080"/>
                </a:solidFill>
              </a:rPr>
              <a:t>${</a:t>
            </a:r>
            <a:r>
              <a:rPr>
                <a:solidFill>
                  <a:srgbClr val="2C2CFF"/>
                </a:solidFill>
              </a:rPr>
              <a:t>this</a:t>
            </a:r>
            <a:r>
              <a:rPr>
                <a:solidFill>
                  <a:srgbClr val="000000"/>
                </a:solidFill>
              </a:rPr>
              <a:t>.</a:t>
            </a:r>
            <a:r>
              <a:rPr>
                <a:solidFill>
                  <a:srgbClr val="000000"/>
                </a:solidFill>
              </a:rPr>
              <a:t>name</a:t>
            </a:r>
            <a:r>
              <a:rPr>
                <a:solidFill>
                  <a:srgbClr val="800080"/>
                </a:solidFill>
              </a:rPr>
              <a:t>}</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Orange</a:t>
            </a:r>
            <a:r>
              <a:rPr>
                <a:solidFill>
                  <a:srgbClr val="BBBBBB"/>
                </a:solidFill>
              </a:rPr>
              <a:t> </a:t>
            </a:r>
            <a:r>
              <a:rPr>
                <a:solidFill>
                  <a:srgbClr val="2C2CFF"/>
                </a:solidFill>
              </a:rPr>
              <a:t>extends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protected</a:t>
            </a:r>
            <a:r>
              <a:rPr>
                <a:solidFill>
                  <a:srgbClr val="BBBBBB"/>
                </a:solidFill>
              </a:rPr>
              <a:t> </a:t>
            </a:r>
            <a:r>
              <a:rPr>
                <a:solidFill>
                  <a:srgbClr val="000000"/>
                </a:solidFill>
              </a:rPr>
              <a:t>subType</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super</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800080"/>
                </a:solidFill>
              </a:rPr>
              <a:t>" of type "</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subType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Apple</a:t>
            </a:r>
            <a:r>
              <a:rPr>
                <a:solidFill>
                  <a:srgbClr val="BBBBBB"/>
                </a:solidFill>
              </a:rPr>
              <a:t> </a:t>
            </a:r>
            <a:r>
              <a:rPr>
                <a:solidFill>
                  <a:srgbClr val="2C2CFF"/>
                </a:solidFill>
              </a:rPr>
              <a:t>extends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protected</a:t>
            </a:r>
            <a:r>
              <a:rPr>
                <a:solidFill>
                  <a:srgbClr val="BBBBBB"/>
                </a:solidFill>
              </a:rPr>
              <a:t> </a:t>
            </a:r>
            <a:r>
              <a:rPr>
                <a:solidFill>
                  <a:srgbClr val="000000"/>
                </a:solidFill>
              </a:rPr>
              <a:t>subType</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800080"/>
                </a:solidFill>
              </a:rPr>
              <a:t>"apple"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super</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800080"/>
                </a:solidFill>
              </a:rPr>
              <a:t>" of type "</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subType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2C2CFF"/>
                </a:solidFill>
              </a:rPr>
              <a:t>Fruit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new</a:t>
            </a:r>
            <a:r>
              <a:rPr>
                <a:solidFill>
                  <a:srgbClr val="BBBBBB"/>
                </a:solidFill>
              </a:rPr>
              <a:t> </a:t>
            </a:r>
            <a:r>
              <a:rPr>
                <a:solidFill>
                  <a:srgbClr val="000000"/>
                </a:solidFill>
              </a:rPr>
              <a:t>Apple</a:t>
            </a:r>
            <a:r>
              <a:rPr>
                <a:solidFill>
                  <a:srgbClr val="000000"/>
                </a:solidFill>
              </a:rPr>
              <a:t>(</a:t>
            </a:r>
            <a:r>
              <a:rPr>
                <a:solidFill>
                  <a:srgbClr val="800080"/>
                </a:solidFill>
              </a:rPr>
              <a:t>"red"</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Apple</a:t>
            </a:r>
            <a:r>
              <a:rPr>
                <a:solidFill>
                  <a:srgbClr val="000000"/>
                </a:solidFill>
              </a:rPr>
              <a:t>(</a:t>
            </a:r>
            <a:r>
              <a:rPr>
                <a:solidFill>
                  <a:srgbClr val="800080"/>
                </a:solidFill>
              </a:rPr>
              <a:t>"green"</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Orange</a:t>
            </a:r>
            <a:r>
              <a:rPr>
                <a:solidFill>
                  <a:srgbClr val="000000"/>
                </a:solidFill>
              </a:rPr>
              <a:t>(</a:t>
            </a:r>
            <a:r>
              <a:rPr>
                <a:solidFill>
                  <a:srgbClr val="800080"/>
                </a:solidFill>
              </a:rPr>
              <a:t>"blood"</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Orange</a:t>
            </a:r>
            <a:r>
              <a:rPr>
                <a:solidFill>
                  <a:srgbClr val="000000"/>
                </a:solidFill>
              </a:rPr>
              <a:t>(</a:t>
            </a:r>
            <a:r>
              <a:rPr>
                <a:solidFill>
                  <a:srgbClr val="800080"/>
                </a:solidFill>
              </a:rPr>
              <a:t>"navel"</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fruit</a:t>
            </a:r>
            <a:r>
              <a:rPr>
                <a:solidFill>
                  <a:srgbClr val="BBBBBB"/>
                </a:solidFill>
              </a:rPr>
              <a:t> </a:t>
            </a:r>
            <a:r>
              <a:rPr>
                <a:solidFill>
                  <a:srgbClr val="2C2CFF"/>
                </a:solidFill>
              </a:rPr>
              <a:t>of</a:t>
            </a:r>
            <a:r>
              <a:rPr>
                <a:solidFill>
                  <a:srgbClr val="BBBBBB"/>
                </a:solidFill>
              </a:rPr>
              <a:t> </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a:t>
            </a:r>
            <a:r>
              <a:rPr>
                <a:solidFill>
                  <a:srgbClr val="000000"/>
                </a:solidFill>
              </a:rPr>
              <a:t>.</a:t>
            </a:r>
            <a:r>
              <a:rPr>
                <a:solidFill>
                  <a:srgbClr val="000000"/>
                </a:solidFill>
              </a:rPr>
              <a:t>getDescription</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Motivation for Polymorphism</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Object Oriented Programming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If either class did not implement getDescription(), then the superclass version would be called.  This powerful behavior is a type of </a:t>
            </a:r>
            <a:r>
              <a:rPr b="1" i="1" u="none" sz="1600">
                <a:solidFill>
                  <a:schemeClr val="dk1"/>
                </a:solidFill>
              </a:rPr>
              <a:t>polymorphism</a:t>
            </a:r>
            <a:r>
              <a:rPr b="0" i="0" u="none" sz="1600">
                <a:solidFill>
                  <a:schemeClr val="dk1"/>
                </a:solidFill>
              </a:rPr>
              <a:t> and allows us to create very powerful class hierarchies, that are simple to access and use.</a:t>
            </a:r>
          </a:p>
          <a:p>
            <a:pPr/>
            <a:r>
              <a:rPr b="0" i="0" u="none" sz="1600">
                <a:solidFill>
                  <a:schemeClr val="dk1"/>
                </a:solidFill>
              </a:rPr>
              <a:t>In other words, in our fruit example, we provided a public interface for all fruits that included the method getDescription().  Regardless of the type of fruit, the public interface does not change, and the language is able to </a:t>
            </a:r>
            <a:r>
              <a:rPr b="1" i="1" u="none" sz="1600">
                <a:solidFill>
                  <a:schemeClr val="dk1"/>
                </a:solidFill>
              </a:rPr>
              <a:t>dispatch</a:t>
            </a:r>
            <a:r>
              <a:rPr b="0" i="0" u="none" sz="1600">
                <a:solidFill>
                  <a:schemeClr val="dk1"/>
                </a:solidFill>
              </a:rPr>
              <a:t> the method call to the appropriate subclass for us automatically.</a:t>
            </a:r>
            <a:r>
              <a:rPr b="0" i="0" u="none" sz="1600">
                <a:solidFill>
                  <a:schemeClr val="dk1"/>
                </a:solidFill>
              </a:rPr>
              <a:t> </a:t>
            </a:r>
            <a:r>
              <a:rPr b="0" i="0" u="none" sz="1600">
                <a:solidFill>
                  <a:schemeClr val="dk1"/>
                </a:solidFill>
              </a:rPr>
              <a:t>This type of </a:t>
            </a:r>
            <a:r>
              <a:rPr b="1" i="1" u="none" sz="1600">
                <a:solidFill>
                  <a:schemeClr val="dk1"/>
                </a:solidFill>
              </a:rPr>
              <a:t>polymorphism</a:t>
            </a:r>
            <a:r>
              <a:rPr b="0" i="0" u="none" sz="1600">
                <a:solidFill>
                  <a:schemeClr val="dk1"/>
                </a:solidFill>
              </a:rPr>
              <a:t> is </a:t>
            </a:r>
            <a:r>
              <a:rPr b="1" i="1" u="none" sz="1600">
                <a:solidFill>
                  <a:schemeClr val="dk1"/>
                </a:solidFill>
              </a:rPr>
              <a:t>subclass</a:t>
            </a:r>
            <a:r>
              <a:rPr b="0" i="0" u="none" sz="1600">
                <a:solidFill>
                  <a:schemeClr val="dk1"/>
                </a:solidFill>
              </a:rPr>
              <a:t> or </a:t>
            </a:r>
            <a:r>
              <a:rPr b="1" i="1" u="none" sz="1600">
                <a:solidFill>
                  <a:schemeClr val="dk1"/>
                </a:solidFill>
              </a:rPr>
              <a:t>subtype</a:t>
            </a:r>
            <a:r>
              <a:rPr b="0" i="0" u="none" sz="1600">
                <a:solidFill>
                  <a:schemeClr val="dk1"/>
                </a:solidFill>
              </a:rPr>
              <a:t> polymorphism.  There are other types of polymorphism including ad-hoc polymorphism and parametric polymorphism.  We will examine parametric polymorphism later.</a:t>
            </a:r>
          </a:p>
          <a:p>
            <a:pPr/>
            <a:r>
              <a:rPr b="0" i="0" u="none" sz="1600">
                <a:solidFill>
                  <a:schemeClr val="dk1"/>
                </a:solidFill>
              </a:rPr>
              <a:t>So with creative use of subclass polymorphism, we can provide a generic interface to all objects that share a base class, with a default behavior.</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the </a:t>
            </a:r>
            <a:r>
              <a:rPr b="0" i="1" u="none" sz="1600">
                <a:solidFill>
                  <a:schemeClr val="lt1"/>
                </a:solidFill>
              </a:rPr>
              <a:t>drawing</a:t>
            </a:r>
            <a:r>
              <a:rPr b="0" i="0" u="none" sz="1600">
                <a:solidFill>
                  <a:schemeClr val="lt1"/>
                </a:solidFill>
              </a:rPr>
              <a:t> board</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Object Oriented Programming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Returning to the drawing example, if we added a draw method to the drawable class that does nothing, then implemented the draw method in each of our subclasses, then we could store a drawing as an array of drawables, iterate through the array, and call the draw method.  This is acceptable because Drawable has a draw method, but the correct draw method (depending on the type of object) will be called for us automatically.  This is </a:t>
            </a:r>
            <a:r>
              <a:rPr b="1" i="1" u="none" sz="1600">
                <a:solidFill>
                  <a:schemeClr val="dk1"/>
                </a:solidFill>
              </a:rPr>
              <a:t>polymorphism</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BBBBBB"/>
                </a:solidFill>
              </a:rPr>
              <a:t> </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Drawable</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2C2CFF"/>
                </a:solidFill>
              </a:rPr>
              <a:t>Page</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BBBBBB"/>
                </a:solidFill>
              </a:rPr>
              <a:t> </a:t>
            </a:r>
            <a:r>
              <a:rPr>
                <a:solidFill>
                  <a:srgbClr val="000000"/>
                </a:solidFill>
              </a:rPr>
              <a:t>{</a:t>
            </a:r>
            <a:r>
              <a:rPr>
                <a:solidFill>
                  <a:srgbClr val="BBBBBB"/>
                </a:solidFill>
              </a:rPr>
              <a:t>
    </a:t>
            </a:r>
            <a:r>
              <a:rPr>
                <a:solidFill>
                  <a:srgbClr val="008800"/>
                </a:solidFill>
              </a:rPr>
              <a:t>//Do nothing, I don’t know how</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BBBBBB"/>
                </a:solidFill>
              </a:rPr>
              <a:t> </a:t>
            </a:r>
            <a:r>
              <a:rPr>
                <a:solidFill>
                  <a:srgbClr val="2C2CFF"/>
                </a:solidFill>
              </a:rPr>
              <a:t>Page</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BBBBBB"/>
                </a:solidFill>
              </a:rPr>
              <a:t> </a:t>
            </a:r>
            <a:r>
              <a:rPr>
                <a:solidFill>
                  <a:srgbClr val="000000"/>
                </a:solidFill>
              </a:rPr>
              <a:t>{</a:t>
            </a:r>
            <a:r>
              <a:rPr>
                <a:solidFill>
                  <a:srgbClr val="BBBBBB"/>
                </a:solidFill>
              </a:rPr>
              <a:t>
    </a:t>
            </a:r>
            <a:r>
              <a:rPr>
                <a:solidFill>
                  <a:srgbClr val="000000"/>
                </a:solidFill>
              </a:rPr>
              <a:t>page</a:t>
            </a:r>
            <a:r>
              <a:rPr>
                <a:solidFill>
                  <a:srgbClr val="000000"/>
                </a:solidFill>
              </a:rPr>
              <a:t>.</a:t>
            </a:r>
            <a:r>
              <a:rPr>
                <a:solidFill>
                  <a:srgbClr val="000000"/>
                </a:solidFill>
              </a:rPr>
              <a:t>drawLine</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getX</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getY</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getX</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getY</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toString</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obj</a:t>
            </a:r>
            <a:r>
              <a:rPr>
                <a:solidFill>
                  <a:srgbClr val="000000"/>
                </a:solidFill>
              </a:rPr>
              <a:t>:</a:t>
            </a:r>
            <a:r>
              <a:rPr>
                <a:solidFill>
                  <a:srgbClr val="2C2CFF"/>
                </a:solidFill>
              </a:rPr>
              <a:t>Drawable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obj</a:t>
            </a:r>
            <a:r>
              <a:rPr>
                <a:solidFill>
                  <a:srgbClr val="000000"/>
                </a:solidFill>
              </a:rPr>
              <a:t>.</a:t>
            </a:r>
            <a:r>
              <a:rPr>
                <a:solidFill>
                  <a:srgbClr val="000000"/>
                </a:solidFill>
              </a:rPr>
              <a:t>draw</a:t>
            </a:r>
            <a:r>
              <a:rPr>
                <a:solidFill>
                  <a:srgbClr val="000000"/>
                </a:solidFill>
              </a:rPr>
              <a:t>(</a:t>
            </a:r>
            <a:r>
              <a:rPr>
                <a:solidFill>
                  <a:srgbClr val="2C2CFF"/>
                </a:solidFill>
              </a:rPr>
              <a:t>this</a:t>
            </a:r>
            <a:r>
              <a:rPr>
                <a:solidFill>
                  <a:srgbClr val="000000"/>
                </a:solidFill>
              </a:rPr>
              <a:t>.</a:t>
            </a:r>
            <a:r>
              <a:rPr>
                <a:solidFill>
                  <a:srgbClr val="000000"/>
                </a:solidFill>
              </a:rPr>
              <a:t>drawingSurface</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the </a:t>
            </a:r>
            <a:r>
              <a:rPr b="0" i="1" u="none" sz="1600">
                <a:solidFill>
                  <a:schemeClr val="lt1"/>
                </a:solidFill>
              </a:rPr>
              <a:t>drawing</a:t>
            </a:r>
            <a:r>
              <a:rPr b="0" i="0" u="none" sz="1600">
                <a:solidFill>
                  <a:schemeClr val="lt1"/>
                </a:solidFill>
              </a:rPr>
              <a:t> board</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Object Oriented Programming is the provision of a single interface to entities of different types.  </a:t>
            </a:r>
          </a:p>
        </p:txBody>
      </p:sp>
      <p:sp>
        <p:nvSpPr>
          <p:cNvPr id="4" name="Text Placeholder 3"/>
          <p:cNvSpPr>
            <a:spLocks noGrp="1"/>
          </p:cNvSpPr>
          <p:nvPr>
            <p:ph type="body" idx="1"/>
          </p:nvPr>
        </p:nvSpPr>
        <p:spPr/>
        <p:txBody>
          <a:bodyPr wrap="square"/>
          <a:lstStyle/>
          <a:p/>
          <a:p>
            <a:pPr/>
            <a:r>
              <a:rPr b="0" i="0" u="none" sz="1600">
                <a:solidFill>
                  <a:schemeClr val="dk1"/>
                </a:solidFill>
              </a:rPr>
              <a:t>Note: You can install the drawing library using in this example with the page object using npm.</a:t>
            </a:r>
            <a:r>
              <a:rPr b="0" i="0" u="none" sz="1600">
                <a:solidFill>
                  <a:schemeClr val="dk1"/>
                </a:solidFill>
              </a:rPr>
              <a:t> </a:t>
            </a:r>
            <a:r>
              <a:rPr b="0" i="0" u="none" sz="1600">
                <a:solidFill>
                  <a:schemeClr val="dk1"/>
                </a:solidFill>
                <a:latin typeface="Courier New"/>
              </a:rPr>
              <a:t>npm i --save @boots-edu/web-draw</a:t>
            </a:r>
            <a:r>
              <a:rPr b="0" i="0" u="none" sz="1600">
                <a:solidFill>
                  <a:schemeClr val="dk1"/>
                </a:solidFill>
              </a:rPr>
              <a:t> </a:t>
            </a:r>
          </a:p>
          <a:p>
            <a:pPr/>
            <a:r>
              <a:rPr b="0" i="0" u="none" sz="1600">
                <a:solidFill>
                  <a:schemeClr val="dk1"/>
                </a:solidFill>
              </a:rPr>
              <a:t>It is safe to call draw on a Drawable object, it just doesn’t do anything.</a:t>
            </a:r>
            <a:r>
              <a:rPr b="0" i="0" u="none" sz="1600">
                <a:solidFill>
                  <a:schemeClr val="dk1"/>
                </a:solidFill>
              </a:rPr>
              <a:t> </a:t>
            </a:r>
            <a:r>
              <a:rPr b="0" i="0" u="none" sz="1600">
                <a:solidFill>
                  <a:schemeClr val="dk1"/>
                </a:solidFill>
              </a:rPr>
              <a:t>If we call it on a Line object, it draws the line.</a:t>
            </a:r>
            <a:r>
              <a:rPr b="0" i="0" u="none" sz="1600">
                <a:solidFill>
                  <a:schemeClr val="dk1"/>
                </a:solidFill>
              </a:rPr>
              <a:t> </a:t>
            </a:r>
            <a:r>
              <a:rPr b="0" i="0" u="none" sz="1600">
                <a:solidFill>
                  <a:schemeClr val="dk1"/>
                </a:solidFill>
              </a:rPr>
              <a:t>If we call it on a Line object stored in a Drawable variable (which is allowed since it is a Drawable), it calls the method in the Line class.</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Object Oriented Programming is the provision of a single interface to entities of different types.  </a:t>
            </a:r>
          </a:p>
        </p:txBody>
      </p:sp>
      <p:sp>
        <p:nvSpPr>
          <p:cNvPr id="4" name="Text Placeholder 3"/>
          <p:cNvSpPr>
            <a:spLocks noGrp="1"/>
          </p:cNvSpPr>
          <p:nvPr>
            <p:ph type="body" idx="1"/>
          </p:nvPr>
        </p:nvSpPr>
        <p:spPr/>
        <p:txBody>
          <a:bodyPr wrap="square"/>
          <a:lstStyle/>
          <a:p>
            <a:pPr/>
            <a:r>
              <a:rPr b="1" i="1" u="none" sz="1600">
                <a:solidFill>
                  <a:schemeClr val="dk1"/>
                </a:solidFill>
              </a:rPr>
              <a:t>Polymprhism</a:t>
            </a:r>
            <a:r>
              <a:rPr b="0" i="0" u="none" sz="1600">
                <a:solidFill>
                  <a:schemeClr val="dk1"/>
                </a:solidFill>
              </a:rPr>
              <a:t> in general denotes the idea of several different types of objects having the same public interface.  Specifically, in this section we examined </a:t>
            </a:r>
            <a:r>
              <a:rPr b="1" i="1" u="none" sz="1600">
                <a:solidFill>
                  <a:schemeClr val="dk1"/>
                </a:solidFill>
              </a:rPr>
              <a:t>subtype</a:t>
            </a:r>
            <a:r>
              <a:rPr b="0" i="0" u="none" sz="1600">
                <a:solidFill>
                  <a:schemeClr val="dk1"/>
                </a:solidFill>
              </a:rPr>
              <a:t> or </a:t>
            </a:r>
            <a:r>
              <a:rPr b="1" i="1" u="none" sz="1600">
                <a:solidFill>
                  <a:schemeClr val="dk1"/>
                </a:solidFill>
              </a:rPr>
              <a:t>subclass</a:t>
            </a:r>
            <a:r>
              <a:rPr b="0" i="0" u="none" sz="1600">
                <a:solidFill>
                  <a:schemeClr val="dk1"/>
                </a:solidFill>
              </a:rPr>
              <a:t> polymorphism which is when we </a:t>
            </a:r>
            <a:r>
              <a:rPr b="1" i="1" u="none" sz="1600">
                <a:solidFill>
                  <a:schemeClr val="dk1"/>
                </a:solidFill>
              </a:rPr>
              <a:t>override</a:t>
            </a:r>
            <a:r>
              <a:rPr b="0" i="0" u="none" sz="1600">
                <a:solidFill>
                  <a:schemeClr val="dk1"/>
                </a:solidFill>
              </a:rPr>
              <a:t> methods in a superclass allowing us to call the methods on a variable of the superclass type which contains an object of the subclass type.  This causes the system to </a:t>
            </a:r>
            <a:r>
              <a:rPr b="1" i="1" u="none" sz="1600">
                <a:solidFill>
                  <a:schemeClr val="dk1"/>
                </a:solidFill>
              </a:rPr>
              <a:t>dispatch</a:t>
            </a:r>
            <a:r>
              <a:rPr b="0" i="0" u="none" sz="1600">
                <a:solidFill>
                  <a:schemeClr val="dk1"/>
                </a:solidFill>
              </a:rPr>
              <a:t> the call to the correct subclass.</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Abstract Classes</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 Classes</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Pr/>
            <a:r>
              <a:rPr b="0" i="0" u="none" sz="1600">
                <a:solidFill>
                  <a:schemeClr val="dk1"/>
                </a:solidFill>
              </a:rPr>
              <a:t>With the version of our drawing program from the last section, what happens when a developer using our class creates an actual Drawable object.  We built it to act as a superclass for all of the drawable objects, but it makes no sense to create one on its own.  It isn’t really drawable since the draw function doesn’t do anything.  It provides no functionality, and serves no purpose other than to act as a superclass to our other elements, hold their color, and dispatch their draw requests.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weird</a:t>
            </a:r>
            <a:r>
              <a:rPr>
                <a:solidFill>
                  <a:srgbClr val="000000"/>
                </a:solidFill>
              </a:rPr>
              <a:t>:</a:t>
            </a:r>
            <a:r>
              <a:rPr>
                <a:solidFill>
                  <a:srgbClr val="2C2CFF"/>
                </a:solidFill>
              </a:rPr>
              <a:t>Drawable</a:t>
            </a:r>
            <a:r>
              <a:rPr>
                <a:solidFill>
                  <a:srgbClr val="000000"/>
                </a:solidFill>
              </a:rPr>
              <a:t>=</a:t>
            </a:r>
            <a:r>
              <a:rPr>
                <a:solidFill>
                  <a:srgbClr val="000000"/>
                </a:solidFill>
              </a:rPr>
              <a:t>new</a:t>
            </a:r>
            <a:r>
              <a:rPr>
                <a:solidFill>
                  <a:srgbClr val="BBBBBB"/>
                </a:solidFill>
              </a:rPr>
              <a:t> </a:t>
            </a:r>
            <a:r>
              <a:rPr>
                <a:solidFill>
                  <a:srgbClr val="000000"/>
                </a:solidFill>
              </a:rPr>
              <a:t>Drawable</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weird</a:t>
            </a:r>
            <a:r>
              <a:rPr>
                <a:solidFill>
                  <a:srgbClr val="000000"/>
                </a:solidFill>
              </a:rPr>
              <a:t>.</a:t>
            </a:r>
            <a:r>
              <a:rPr>
                <a:solidFill>
                  <a:srgbClr val="000000"/>
                </a:solidFill>
              </a:rPr>
              <a:t>draw</a:t>
            </a:r>
            <a:r>
              <a:rPr>
                <a:solidFill>
                  <a:srgbClr val="000000"/>
                </a:solidFill>
              </a:rPr>
              <a:t>(</a:t>
            </a:r>
            <a:r>
              <a:rPr>
                <a:solidFill>
                  <a:srgbClr val="2C2CFF"/>
                </a:solidFill>
              </a:rPr>
              <a:t>this</a:t>
            </a:r>
            <a:r>
              <a:rPr>
                <a:solidFill>
                  <a:srgbClr val="000000"/>
                </a:solidFill>
              </a:rPr>
              <a:t>.</a:t>
            </a:r>
            <a:r>
              <a:rPr>
                <a:solidFill>
                  <a:srgbClr val="000000"/>
                </a:solidFill>
              </a:rPr>
              <a:t>drawingSurface</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 Classes</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
            <a:pPr/>
            <a:r>
              <a:rPr b="0" i="0" u="none" sz="1600">
                <a:solidFill>
                  <a:schemeClr val="dk1"/>
                </a:solidFill>
              </a:rPr>
              <a:t>It would be nice not to be able to prevent a user of our class from accidentally creating and using one of these.  </a:t>
            </a:r>
          </a:p>
          <a:p>
            <a:pPr/>
            <a:r>
              <a:rPr b="0" i="0" u="none" sz="1600">
                <a:solidFill>
                  <a:schemeClr val="dk1"/>
                </a:solidFill>
              </a:rPr>
              <a:t>Let's begin with our definition of a Drawable from the last section:</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BBBBBB"/>
                </a:solidFill>
              </a:rPr>
              <a:t> </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Drawable</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2C2CFF"/>
                </a:solidFill>
              </a:rPr>
              <a:t>Page</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 Classes</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
            <a:pPr/>
            <a:r>
              <a:rPr b="0" i="0" u="none" sz="1600">
                <a:solidFill>
                  <a:schemeClr val="dk1"/>
                </a:solidFill>
              </a:rPr>
              <a:t>We can modify our drawable class to prevent it from being instantiated directly by tagging it as abstract in the method signature.</a:t>
            </a:r>
            <a:r>
              <a:rPr b="0" i="0" u="none" sz="1600">
                <a:solidFill>
                  <a:schemeClr val="dk1"/>
                </a:solidFill>
              </a:rPr>
              <a:t> </a:t>
            </a:r>
            <a:r>
              <a:rPr b="0" i="0" u="none" sz="1600">
                <a:solidFill>
                  <a:schemeClr val="dk1"/>
                </a:solidFill>
              </a:rPr>
              <a:t>This breaks our clone method, how do we fix it.</a:t>
            </a:r>
          </a:p>
          <a:p>
            <a:pPr>
              <a:lnSpc>
                <a:spcPct val="50000"/>
              </a:lnSpc>
              <a:buNone/>
              <a:defRPr sz="1400">
                <a:latin typeface="Courier New"/>
              </a:defRPr>
            </a:pPr>
            <a:r>
              <a:rPr>
                <a:solidFill>
                  <a:srgbClr val="2C2CFF"/>
                </a:solidFill>
              </a:rPr>
              <a:t>abstract</a:t>
            </a:r>
            <a:r>
              <a:rPr>
                <a:solidFill>
                  <a:srgbClr val="BBBBBB"/>
                </a:solidFill>
              </a:rPr>
              <a:t> </a:t>
            </a: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BBBBBB"/>
                </a:solidFill>
              </a:rPr>
              <a:t> </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Drawable</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8800"/>
                </a:solidFill>
              </a:rPr>
              <a:t>// Since it is abstract, we are not allowed to create one anymore.</a:t>
            </a:r>
            <a:r>
              <a:rPr>
                <a:solidFill>
                  <a:srgbClr val="BBBBBB"/>
                </a:solidFill>
              </a:rPr>
              <a:t>
  </a:t>
            </a:r>
            <a:r>
              <a:rPr>
                <a:solidFill>
                  <a:srgbClr val="000000"/>
                </a:solidFill>
              </a:rPr>
              <a:t>}</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2C2CFF"/>
                </a:solidFill>
              </a:rPr>
              <a:t>Page</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 Classes</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
            <a:pPr/>
            <a:r>
              <a:rPr b="0" i="0" u="none" sz="1600">
                <a:solidFill>
                  <a:schemeClr val="dk1"/>
                </a:solidFill>
              </a:rPr>
              <a:t>We simply remove the body of clone and mark it as abstract</a:t>
            </a:r>
          </a:p>
          <a:p>
            <a:pPr>
              <a:lnSpc>
                <a:spcPct val="50000"/>
              </a:lnSpc>
              <a:buNone/>
              <a:defRPr sz="1400">
                <a:latin typeface="Courier New"/>
              </a:defRPr>
            </a:pPr>
            <a:r>
              <a:rPr>
                <a:solidFill>
                  <a:srgbClr val="2C2CFF"/>
                </a:solidFill>
              </a:rPr>
              <a:t>abstract</a:t>
            </a:r>
            <a:r>
              <a:rPr>
                <a:solidFill>
                  <a:srgbClr val="BBBBBB"/>
                </a:solidFill>
              </a:rPr>
              <a:t> </a:t>
            </a: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BBBBBB"/>
                </a:solidFill>
              </a:rPr>
              <a:t> </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abstract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Drawable</a:t>
            </a:r>
            <a:r>
              <a:rPr>
                <a:solidFill>
                  <a:srgbClr val="000000"/>
                </a:solidFill>
              </a:rPr>
              <a:t>;</a:t>
            </a:r>
            <a:r>
              <a:rPr>
                <a:solidFill>
                  <a:srgbClr val="BBBBBB"/>
                </a:solidFill>
              </a:rPr>
              <a:t>  </a:t>
            </a:r>
            <a:r>
              <a:rPr>
                <a:solidFill>
                  <a:srgbClr val="008800"/>
                </a:solidFill>
              </a:rPr>
              <a:t>//Just the signature followed by a semicolon is sufficent to create the interface without an implementation.</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2C2CFF"/>
                </a:solidFill>
              </a:rPr>
              <a:t>Page</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Inheritance</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Pr/>
            <a:r>
              <a:rPr b="0" i="0" u="none" sz="1600">
                <a:solidFill>
                  <a:schemeClr val="dk1"/>
                </a:solidFill>
              </a:rPr>
              <a:t>In the previous chapter we introduced the notion of inheritance to support relationships between concepts that represent an </a:t>
            </a:r>
            <a:r>
              <a:rPr b="1" i="1" u="none" sz="1600">
                <a:solidFill>
                  <a:schemeClr val="dk1"/>
                </a:solidFill>
              </a:rPr>
              <a:t>is a</a:t>
            </a:r>
            <a:r>
              <a:rPr b="0" i="0" u="none" sz="1600">
                <a:solidFill>
                  <a:schemeClr val="dk1"/>
                </a:solidFill>
              </a:rPr>
              <a:t> or </a:t>
            </a:r>
            <a:r>
              <a:rPr b="1" i="1" u="none" sz="1600">
                <a:solidFill>
                  <a:schemeClr val="dk1"/>
                </a:solidFill>
              </a:rPr>
              <a:t>type of</a:t>
            </a:r>
            <a:r>
              <a:rPr b="0" i="0" u="none" sz="1600">
                <a:solidFill>
                  <a:schemeClr val="dk1"/>
                </a:solidFill>
              </a:rPr>
              <a:t> relationship.</a:t>
            </a:r>
            <a:r>
              <a:rPr b="0" i="0" u="none" sz="1600">
                <a:solidFill>
                  <a:schemeClr val="dk1"/>
                </a:solidFill>
              </a:rPr>
              <a:t> </a:t>
            </a:r>
            <a:r>
              <a:rPr b="0" i="0" u="none" sz="1600">
                <a:solidFill>
                  <a:schemeClr val="dk1"/>
                </a:solidFill>
              </a:rPr>
              <a:t>This is different from composition which supports relationships between concepts that represent a </a:t>
            </a:r>
            <a:r>
              <a:rPr b="1" i="1" u="none" sz="1600">
                <a:solidFill>
                  <a:schemeClr val="dk1"/>
                </a:solidFill>
              </a:rPr>
              <a:t>has a</a:t>
            </a:r>
            <a:r>
              <a:rPr b="0" i="0" u="none" sz="1600">
                <a:solidFill>
                  <a:schemeClr val="dk1"/>
                </a:solidFill>
              </a:rPr>
              <a:t> or </a:t>
            </a:r>
            <a:r>
              <a:rPr b="1" i="1" u="none" sz="1600">
                <a:solidFill>
                  <a:schemeClr val="dk1"/>
                </a:solidFill>
              </a:rPr>
              <a:t>contains a</a:t>
            </a:r>
            <a:r>
              <a:rPr b="0" i="0" u="none" sz="1600">
                <a:solidFill>
                  <a:schemeClr val="dk1"/>
                </a:solidFill>
              </a:rPr>
              <a:t> relationship.</a:t>
            </a:r>
          </a:p>
        </p:txBody>
      </p:sp>
      <p:pic>
        <p:nvPicPr>
          <p:cNvPr id="6" name="Picture 5" descr="member_access_1.jpg"/>
          <p:cNvPicPr>
            <a:picLocks noChangeAspect="1"/>
          </p:cNvPicPr>
          <p:nvPr/>
        </p:nvPicPr>
        <p:blipFill>
          <a:blip r:embed="rId2"/>
          <a:stretch>
            <a:fillRect/>
          </a:stretch>
        </p:blipFill>
        <p:spPr>
          <a:xfrm>
            <a:off x="4634149" y="1335261"/>
            <a:ext cx="4385553" cy="3101624"/>
          </a:xfrm>
          <a:prstGeom prst="rect">
            <a:avLst/>
          </a:prstGeom>
        </p:spPr>
      </p:pic>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 Classes</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
            <a:pPr/>
            <a:r>
              <a:rPr b="0" i="0" u="none" sz="1600">
                <a:solidFill>
                  <a:schemeClr val="dk1"/>
                </a:solidFill>
              </a:rPr>
              <a:t>Since we can’t make one of these directly, we cannot clone it.  We rely on the implementation in the super class.</a:t>
            </a:r>
            <a:r>
              <a:rPr b="0" i="0" u="none" sz="1600">
                <a:solidFill>
                  <a:schemeClr val="dk1"/>
                </a:solidFill>
              </a:rPr>
              <a:t> </a:t>
            </a:r>
            <a:r>
              <a:rPr b="0" i="0" u="none" sz="1600">
                <a:solidFill>
                  <a:schemeClr val="dk1"/>
                </a:solidFill>
              </a:rPr>
              <a:t>If you derive from an abstract class, then all abstract members MUST be implemented in the subclass since now there is no default implementation.</a:t>
            </a:r>
          </a:p>
          <a:p>
            <a:pPr/>
            <a:r>
              <a:rPr b="0" i="0" u="none" sz="1600">
                <a:solidFill>
                  <a:schemeClr val="dk1"/>
                </a:solidFill>
              </a:rPr>
              <a:t>We can take a this a step further and remove the do nothing method draw by making it an abstract method as well.</a:t>
            </a:r>
          </a:p>
          <a:p>
            <a:pPr>
              <a:lnSpc>
                <a:spcPct val="50000"/>
              </a:lnSpc>
              <a:buNone/>
              <a:defRPr sz="1400">
                <a:latin typeface="Courier New"/>
              </a:defRPr>
            </a:pPr>
            <a:r>
              <a:rPr>
                <a:solidFill>
                  <a:srgbClr val="2C2CFF"/>
                </a:solidFill>
              </a:rPr>
              <a:t>abstract</a:t>
            </a:r>
            <a:r>
              <a:rPr>
                <a:solidFill>
                  <a:srgbClr val="BBBBBB"/>
                </a:solidFill>
              </a:rPr>
              <a:t> </a:t>
            </a: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BBBBBB"/>
                </a:solidFill>
              </a:rPr>
              <a:t> </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abstract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Drawable</a:t>
            </a:r>
            <a:r>
              <a:rPr>
                <a:solidFill>
                  <a:srgbClr val="000000"/>
                </a:solidFill>
              </a:rPr>
              <a:t>;</a:t>
            </a:r>
            <a:r>
              <a:rPr>
                <a:solidFill>
                  <a:srgbClr val="BBBBBB"/>
                </a:solidFill>
              </a:rPr>
              <a:t>  
  </a:t>
            </a:r>
            <a:r>
              <a:rPr>
                <a:solidFill>
                  <a:srgbClr val="2C2CFF"/>
                </a:solidFill>
              </a:rPr>
              <a:t>abstract</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2C2CFF"/>
                </a:solidFill>
              </a:rPr>
              <a:t>Page</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 Classes</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
            <a:pPr/>
            <a:r>
              <a:rPr b="0" i="0" u="none" sz="1600">
                <a:solidFill>
                  <a:schemeClr val="dk1"/>
                </a:solidFill>
              </a:rPr>
              <a:t>Now any class that derives from Drawable will not compile if it does not implement clone and draw itself.</a:t>
            </a:r>
            <a:r>
              <a:rPr b="0" i="0" u="none" sz="1600">
                <a:solidFill>
                  <a:schemeClr val="dk1"/>
                </a:solidFill>
              </a:rPr>
              <a:t> </a:t>
            </a:r>
            <a:r>
              <a:rPr b="0" i="0" u="none" sz="1600">
                <a:solidFill>
                  <a:schemeClr val="dk1"/>
                </a:solidFill>
              </a:rPr>
              <a:t>However, since they are still defined in the superclass, we can still call it on any object derived from Drawable and it will still dispatch to the correct subclass method.  If we removed it altogether, it would not dispatch correctly when called.</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An </a:t>
            </a:r>
            <a:r>
              <a:rPr b="1" i="1" u="none" sz="1600">
                <a:solidFill>
                  <a:schemeClr val="lt1"/>
                </a:solidFill>
              </a:rPr>
              <a:t>abstract</a:t>
            </a:r>
            <a:r>
              <a:rPr b="0" i="0" u="none" sz="1600">
                <a:solidFill>
                  <a:schemeClr val="lt1"/>
                </a:solidFill>
              </a:rPr>
              <a:t> class is a class that cannot be instantiated, but which can be used as a superclass for other classes.</a:t>
            </a:r>
          </a:p>
        </p:txBody>
      </p:sp>
      <p:sp>
        <p:nvSpPr>
          <p:cNvPr id="4" name="Text Placeholder 3"/>
          <p:cNvSpPr>
            <a:spLocks noGrp="1"/>
          </p:cNvSpPr>
          <p:nvPr>
            <p:ph type="body" idx="1"/>
          </p:nvPr>
        </p:nvSpPr>
        <p:spPr/>
        <p:txBody>
          <a:bodyPr wrap="square"/>
          <a:lstStyle/>
          <a:p>
            <a:pPr/>
            <a:r>
              <a:rPr b="0" i="0" u="none" sz="1600">
                <a:solidFill>
                  <a:schemeClr val="dk1"/>
                </a:solidFill>
              </a:rPr>
              <a:t>A base class that wants to express a public interface for its subclasses, but does not provide an implementation for that interface is called an </a:t>
            </a:r>
            <a:r>
              <a:rPr b="1" i="1" u="none" sz="1600">
                <a:solidFill>
                  <a:schemeClr val="dk1"/>
                </a:solidFill>
              </a:rPr>
              <a:t>abstract class</a:t>
            </a:r>
            <a:r>
              <a:rPr b="0" i="0" u="none" sz="1600">
                <a:solidFill>
                  <a:schemeClr val="dk1"/>
                </a:solidFill>
              </a:rPr>
              <a:t>.  Any methods within the class that do not have implementations are called </a:t>
            </a:r>
            <a:r>
              <a:rPr b="1" i="1" u="none" sz="1600">
                <a:solidFill>
                  <a:schemeClr val="dk1"/>
                </a:solidFill>
              </a:rPr>
              <a:t>abstract methods</a:t>
            </a:r>
            <a:r>
              <a:rPr b="0" i="0" u="none" sz="1600">
                <a:solidFill>
                  <a:schemeClr val="dk1"/>
                </a:solidFill>
              </a:rPr>
              <a:t>.  We denote both a class or a method being abstract by using the </a:t>
            </a:r>
            <a:r>
              <a:rPr b="0" i="0" u="none" sz="1600">
                <a:solidFill>
                  <a:schemeClr val="dk1"/>
                </a:solidFill>
                <a:latin typeface="Courier New"/>
              </a:rPr>
              <a:t>abstract</a:t>
            </a:r>
            <a:r>
              <a:rPr b="0" i="0" u="none" sz="1600">
                <a:solidFill>
                  <a:schemeClr val="dk1"/>
                </a:solidFill>
              </a:rPr>
              <a:t> keyword.</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Polymorphism Notes</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Things to know</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It is ok to store an object of a subclassed type in a variable typed to the superclass.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dObj</a:t>
            </a:r>
            <a:r>
              <a:rPr>
                <a:solidFill>
                  <a:srgbClr val="000000"/>
                </a:solidFill>
              </a:rPr>
              <a:t>:</a:t>
            </a:r>
            <a:r>
              <a:rPr>
                <a:solidFill>
                  <a:srgbClr val="2C2CFF"/>
                </a:solidFill>
              </a:rPr>
              <a:t>Drawable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3</a:t>
            </a:r>
            <a:r>
              <a:rPr>
                <a:solidFill>
                  <a:srgbClr val="000000"/>
                </a:solidFill>
              </a:rPr>
              <a:t>,</a:t>
            </a:r>
            <a:r>
              <a:rPr>
                <a:solidFill>
                  <a:srgbClr val="2C8553"/>
                </a:solidFill>
              </a:rPr>
              <a:t>4</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1</a:t>
            </a:r>
            <a:r>
              <a:rPr>
                <a:solidFill>
                  <a:srgbClr val="000000"/>
                </a:solidFill>
              </a:rPr>
              <a:t>,</a:t>
            </a:r>
            <a:r>
              <a:rPr>
                <a:solidFill>
                  <a:srgbClr val="2C8553"/>
                </a:solidFill>
              </a:rPr>
              <a:t>2</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Things to know</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
            <a:pPr/>
            <a:r>
              <a:rPr b="0" i="0" u="none" sz="1600">
                <a:solidFill>
                  <a:schemeClr val="dk1"/>
                </a:solidFill>
              </a:rPr>
              <a:t>Calling methods on that variable will call the method in Line if it is implemented, and fall back to calling the method in Drawable if it is not.</a:t>
            </a:r>
          </a:p>
          <a:p>
            <a:pPr>
              <a:lnSpc>
                <a:spcPct val="50000"/>
              </a:lnSpc>
              <a:buNone/>
              <a:defRPr sz="1400">
                <a:latin typeface="Courier New"/>
              </a:defRPr>
            </a:pPr>
            <a:r>
              <a:rPr>
                <a:solidFill>
                  <a:srgbClr val="000000"/>
                </a:solidFill>
              </a:rPr>
              <a:t>dObj</a:t>
            </a:r>
            <a:r>
              <a:rPr>
                <a:solidFill>
                  <a:srgbClr val="000000"/>
                </a:solidFill>
              </a:rPr>
              <a:t>.</a:t>
            </a:r>
            <a:r>
              <a:rPr>
                <a:solidFill>
                  <a:srgbClr val="000000"/>
                </a:solidFill>
              </a:rPr>
              <a:t>draw</a:t>
            </a:r>
            <a:r>
              <a:rPr>
                <a:solidFill>
                  <a:srgbClr val="000000"/>
                </a:solidFill>
              </a:rPr>
              <a:t>(</a:t>
            </a:r>
            <a:r>
              <a:rPr>
                <a:solidFill>
                  <a:srgbClr val="2C2CFF"/>
                </a:solidFill>
              </a:rPr>
              <a:t>this</a:t>
            </a:r>
            <a:r>
              <a:rPr>
                <a:solidFill>
                  <a:srgbClr val="000000"/>
                </a:solidFill>
              </a:rPr>
              <a:t>.</a:t>
            </a:r>
            <a:r>
              <a:rPr>
                <a:solidFill>
                  <a:srgbClr val="000000"/>
                </a:solidFill>
              </a:rPr>
              <a:t>drawingSurface</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Things to know</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
            <a:pPr/>
            <a:r>
              <a:rPr b="0" i="0" u="none" sz="1600">
                <a:solidFill>
                  <a:schemeClr val="dk1"/>
                </a:solidFill>
              </a:rPr>
              <a:t>If a class has no intended use on its own, but only is used as a parent class, then we can make it abstract, meaning that it cannot be created with new.</a:t>
            </a:r>
          </a:p>
          <a:p>
            <a:pPr>
              <a:lnSpc>
                <a:spcPct val="50000"/>
              </a:lnSpc>
              <a:buNone/>
              <a:defRPr sz="1400">
                <a:latin typeface="Courier New"/>
              </a:defRPr>
            </a:pPr>
            <a:r>
              <a:rPr>
                <a:solidFill>
                  <a:srgbClr val="2C2CFF"/>
                </a:solidFill>
              </a:rPr>
              <a:t>abstract</a:t>
            </a:r>
            <a:r>
              <a:rPr>
                <a:solidFill>
                  <a:srgbClr val="BBBBBB"/>
                </a:solidFill>
              </a:rPr>
              <a:t> </a:t>
            </a: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Things to know</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
            <a:pPr/>
            <a:r>
              <a:rPr b="0" i="0" u="none" sz="1600">
                <a:solidFill>
                  <a:schemeClr val="dk1"/>
                </a:solidFill>
              </a:rPr>
              <a:t>If we have methods that make no sense in the superclass, and must be implemented in the subclass, then we can declare them as abstract as well to support dispatch.</a:t>
            </a:r>
          </a:p>
          <a:p>
            <a:pPr>
              <a:lnSpc>
                <a:spcPct val="50000"/>
              </a:lnSpc>
              <a:buNone/>
              <a:defRPr sz="1400">
                <a:latin typeface="Courier New"/>
              </a:defRPr>
            </a:pPr>
            <a:r>
              <a:rPr>
                <a:solidFill>
                  <a:srgbClr val="2C2CFF"/>
                </a:solidFill>
              </a:rPr>
              <a:t>abstract</a:t>
            </a:r>
            <a:r>
              <a:rPr>
                <a:solidFill>
                  <a:srgbClr val="BBBBBB"/>
                </a:solidFill>
              </a:rPr>
              <a:t> </a:t>
            </a:r>
            <a:r>
              <a:rPr>
                <a:solidFill>
                  <a:srgbClr val="000000"/>
                </a:solidFill>
              </a:rPr>
              <a:t>draw</a:t>
            </a:r>
            <a:r>
              <a:rPr>
                <a:solidFill>
                  <a:srgbClr val="000000"/>
                </a:solidFill>
              </a:rPr>
              <a:t>(</a:t>
            </a:r>
            <a:r>
              <a:rPr>
                <a:solidFill>
                  <a:srgbClr val="000000"/>
                </a:solidFill>
              </a:rPr>
              <a:t>page</a:t>
            </a:r>
            <a:r>
              <a:rPr>
                <a:solidFill>
                  <a:srgbClr val="000000"/>
                </a:solidFill>
              </a:rPr>
              <a:t>:</a:t>
            </a:r>
            <a:r>
              <a:rPr>
                <a:solidFill>
                  <a:srgbClr val="BBBBBB"/>
                </a:solidFill>
              </a:rPr>
              <a:t> </a:t>
            </a:r>
            <a:r>
              <a:rPr>
                <a:solidFill>
                  <a:srgbClr val="2C2CFF"/>
                </a:solidFill>
              </a:rPr>
              <a:t>any</a:t>
            </a:r>
            <a:r>
              <a:rPr>
                <a:solidFill>
                  <a:srgbClr val="000000"/>
                </a:solidFill>
              </a:rPr>
              <a:t>)</a:t>
            </a:r>
            <a:r>
              <a:rPr>
                <a:solidFill>
                  <a:srgbClr val="000000"/>
                </a:solidFill>
              </a:rPr>
              <a:t>:</a:t>
            </a:r>
            <a:r>
              <a:rPr>
                <a:solidFill>
                  <a:srgbClr val="BBBBBB"/>
                </a:solidFill>
              </a:rPr>
              <a:t> </a:t>
            </a:r>
            <a:r>
              <a:rPr>
                <a:solidFill>
                  <a:srgbClr val="000000"/>
                </a:solidFill>
              </a:rPr>
              <a:t>void</a:t>
            </a:r>
            <a:r>
              <a:rPr>
                <a:solidFill>
                  <a:srgbClr val="000000"/>
                </a:solidFill>
              </a:rPr>
              <a:t>;</a:t>
            </a:r>
            <a:r>
              <a:rPr>
                <a:solidFill>
                  <a:srgbClr val="BBBBBB"/>
                </a:solidFill>
              </a:rPr>
              <a:t>
</a:t>
            </a:r>
          </a:p>
        </p:txBody>
      </p:sp>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 Example</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Remember our Users/Student/Faculty classes.</a:t>
            </a:r>
            <a:r>
              <a:rPr b="0" i="0" u="none" sz="1600">
                <a:solidFill>
                  <a:schemeClr val="dk1"/>
                </a:solidFill>
              </a:rPr>
              <a:t> </a:t>
            </a:r>
            <a:r>
              <a:rPr b="0" i="0" u="none" sz="1600">
                <a:solidFill>
                  <a:schemeClr val="dk1"/>
                </a:solidFill>
              </a:rPr>
              <a:t>Here is a simplified and updated version for us to look at.</a:t>
            </a:r>
            <a:r>
              <a:rPr b="0" i="0" u="none" sz="1600">
                <a:solidFill>
                  <a:schemeClr val="dk1"/>
                </a:solidFill>
              </a:rPr>
              <a:t> </a:t>
            </a:r>
            <a:r>
              <a:rPr b="0" i="0" u="none" sz="1600">
                <a:solidFill>
                  <a:schemeClr val="dk1"/>
                </a:solidFill>
              </a:rPr>
              <a:t>The base class Users implements name, age, and two methods to access them.</a:t>
            </a:r>
            <a:r>
              <a:rPr b="0" i="0" u="none" sz="1600">
                <a:solidFill>
                  <a:schemeClr val="dk1"/>
                </a:solidFill>
              </a:rPr>
              <a:t> </a:t>
            </a:r>
            <a:r>
              <a:rPr b="0" i="0" u="none" sz="1600">
                <a:solidFill>
                  <a:schemeClr val="dk1"/>
                </a:solidFill>
              </a:rPr>
              <a:t>It is abstract and cannot be created.</a:t>
            </a:r>
            <a:r>
              <a:rPr b="0" i="0" u="none" sz="1600">
                <a:solidFill>
                  <a:schemeClr val="dk1"/>
                </a:solidFill>
              </a:rPr>
              <a:t> </a:t>
            </a:r>
            <a:r>
              <a:rPr b="0" i="0" u="none" sz="1600">
                <a:solidFill>
                  <a:schemeClr val="dk1"/>
                </a:solidFill>
              </a:rPr>
              <a:t>In addition, suppose we want to build a database of users, the Database class implements that.</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abstract</a:t>
            </a:r>
            <a:r>
              <a:rPr>
                <a:solidFill>
                  <a:srgbClr val="BBBBBB"/>
                </a:solidFill>
              </a:rPr>
              <a:t> </a:t>
            </a:r>
            <a:r>
              <a:rPr>
                <a:solidFill>
                  <a:srgbClr val="2C2CFF"/>
                </a:solidFill>
              </a:rPr>
              <a:t>class</a:t>
            </a:r>
            <a:r>
              <a:rPr>
                <a:solidFill>
                  <a:srgbClr val="BBBBBB"/>
                </a:solidFill>
              </a:rPr>
              <a:t> </a:t>
            </a:r>
            <a:r>
              <a:rPr>
                <a:solidFill>
                  <a:srgbClr val="000000"/>
                </a:solidFill>
              </a:rPr>
              <a:t>Users</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protected</a:t>
            </a:r>
            <a:r>
              <a:rPr>
                <a:solidFill>
                  <a:srgbClr val="BBBBBB"/>
                </a:solidFill>
              </a:rPr>
              <a:t> </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2C2CFF"/>
                </a:solidFill>
              </a:rPr>
              <a:t>protected</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name</a:t>
            </a:r>
            <a:r>
              <a:rPr>
                <a:solidFill>
                  <a:srgbClr val="000000"/>
                </a:solidFill>
              </a:rPr>
              <a:t>}</a:t>
            </a:r>
            <a:r>
              <a:rPr>
                <a:solidFill>
                  <a:srgbClr val="000000"/>
                </a:solidFill>
              </a:rPr>
              <a:t>;</a:t>
            </a:r>
            <a:r>
              <a:rPr>
                <a:solidFill>
                  <a:srgbClr val="BBBBBB"/>
                </a:solidFill>
              </a:rPr>
              <a:t>
  </a:t>
            </a:r>
            <a:r>
              <a:rPr>
                <a:solidFill>
                  <a:srgbClr val="000000"/>
                </a:solidFill>
              </a:rPr>
              <a:t>getAge</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age</a:t>
            </a:r>
            <a:r>
              <a:rPr>
                <a:solidFill>
                  <a:srgbClr val="000000"/>
                </a:solidFill>
              </a:rPr>
              <a:t>}</a:t>
            </a:r>
            <a:r>
              <a:rPr>
                <a:solidFill>
                  <a:srgbClr val="000000"/>
                </a:solidFill>
              </a:rPr>
              <a:t>;</a:t>
            </a:r>
            <a:r>
              <a:rPr>
                <a:solidFill>
                  <a:srgbClr val="BBBBBB"/>
                </a:solidFill>
              </a:rPr>
              <a:t>
  </a:t>
            </a:r>
            <a:r>
              <a:rPr>
                <a:solidFill>
                  <a:srgbClr val="2C2CFF"/>
                </a:solidFill>
              </a:rPr>
              <a:t>abstract</a:t>
            </a:r>
            <a:r>
              <a:rPr>
                <a:solidFill>
                  <a:srgbClr val="BBBBBB"/>
                </a:solidFill>
              </a:rPr>
              <a:t> </a:t>
            </a:r>
            <a:r>
              <a:rPr>
                <a:solidFill>
                  <a:srgbClr val="000000"/>
                </a:solidFill>
              </a:rPr>
              <a:t>getDetails</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Students</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grade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getDetails</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a:t>
            </a:r>
            <a:r>
              <a:rPr>
                <a:solidFill>
                  <a:srgbClr val="800080"/>
                </a:solidFill>
              </a:rPr>
              <a:t>N: </a:t>
            </a:r>
            <a:r>
              <a:rPr>
                <a:solidFill>
                  <a:srgbClr val="800080"/>
                </a:solidFill>
              </a:rPr>
              <a:t>${</a:t>
            </a:r>
            <a:r>
              <a:rPr>
                <a:solidFill>
                  <a:srgbClr val="2C2CFF"/>
                </a:solidFill>
              </a:rPr>
              <a:t>this</a:t>
            </a:r>
            <a:r>
              <a:rPr>
                <a:solidFill>
                  <a:srgbClr val="000000"/>
                </a:solidFill>
              </a:rPr>
              <a:t>.</a:t>
            </a:r>
            <a:r>
              <a:rPr>
                <a:solidFill>
                  <a:srgbClr val="000000"/>
                </a:solidFill>
              </a:rPr>
              <a:t>name</a:t>
            </a:r>
            <a:r>
              <a:rPr>
                <a:solidFill>
                  <a:srgbClr val="800080"/>
                </a:solidFill>
              </a:rPr>
              <a:t>}</a:t>
            </a:r>
            <a:r>
              <a:rPr>
                <a:solidFill>
                  <a:srgbClr val="800080"/>
                </a:solidFill>
              </a:rPr>
              <a:t>, A: </a:t>
            </a:r>
            <a:r>
              <a:rPr>
                <a:solidFill>
                  <a:srgbClr val="800080"/>
                </a:solidFill>
              </a:rPr>
              <a:t>${</a:t>
            </a:r>
            <a:r>
              <a:rPr>
                <a:solidFill>
                  <a:srgbClr val="2C2CFF"/>
                </a:solidFill>
              </a:rPr>
              <a:t>this</a:t>
            </a:r>
            <a:r>
              <a:rPr>
                <a:solidFill>
                  <a:srgbClr val="000000"/>
                </a:solidFill>
              </a:rPr>
              <a:t>.</a:t>
            </a:r>
            <a:r>
              <a:rPr>
                <a:solidFill>
                  <a:srgbClr val="000000"/>
                </a:solidFill>
              </a:rPr>
              <a:t>age</a:t>
            </a:r>
            <a:r>
              <a:rPr>
                <a:solidFill>
                  <a:srgbClr val="800080"/>
                </a:solidFill>
              </a:rPr>
              <a:t>}</a:t>
            </a:r>
            <a:r>
              <a:rPr>
                <a:solidFill>
                  <a:srgbClr val="800080"/>
                </a:solidFill>
              </a:rPr>
              <a:t>, G: </a:t>
            </a:r>
            <a:r>
              <a:rPr>
                <a:solidFill>
                  <a:srgbClr val="800080"/>
                </a:solidFill>
              </a:rPr>
              <a:t>${</a:t>
            </a:r>
            <a:r>
              <a:rPr>
                <a:solidFill>
                  <a:srgbClr val="2C2CFF"/>
                </a:solidFill>
              </a:rPr>
              <a:t>this</a:t>
            </a:r>
            <a:r>
              <a:rPr>
                <a:solidFill>
                  <a:srgbClr val="000000"/>
                </a:solidFill>
              </a:rPr>
              <a:t>.</a:t>
            </a:r>
            <a:r>
              <a:rPr>
                <a:solidFill>
                  <a:srgbClr val="000000"/>
                </a:solidFill>
              </a:rPr>
              <a:t>grade</a:t>
            </a:r>
            <a:r>
              <a:rPr>
                <a:solidFill>
                  <a:srgbClr val="800080"/>
                </a:solidFill>
              </a:rPr>
              <a:t>}</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Faculty</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department</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getDetails</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a:t>
            </a:r>
            <a:r>
              <a:rPr>
                <a:solidFill>
                  <a:srgbClr val="800080"/>
                </a:solidFill>
              </a:rPr>
              <a:t>N </a:t>
            </a:r>
            <a:r>
              <a:rPr>
                <a:solidFill>
                  <a:srgbClr val="800080"/>
                </a:solidFill>
              </a:rPr>
              <a:t>${</a:t>
            </a:r>
            <a:r>
              <a:rPr>
                <a:solidFill>
                  <a:srgbClr val="2C2CFF"/>
                </a:solidFill>
              </a:rPr>
              <a:t>this</a:t>
            </a:r>
            <a:r>
              <a:rPr>
                <a:solidFill>
                  <a:srgbClr val="000000"/>
                </a:solidFill>
              </a:rPr>
              <a:t>.</a:t>
            </a:r>
            <a:r>
              <a:rPr>
                <a:solidFill>
                  <a:srgbClr val="000000"/>
                </a:solidFill>
              </a:rPr>
              <a:t>name</a:t>
            </a:r>
            <a:r>
              <a:rPr>
                <a:solidFill>
                  <a:srgbClr val="800080"/>
                </a:solidFill>
              </a:rPr>
              <a:t>}</a:t>
            </a:r>
            <a:r>
              <a:rPr>
                <a:solidFill>
                  <a:srgbClr val="800080"/>
                </a:solidFill>
              </a:rPr>
              <a:t>, A: </a:t>
            </a:r>
            <a:r>
              <a:rPr>
                <a:solidFill>
                  <a:srgbClr val="800080"/>
                </a:solidFill>
              </a:rPr>
              <a:t>${</a:t>
            </a:r>
            <a:r>
              <a:rPr>
                <a:solidFill>
                  <a:srgbClr val="2C2CFF"/>
                </a:solidFill>
              </a:rPr>
              <a:t>this</a:t>
            </a:r>
            <a:r>
              <a:rPr>
                <a:solidFill>
                  <a:srgbClr val="000000"/>
                </a:solidFill>
              </a:rPr>
              <a:t>.</a:t>
            </a:r>
            <a:r>
              <a:rPr>
                <a:solidFill>
                  <a:srgbClr val="000000"/>
                </a:solidFill>
              </a:rPr>
              <a:t>age</a:t>
            </a:r>
            <a:r>
              <a:rPr>
                <a:solidFill>
                  <a:srgbClr val="800080"/>
                </a:solidFill>
              </a:rPr>
              <a:t>}</a:t>
            </a:r>
            <a:r>
              <a:rPr>
                <a:solidFill>
                  <a:srgbClr val="800080"/>
                </a:solidFill>
              </a:rPr>
              <a:t>, D: </a:t>
            </a:r>
            <a:r>
              <a:rPr>
                <a:solidFill>
                  <a:srgbClr val="800080"/>
                </a:solidFill>
              </a:rPr>
              <a:t>${</a:t>
            </a:r>
            <a:r>
              <a:rPr>
                <a:solidFill>
                  <a:srgbClr val="2C2CFF"/>
                </a:solidFill>
              </a:rPr>
              <a:t>this</a:t>
            </a:r>
            <a:r>
              <a:rPr>
                <a:solidFill>
                  <a:srgbClr val="000000"/>
                </a:solidFill>
              </a:rPr>
              <a:t>.</a:t>
            </a:r>
            <a:r>
              <a:rPr>
                <a:solidFill>
                  <a:srgbClr val="000000"/>
                </a:solidFill>
              </a:rPr>
              <a:t>department</a:t>
            </a:r>
            <a:r>
              <a:rPr>
                <a:solidFill>
                  <a:srgbClr val="800080"/>
                </a:solidFill>
              </a:rPr>
              <a:t>}</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Database</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users</a:t>
            </a:r>
            <a:r>
              <a:rPr>
                <a:solidFill>
                  <a:srgbClr val="000000"/>
                </a:solidFill>
              </a:rPr>
              <a:t>:</a:t>
            </a:r>
            <a:r>
              <a:rPr>
                <a:solidFill>
                  <a:srgbClr val="BBBBBB"/>
                </a:solidFill>
              </a:rPr>
              <a:t> </a:t>
            </a:r>
            <a:r>
              <a:rPr>
                <a:solidFill>
                  <a:srgbClr val="2C2CFF"/>
                </a:solidFill>
              </a:rPr>
              <a:t>Users</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addUser</a:t>
            </a:r>
            <a:r>
              <a:rPr>
                <a:solidFill>
                  <a:srgbClr val="000000"/>
                </a:solidFill>
              </a:rPr>
              <a:t>(</a:t>
            </a:r>
            <a:r>
              <a:rPr>
                <a:solidFill>
                  <a:srgbClr val="000000"/>
                </a:solidFill>
              </a:rPr>
              <a:t>user</a:t>
            </a:r>
            <a:r>
              <a:rPr>
                <a:solidFill>
                  <a:srgbClr val="000000"/>
                </a:solidFill>
              </a:rPr>
              <a:t>:</a:t>
            </a:r>
            <a:r>
              <a:rPr>
                <a:solidFill>
                  <a:srgbClr val="BBBBBB"/>
                </a:solidFill>
              </a:rPr>
              <a:t> </a:t>
            </a:r>
            <a:r>
              <a:rPr>
                <a:solidFill>
                  <a:srgbClr val="2C2CFF"/>
                </a:solidFill>
              </a:rPr>
              <a:t>Users</a:t>
            </a:r>
            <a:r>
              <a:rPr>
                <a:solidFill>
                  <a:srgbClr val="000000"/>
                </a:solidFill>
              </a:rPr>
              <a:t>)</a:t>
            </a:r>
            <a:r>
              <a:rPr>
                <a:solidFill>
                  <a:srgbClr val="000000"/>
                </a:solidFill>
              </a:rPr>
              <a:t>:</a:t>
            </a:r>
            <a:r>
              <a:rPr>
                <a:solidFill>
                  <a:srgbClr val="000000"/>
                </a:solidFill>
              </a:rPr>
              <a:t>void</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users</a:t>
            </a:r>
            <a:r>
              <a:rPr>
                <a:solidFill>
                  <a:srgbClr val="000000"/>
                </a:solidFill>
              </a:rPr>
              <a:t>.</a:t>
            </a:r>
            <a:r>
              <a:rPr>
                <a:solidFill>
                  <a:srgbClr val="000000"/>
                </a:solidFill>
              </a:rPr>
              <a:t>push</a:t>
            </a:r>
            <a:r>
              <a:rPr>
                <a:solidFill>
                  <a:srgbClr val="000000"/>
                </a:solidFill>
              </a:rPr>
              <a:t>(</a:t>
            </a:r>
            <a:r>
              <a:rPr>
                <a:solidFill>
                  <a:srgbClr val="000000"/>
                </a:solidFill>
              </a:rPr>
              <a:t>user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getUsers</a:t>
            </a:r>
            <a:r>
              <a:rPr>
                <a:solidFill>
                  <a:srgbClr val="000000"/>
                </a:solidFill>
              </a:rPr>
              <a:t>(</a:t>
            </a:r>
            <a:r>
              <a:rPr>
                <a:solidFill>
                  <a:srgbClr val="000000"/>
                </a:solidFill>
              </a:rPr>
              <a:t>)</a:t>
            </a:r>
            <a:r>
              <a:rPr>
                <a:solidFill>
                  <a:srgbClr val="000000"/>
                </a:solidFill>
              </a:rPr>
              <a:t>:</a:t>
            </a:r>
            <a:r>
              <a:rPr>
                <a:solidFill>
                  <a:srgbClr val="000000"/>
                </a:solidFill>
              </a:rPr>
              <a:t>Users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users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getUser</a:t>
            </a:r>
            <a:r>
              <a:rPr>
                <a:solidFill>
                  <a:srgbClr val="000000"/>
                </a:solidFill>
              </a:rPr>
              <a:t>(</a:t>
            </a:r>
            <a:r>
              <a:rPr>
                <a:solidFill>
                  <a:srgbClr val="000000"/>
                </a:solidFill>
              </a:rPr>
              <a:t>name</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000000"/>
                </a:solidFill>
              </a:rPr>
              <a:t>Users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result</a:t>
            </a:r>
            <a:r>
              <a:rPr>
                <a:solidFill>
                  <a:srgbClr val="000000"/>
                </a:solidFill>
              </a:rPr>
              <a:t>:</a:t>
            </a:r>
            <a:r>
              <a:rPr>
                <a:solidFill>
                  <a:srgbClr val="2C2CFF"/>
                </a:solidFill>
              </a:rPr>
              <a:t>Users</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000000"/>
                </a:solidFill>
              </a:rPr>
              <a:t>(</a:t>
            </a:r>
            <a:r>
              <a:rPr>
                <a:solidFill>
                  <a:srgbClr val="2C2CFF"/>
                </a:solidFill>
              </a:rPr>
              <a:t>let</a:t>
            </a:r>
            <a:r>
              <a:rPr>
                <a:solidFill>
                  <a:srgbClr val="BBBBBB"/>
                </a:solidFill>
              </a:rPr>
              <a:t> </a:t>
            </a:r>
            <a:r>
              <a:rPr>
                <a:solidFill>
                  <a:srgbClr val="000000"/>
                </a:solidFill>
              </a:rPr>
              <a:t>user</a:t>
            </a:r>
            <a:r>
              <a:rPr>
                <a:solidFill>
                  <a:srgbClr val="BBBBBB"/>
                </a:solidFill>
              </a:rPr>
              <a:t> </a:t>
            </a:r>
            <a:r>
              <a:rPr>
                <a:solidFill>
                  <a:srgbClr val="2C2CFF"/>
                </a:solidFill>
              </a:rPr>
              <a:t>of</a:t>
            </a:r>
            <a:r>
              <a:rPr>
                <a:solidFill>
                  <a:srgbClr val="BBBBBB"/>
                </a:solidFill>
              </a:rPr>
              <a:t> </a:t>
            </a:r>
            <a:r>
              <a:rPr>
                <a:solidFill>
                  <a:srgbClr val="2C2CFF"/>
                </a:solidFill>
              </a:rPr>
              <a:t>this</a:t>
            </a:r>
            <a:r>
              <a:rPr>
                <a:solidFill>
                  <a:srgbClr val="000000"/>
                </a:solidFill>
              </a:rPr>
              <a:t>.</a:t>
            </a:r>
            <a:r>
              <a:rPr>
                <a:solidFill>
                  <a:srgbClr val="000000"/>
                </a:solidFill>
              </a:rPr>
              <a:t>users</a:t>
            </a:r>
            <a:r>
              <a:rPr>
                <a:solidFill>
                  <a:srgbClr val="000000"/>
                </a:solidFill>
              </a:rPr>
              <a:t>)</a:t>
            </a:r>
            <a:r>
              <a:rPr>
                <a:solidFill>
                  <a:srgbClr val="000000"/>
                </a:solidFill>
              </a:rPr>
              <a:t>{</a:t>
            </a:r>
            <a:r>
              <a:rPr>
                <a:solidFill>
                  <a:srgbClr val="BBBBBB"/>
                </a:solidFill>
              </a:rPr>
              <a:t>
      </a:t>
            </a:r>
            <a:r>
              <a:rPr>
                <a:solidFill>
                  <a:srgbClr val="2C2CFF"/>
                </a:solidFill>
              </a:rPr>
              <a:t>if</a:t>
            </a:r>
            <a:r>
              <a:rPr>
                <a:solidFill>
                  <a:srgbClr val="000000"/>
                </a:solidFill>
              </a:rPr>
              <a:t>(</a:t>
            </a:r>
            <a:r>
              <a:rPr>
                <a:solidFill>
                  <a:srgbClr val="000000"/>
                </a:solidFill>
              </a:rPr>
              <a:t>user</a:t>
            </a:r>
            <a:r>
              <a:rPr>
                <a:solidFill>
                  <a:srgbClr val="000000"/>
                </a:solidFill>
              </a:rPr>
              <a:t>.</a:t>
            </a:r>
            <a:r>
              <a:rPr>
                <a:solidFill>
                  <a:srgbClr val="000000"/>
                </a:solidFill>
              </a:rPr>
              <a:t>getName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name</a:t>
            </a:r>
            <a:r>
              <a:rPr>
                <a:solidFill>
                  <a:srgbClr val="000000"/>
                </a:solidFill>
              </a:rPr>
              <a:t>)</a:t>
            </a:r>
            <a:r>
              <a:rPr>
                <a:solidFill>
                  <a:srgbClr val="000000"/>
                </a:solidFill>
              </a:rPr>
              <a:t>{</a:t>
            </a:r>
            <a:r>
              <a:rPr>
                <a:solidFill>
                  <a:srgbClr val="BBBBBB"/>
                </a:solidFill>
              </a:rPr>
              <a:t>
        </a:t>
            </a:r>
            <a:r>
              <a:rPr>
                <a:solidFill>
                  <a:srgbClr val="000000"/>
                </a:solidFill>
              </a:rPr>
              <a:t>result</a:t>
            </a:r>
            <a:r>
              <a:rPr>
                <a:solidFill>
                  <a:srgbClr val="000000"/>
                </a:solidFill>
              </a:rPr>
              <a:t>.</a:t>
            </a:r>
            <a:r>
              <a:rPr>
                <a:solidFill>
                  <a:srgbClr val="000000"/>
                </a:solidFill>
              </a:rPr>
              <a:t>push</a:t>
            </a:r>
            <a:r>
              <a:rPr>
                <a:solidFill>
                  <a:srgbClr val="000000"/>
                </a:solidFill>
              </a:rPr>
              <a:t>(</a:t>
            </a:r>
            <a:r>
              <a:rPr>
                <a:solidFill>
                  <a:srgbClr val="000000"/>
                </a:solidFill>
              </a:rPr>
              <a:t>user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result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db</a:t>
            </a:r>
            <a:r>
              <a:rPr>
                <a:solidFill>
                  <a:srgbClr val="000000"/>
                </a:solidFill>
              </a:rPr>
              <a:t>:</a:t>
            </a:r>
            <a:r>
              <a:rPr>
                <a:solidFill>
                  <a:srgbClr val="2C2CFF"/>
                </a:solidFill>
              </a:rPr>
              <a:t>Database</a:t>
            </a:r>
            <a:r>
              <a:rPr>
                <a:solidFill>
                  <a:srgbClr val="000000"/>
                </a:solidFill>
              </a:rPr>
              <a:t>=</a:t>
            </a:r>
            <a:r>
              <a:rPr>
                <a:solidFill>
                  <a:srgbClr val="000000"/>
                </a:solidFill>
              </a:rPr>
              <a:t>new</a:t>
            </a:r>
            <a:r>
              <a:rPr>
                <a:solidFill>
                  <a:srgbClr val="BBBBBB"/>
                </a:solidFill>
              </a:rPr>
              <a:t> </a:t>
            </a:r>
            <a:r>
              <a:rPr>
                <a:solidFill>
                  <a:srgbClr val="000000"/>
                </a:solidFill>
              </a:rPr>
              <a:t>Database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db</a:t>
            </a:r>
            <a:r>
              <a:rPr>
                <a:solidFill>
                  <a:srgbClr val="000000"/>
                </a:solidFill>
              </a:rPr>
              <a:t>.</a:t>
            </a:r>
            <a:r>
              <a:rPr>
                <a:solidFill>
                  <a:srgbClr val="000000"/>
                </a:solidFill>
              </a:rPr>
              <a:t>addUser</a:t>
            </a:r>
            <a:r>
              <a:rPr>
                <a:solidFill>
                  <a:srgbClr val="000000"/>
                </a:solidFill>
              </a:rPr>
              <a:t>(</a:t>
            </a:r>
            <a:r>
              <a:rPr>
                <a:solidFill>
                  <a:srgbClr val="000000"/>
                </a:solidFill>
              </a:rPr>
              <a:t>new</a:t>
            </a:r>
            <a:r>
              <a:rPr>
                <a:solidFill>
                  <a:srgbClr val="BBBBBB"/>
                </a:solidFill>
              </a:rPr>
              <a:t> </a:t>
            </a:r>
            <a:r>
              <a:rPr>
                <a:solidFill>
                  <a:srgbClr val="000000"/>
                </a:solidFill>
              </a:rPr>
              <a:t>Students</a:t>
            </a:r>
            <a:r>
              <a:rPr>
                <a:solidFill>
                  <a:srgbClr val="000000"/>
                </a:solidFill>
              </a:rPr>
              <a:t>(</a:t>
            </a:r>
            <a:r>
              <a:rPr>
                <a:solidFill>
                  <a:srgbClr val="800080"/>
                </a:solidFill>
              </a:rPr>
              <a:t>"Lisa"</a:t>
            </a:r>
            <a:r>
              <a:rPr>
                <a:solidFill>
                  <a:srgbClr val="000000"/>
                </a:solidFill>
              </a:rPr>
              <a:t>,</a:t>
            </a:r>
            <a:r>
              <a:rPr>
                <a:solidFill>
                  <a:srgbClr val="2C8553"/>
                </a:solidFill>
              </a:rPr>
              <a:t>19</a:t>
            </a:r>
            <a:r>
              <a:rPr>
                <a:solidFill>
                  <a:srgbClr val="000000"/>
                </a:solidFill>
              </a:rPr>
              <a:t>,</a:t>
            </a:r>
            <a:r>
              <a:rPr>
                <a:solidFill>
                  <a:srgbClr val="2C8553"/>
                </a:solidFill>
              </a:rPr>
              <a:t>4.0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db</a:t>
            </a:r>
            <a:r>
              <a:rPr>
                <a:solidFill>
                  <a:srgbClr val="000000"/>
                </a:solidFill>
              </a:rPr>
              <a:t>.</a:t>
            </a:r>
            <a:r>
              <a:rPr>
                <a:solidFill>
                  <a:srgbClr val="000000"/>
                </a:solidFill>
              </a:rPr>
              <a:t>addUser</a:t>
            </a:r>
            <a:r>
              <a:rPr>
                <a:solidFill>
                  <a:srgbClr val="000000"/>
                </a:solidFill>
              </a:rPr>
              <a:t>(</a:t>
            </a:r>
            <a:r>
              <a:rPr>
                <a:solidFill>
                  <a:srgbClr val="000000"/>
                </a:solidFill>
              </a:rPr>
              <a:t>new</a:t>
            </a:r>
            <a:r>
              <a:rPr>
                <a:solidFill>
                  <a:srgbClr val="BBBBBB"/>
                </a:solidFill>
              </a:rPr>
              <a:t> </a:t>
            </a:r>
            <a:r>
              <a:rPr>
                <a:solidFill>
                  <a:srgbClr val="000000"/>
                </a:solidFill>
              </a:rPr>
              <a:t>Faculty</a:t>
            </a:r>
            <a:r>
              <a:rPr>
                <a:solidFill>
                  <a:srgbClr val="000000"/>
                </a:solidFill>
              </a:rPr>
              <a:t>(</a:t>
            </a:r>
            <a:r>
              <a:rPr>
                <a:solidFill>
                  <a:srgbClr val="800080"/>
                </a:solidFill>
              </a:rPr>
              <a:t>"Linda"</a:t>
            </a:r>
            <a:r>
              <a:rPr>
                <a:solidFill>
                  <a:srgbClr val="000000"/>
                </a:solidFill>
              </a:rPr>
              <a:t>,</a:t>
            </a:r>
            <a:r>
              <a:rPr>
                <a:solidFill>
                  <a:srgbClr val="2C8553"/>
                </a:solidFill>
              </a:rPr>
              <a:t>45</a:t>
            </a:r>
            <a:r>
              <a:rPr>
                <a:solidFill>
                  <a:srgbClr val="000000"/>
                </a:solidFill>
              </a:rPr>
              <a:t>,</a:t>
            </a:r>
            <a:r>
              <a:rPr>
                <a:solidFill>
                  <a:srgbClr val="800080"/>
                </a:solidFill>
              </a:rPr>
              <a:t>"Computer Science"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users</a:t>
            </a:r>
            <a:r>
              <a:rPr>
                <a:solidFill>
                  <a:srgbClr val="000000"/>
                </a:solidFill>
              </a:rPr>
              <a:t>=</a:t>
            </a:r>
            <a:r>
              <a:rPr>
                <a:solidFill>
                  <a:srgbClr val="000000"/>
                </a:solidFill>
              </a:rPr>
              <a:t>db</a:t>
            </a:r>
            <a:r>
              <a:rPr>
                <a:solidFill>
                  <a:srgbClr val="000000"/>
                </a:solidFill>
              </a:rPr>
              <a:t>.</a:t>
            </a:r>
            <a:r>
              <a:rPr>
                <a:solidFill>
                  <a:srgbClr val="000000"/>
                </a:solidFill>
              </a:rPr>
              <a:t>getUsers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000000"/>
                </a:solidFill>
              </a:rPr>
              <a:t>(</a:t>
            </a:r>
            <a:r>
              <a:rPr>
                <a:solidFill>
                  <a:srgbClr val="2C2CFF"/>
                </a:solidFill>
              </a:rPr>
              <a:t>let</a:t>
            </a:r>
            <a:r>
              <a:rPr>
                <a:solidFill>
                  <a:srgbClr val="BBBBBB"/>
                </a:solidFill>
              </a:rPr>
              <a:t> </a:t>
            </a:r>
            <a:r>
              <a:rPr>
                <a:solidFill>
                  <a:srgbClr val="000000"/>
                </a:solidFill>
              </a:rPr>
              <a:t>user</a:t>
            </a:r>
            <a:r>
              <a:rPr>
                <a:solidFill>
                  <a:srgbClr val="BBBBBB"/>
                </a:solidFill>
              </a:rPr>
              <a:t> </a:t>
            </a:r>
            <a:r>
              <a:rPr>
                <a:solidFill>
                  <a:srgbClr val="2C2CFF"/>
                </a:solidFill>
              </a:rPr>
              <a:t>of</a:t>
            </a:r>
            <a:r>
              <a:rPr>
                <a:solidFill>
                  <a:srgbClr val="BBBBBB"/>
                </a:solidFill>
              </a:rPr>
              <a:t> </a:t>
            </a:r>
            <a:r>
              <a:rPr>
                <a:solidFill>
                  <a:srgbClr val="000000"/>
                </a:solidFill>
              </a:rPr>
              <a:t>users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user</a:t>
            </a:r>
            <a:r>
              <a:rPr>
                <a:solidFill>
                  <a:srgbClr val="000000"/>
                </a:solidFill>
              </a:rPr>
              <a:t>.</a:t>
            </a:r>
            <a:r>
              <a:rPr>
                <a:solidFill>
                  <a:srgbClr val="000000"/>
                </a:solidFill>
              </a:rPr>
              <a:t>getDetails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 Example</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Even though the database contains a mix of Students and Teachers, we return an array of Users to make the method more generic.</a:t>
            </a:r>
            <a:r>
              <a:rPr b="0" i="0" u="none" sz="1600">
                <a:solidFill>
                  <a:schemeClr val="dk1"/>
                </a:solidFill>
              </a:rPr>
              <a:t> </a:t>
            </a:r>
            <a:r>
              <a:rPr b="0" i="0" u="none" sz="1600">
                <a:solidFill>
                  <a:schemeClr val="dk1"/>
                </a:solidFill>
              </a:rPr>
              <a:t>We can loop through the returned values getting details on each object regardless of type.</a:t>
            </a:r>
          </a:p>
          <a:p>
            <a:pPr/>
            <a:r>
              <a:rPr b="0" i="0" u="none" sz="1600">
                <a:solidFill>
                  <a:schemeClr val="dk1"/>
                </a:solidFill>
              </a:rPr>
              <a:t>In general, you should return the most generic (i.e. superclass) type possible to make your method generic.  There are ways to look and see what class we actually are, but if we are calling overridden methods that exist in the superclass, we don’t need to worry about that.  We just use it.</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Inheritance</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Pr/>
            <a:r>
              <a:rPr b="0" i="0" u="none" sz="1600">
                <a:solidFill>
                  <a:schemeClr val="dk1"/>
                </a:solidFill>
              </a:rPr>
              <a:t>Note: Each subclass has a </a:t>
            </a:r>
            <a:r>
              <a:rPr b="1" i="1" u="none" sz="1600">
                <a:solidFill>
                  <a:schemeClr val="dk1"/>
                </a:solidFill>
              </a:rPr>
              <a:t>type of</a:t>
            </a:r>
            <a:r>
              <a:rPr b="0" i="0" u="none" sz="1600">
                <a:solidFill>
                  <a:schemeClr val="dk1"/>
                </a:solidFill>
              </a:rPr>
              <a:t> relationshiplower with its superclass.</a:t>
            </a:r>
          </a:p>
          <a:p>
            <a:pPr/>
            <a:r>
              <a:rPr b="0" i="0" u="none" sz="1600">
                <a:solidFill>
                  <a:schemeClr val="dk1"/>
                </a:solidFill>
              </a:rPr>
              <a:t>Assume that the Musical Instrument has a </a:t>
            </a:r>
            <a:r>
              <a:rPr b="0" i="0" u="none" sz="1600">
                <a:solidFill>
                  <a:schemeClr val="dk1"/>
                </a:solidFill>
                <a:latin typeface="Courier New"/>
              </a:rPr>
              <a:t>name</a:t>
            </a:r>
            <a:r>
              <a:rPr b="0" i="0" u="none" sz="1600">
                <a:solidFill>
                  <a:schemeClr val="dk1"/>
                </a:solidFill>
              </a:rPr>
              <a:t>, a </a:t>
            </a:r>
            <a:r>
              <a:rPr b="0" i="0" u="none" sz="1600">
                <a:solidFill>
                  <a:schemeClr val="dk1"/>
                </a:solidFill>
                <a:latin typeface="Courier New"/>
              </a:rPr>
              <a:t>musical key</a:t>
            </a:r>
            <a:r>
              <a:rPr b="0" i="0" u="none" sz="1600">
                <a:solidFill>
                  <a:schemeClr val="dk1"/>
                </a:solidFill>
              </a:rPr>
              <a:t> (ie. C#, Bb), and a </a:t>
            </a:r>
            <a:r>
              <a:rPr b="0" i="0" u="none" sz="1600">
                <a:solidFill>
                  <a:schemeClr val="dk1"/>
                </a:solidFill>
                <a:latin typeface="Courier New"/>
              </a:rPr>
              <a:t>year invented</a:t>
            </a:r>
            <a:r>
              <a:rPr b="0" i="0" u="none" sz="1600">
                <a:solidFill>
                  <a:schemeClr val="dk1"/>
                </a:solidFill>
              </a:rPr>
              <a:t> field as well as a method </a:t>
            </a:r>
            <a:r>
              <a:rPr b="0" i="0" u="none" sz="1600">
                <a:solidFill>
                  <a:schemeClr val="dk1"/>
                </a:solidFill>
                <a:latin typeface="Courier New"/>
              </a:rPr>
              <a:t>getName()</a:t>
            </a:r>
            <a:r>
              <a:rPr b="0" i="0" u="none" sz="1600">
                <a:solidFill>
                  <a:schemeClr val="dk1"/>
                </a:solidFill>
              </a:rPr>
              <a:t> which returns the name of the instrument.</a:t>
            </a:r>
          </a:p>
          <a:p>
            <a:pPr/>
            <a:r>
              <a:rPr b="0" i="0" u="none" sz="1600">
                <a:solidFill>
                  <a:schemeClr val="dk1"/>
                </a:solidFill>
              </a:rPr>
              <a:t>Then all the other classes ALSO have those fields.  We don’t need to recreate them in our child since we </a:t>
            </a:r>
            <a:r>
              <a:rPr b="1" i="1" u="none" sz="1600">
                <a:solidFill>
                  <a:schemeClr val="dk1"/>
                </a:solidFill>
              </a:rPr>
              <a:t>inherit</a:t>
            </a:r>
            <a:r>
              <a:rPr b="0" i="0" u="none" sz="1600">
                <a:solidFill>
                  <a:schemeClr val="dk1"/>
                </a:solidFill>
              </a:rPr>
              <a:t> them from the parent class.  This is one of the primary benefits of inheritance.</a:t>
            </a:r>
          </a:p>
          <a:p>
            <a:pPr/>
            <a:r>
              <a:rPr b="0" i="0" u="none" sz="1600">
                <a:solidFill>
                  <a:schemeClr val="dk1"/>
                </a:solidFill>
              </a:rPr>
              <a:t>Note: Cellos have a name, key and year field and a getName() method automatically due to inheritance.</a:t>
            </a:r>
          </a:p>
          <a:p>
            <a:pPr/>
            <a:r>
              <a:rPr b="0" i="0" u="none" sz="1600">
                <a:solidFill>
                  <a:schemeClr val="dk1"/>
                </a:solidFill>
              </a:rPr>
              <a:t>If you can map out the relationships between concepts, then by using a combination of inheritance and composition, we can build complex hierarchies out of simple objects.</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Polymorphism</a:t>
            </a:r>
            <a:r>
              <a:rPr b="0" i="0" u="none" sz="1600">
                <a:solidFill>
                  <a:schemeClr val="lt1"/>
                </a:solidFill>
              </a:rPr>
              <a:t> in </a:t>
            </a:r>
            <a:r>
              <a:rPr b="0" i="1" u="none" sz="1600">
                <a:solidFill>
                  <a:schemeClr val="lt1"/>
                </a:solidFill>
              </a:rPr>
              <a:t>Object Oriented Programming</a:t>
            </a:r>
            <a:r>
              <a:rPr b="0" i="0" u="none" sz="1600">
                <a:solidFill>
                  <a:schemeClr val="lt1"/>
                </a:solidFill>
              </a:rPr>
              <a:t> is the provision of a single interface to entities of different types.  </a:t>
            </a:r>
          </a:p>
        </p:txBody>
      </p:sp>
      <p:sp>
        <p:nvSpPr>
          <p:cNvPr id="4" name="Text Placeholder 3"/>
          <p:cNvSpPr>
            <a:spLocks noGrp="1"/>
          </p:cNvSpPr>
          <p:nvPr>
            <p:ph type="body" idx="1"/>
          </p:nvPr>
        </p:nvSpPr>
        <p:spPr/>
        <p:txBody>
          <a:bodyPr wrap="square"/>
          <a:lstStyle/>
          <a:p>
            <a:pPr/>
            <a:r>
              <a:rPr b="0" i="0" u="none" sz="1600">
                <a:solidFill>
                  <a:schemeClr val="dk1"/>
                </a:solidFill>
              </a:rPr>
              <a:t>You now know most of the generic things about OOP.  In other words, while the syntax may differ slightly, all of the concepts hold true in most OO languages like Java, C++, C#, etc.</a:t>
            </a:r>
          </a:p>
          <a:p>
            <a:pPr/>
            <a:r>
              <a:rPr b="0" i="0" u="none" sz="1600">
                <a:solidFill>
                  <a:schemeClr val="dk1"/>
                </a:solidFill>
              </a:rPr>
              <a:t>We can construct complex classes by building them out of parts that they contain using composition.</a:t>
            </a:r>
          </a:p>
          <a:p>
            <a:pPr/>
            <a:r>
              <a:rPr b="0" i="0" u="none" sz="1600">
                <a:solidFill>
                  <a:schemeClr val="dk1"/>
                </a:solidFill>
              </a:rPr>
              <a:t>We can construct complex classes by extending other classes and adding functionality to create more and more specific classes that take advantage of the features that already exist in the superclass.</a:t>
            </a:r>
          </a:p>
          <a:p>
            <a:pPr/>
            <a:r>
              <a:rPr b="0" i="0" u="none" sz="1600">
                <a:solidFill>
                  <a:schemeClr val="dk1"/>
                </a:solidFill>
              </a:rPr>
              <a:t>We can use the idea of polymorphism to reference objects through their superclass, and have the correct implementation in the subclass execute for us through polymorphism.</a:t>
            </a:r>
          </a:p>
          <a:p>
            <a:pPr/>
            <a:r>
              <a:rPr b="0" i="0" u="none" sz="1600">
                <a:solidFill>
                  <a:schemeClr val="dk1"/>
                </a:solidFill>
              </a:rPr>
              <a:t>We can use the idea of </a:t>
            </a:r>
            <a:r>
              <a:rPr b="1" i="1" u="none" sz="1600">
                <a:solidFill>
                  <a:schemeClr val="dk1"/>
                </a:solidFill>
              </a:rPr>
              <a:t>polymorphism</a:t>
            </a:r>
            <a:r>
              <a:rPr b="0" i="0" u="none" sz="1600">
                <a:solidFill>
                  <a:schemeClr val="dk1"/>
                </a:solidFill>
              </a:rPr>
              <a:t> to reference objects through their superclass, and have the correct implementation in the subclass execute for us.</a:t>
            </a:r>
            <a:r>
              <a:rPr b="0" i="0" u="none" sz="1600">
                <a:solidFill>
                  <a:schemeClr val="dk1"/>
                </a:solidFill>
              </a:rPr>
              <a:t> </a:t>
            </a:r>
            <a:r>
              <a:rPr b="0" i="0" u="none" sz="1600">
                <a:solidFill>
                  <a:schemeClr val="dk1"/>
                </a:solidFill>
              </a:rPr>
              <a:t>We can prevent the creation of a class being used exclusively as a superclass by marking it as </a:t>
            </a:r>
            <a:r>
              <a:rPr b="1" i="1" u="none" sz="1600">
                <a:solidFill>
                  <a:schemeClr val="dk1"/>
                </a:solidFill>
              </a:rPr>
              <a:t>abstract</a:t>
            </a:r>
            <a:r>
              <a:rPr b="0" i="0" u="none" sz="1600">
                <a:solidFill>
                  <a:schemeClr val="dk1"/>
                </a:solidFill>
              </a:rPr>
              <a:t>.</a:t>
            </a:r>
            <a:r>
              <a:rPr b="0" i="0" u="none" sz="1600">
                <a:solidFill>
                  <a:schemeClr val="dk1"/>
                </a:solidFill>
              </a:rPr>
              <a:t> </a:t>
            </a:r>
            <a:r>
              <a:rPr b="0" i="0" u="none" sz="1600">
                <a:solidFill>
                  <a:schemeClr val="dk1"/>
                </a:solidFill>
              </a:rPr>
              <a:t>We can force subclasses to create overridden methods for our superclass by declaring methods as </a:t>
            </a:r>
            <a:r>
              <a:rPr b="1" i="1" u="none" sz="1600">
                <a:solidFill>
                  <a:schemeClr val="dk1"/>
                </a:solidFill>
              </a:rPr>
              <a:t>abstract</a:t>
            </a:r>
            <a:r>
              <a:rPr b="0" i="0" u="none" sz="1600">
                <a:solidFill>
                  <a:schemeClr val="dk1"/>
                </a:solidFill>
              </a:rPr>
              <a:t>. This does not prevent dispatch, but does remove the default behavior, making all subclasses implement the method themselves.</a:t>
            </a:r>
          </a:p>
          <a:p>
            <a:pPr lvl="1"/>
            <a:r>
              <a:rPr b="0" i="0" u="none" sz="1600">
                <a:solidFill>
                  <a:schemeClr val="dk1"/>
                </a:solidFill>
              </a:rPr>
              <a:t>And with all of this, we have an elegant way to design programs that leverages the ability to share code, and view a problem in terms of objects.</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Controlling Access</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Pr/>
            <a:r>
              <a:rPr b="0" i="0" u="none" sz="1600">
                <a:solidFill>
                  <a:schemeClr val="dk1"/>
                </a:solidFill>
              </a:rPr>
              <a:t>When we create a class, we have options about how that class can be used and inherited.</a:t>
            </a:r>
            <a:r>
              <a:rPr b="0" i="0" u="none" sz="1600">
                <a:solidFill>
                  <a:schemeClr val="dk1"/>
                </a:solidFill>
              </a:rPr>
              <a:t> </a:t>
            </a:r>
            <a:r>
              <a:rPr b="0" i="0" u="none" sz="1600">
                <a:solidFill>
                  <a:schemeClr val="dk1"/>
                </a:solidFill>
              </a:rPr>
              <a:t>Fields and methods can be:</a:t>
            </a:r>
          </a:p>
          <a:p>
            <a:pPr lvl="1"/>
            <a:r>
              <a:rPr b="0" i="0" u="none" sz="1600">
                <a:solidFill>
                  <a:schemeClr val="dk1"/>
                </a:solidFill>
              </a:rPr>
              <a:t>private: Only accessible within the class</a:t>
            </a:r>
          </a:p>
          <a:p>
            <a:pPr lvl="1"/>
            <a:r>
              <a:rPr b="0" i="0" u="none" sz="1600">
                <a:solidFill>
                  <a:schemeClr val="dk1"/>
                </a:solidFill>
              </a:rPr>
              <a:t>protected: Only accessible within the class or any defined subclasses</a:t>
            </a:r>
          </a:p>
          <a:p>
            <a:pPr lvl="1"/>
            <a:r>
              <a:rPr b="0" i="0" u="none" sz="1600">
                <a:solidFill>
                  <a:schemeClr val="dk1"/>
                </a:solidFill>
              </a:rPr>
              <a:t>public: Accessible from anywhere (inside or outside the class hierarchy).</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Controlling Access</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Pr/>
            <a:r>
              <a:rPr b="0" i="0" u="none" sz="1600">
                <a:solidFill>
                  <a:schemeClr val="dk1"/>
                </a:solidFill>
              </a:rPr>
              <a:t>By controlling access to properties and methods, we expose to the outside world a minimal set of public properties and methods are exposed.  Public items are more difficult to change because others might be using them.  Protected are slightly easier and only break classes inherited from us. Changes to private methods effect nothing outside of the class itself.</a:t>
            </a:r>
          </a:p>
          <a:p>
            <a:pPr/>
            <a:r>
              <a:rPr b="0" i="0" u="none" sz="1600">
                <a:solidFill>
                  <a:schemeClr val="dk1"/>
                </a:solidFill>
              </a:rPr>
              <a:t>Let’s briefly go back to our drawing example.</a:t>
            </a:r>
            <a:r>
              <a:rPr b="0" i="0" u="none" sz="1600">
                <a:solidFill>
                  <a:schemeClr val="dk1"/>
                </a:solidFill>
              </a:rPr>
              <a:t> </a:t>
            </a:r>
            <a:r>
              <a:rPr b="0" i="0" u="none" sz="1600">
                <a:solidFill>
                  <a:schemeClr val="dk1"/>
                </a:solidFill>
              </a:rPr>
              <a:t>Note that our points are private.  This is good in case we want to change how we store polygons without breaking the rest of the code base, but it doesn’t allow us to build other objects from polygon, like triangles, rectangles, etc.</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export</a:t>
            </a:r>
            <a:r>
              <a:rPr>
                <a:solidFill>
                  <a:srgbClr val="BBBBBB"/>
                </a:solidFill>
              </a:rPr>
              <a:t> </a:t>
            </a:r>
            <a:r>
              <a:rPr>
                <a:solidFill>
                  <a:srgbClr val="2C2CFF"/>
                </a:solidFill>
              </a:rPr>
              <a:t>class</a:t>
            </a:r>
            <a:r>
              <a:rPr>
                <a:solidFill>
                  <a:srgbClr val="BBBBBB"/>
                </a:solidFill>
              </a:rPr>
              <a:t> </a:t>
            </a:r>
            <a:r>
              <a:rPr>
                <a:solidFill>
                  <a:srgbClr val="000000"/>
                </a:solidFill>
              </a:rPr>
              <a:t>Polygon</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points</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points</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newPoints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point</a:t>
            </a:r>
            <a:r>
              <a:rPr>
                <a:solidFill>
                  <a:srgbClr val="BBBBBB"/>
                </a:solidFill>
              </a:rPr>
              <a:t> </a:t>
            </a:r>
            <a:r>
              <a:rPr>
                <a:solidFill>
                  <a:srgbClr val="2C2CFF"/>
                </a:solidFill>
              </a:rPr>
              <a:t>of</a:t>
            </a:r>
            <a:r>
              <a:rPr>
                <a:solidFill>
                  <a:srgbClr val="BBBBBB"/>
                </a:solidFill>
              </a:rPr>
              <a:t> </a:t>
            </a:r>
            <a:r>
              <a:rPr>
                <a:solidFill>
                  <a:srgbClr val="000000"/>
                </a:solidFill>
              </a:rPr>
              <a:t>points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newPoints</a:t>
            </a:r>
            <a:r>
              <a:rPr>
                <a:solidFill>
                  <a:srgbClr val="000000"/>
                </a:solidFill>
              </a:rPr>
              <a:t>.</a:t>
            </a:r>
            <a:r>
              <a:rPr>
                <a:solidFill>
                  <a:srgbClr val="000000"/>
                </a:solidFill>
              </a:rPr>
              <a:t>push</a:t>
            </a:r>
            <a:r>
              <a:rPr>
                <a:solidFill>
                  <a:srgbClr val="000000"/>
                </a:solidFill>
              </a:rPr>
              <a:t>(</a:t>
            </a:r>
            <a:r>
              <a:rPr>
                <a:solidFill>
                  <a:srgbClr val="000000"/>
                </a:solidFill>
              </a:rPr>
              <a:t>point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000000"/>
                </a:solidFill>
              </a:rPr>
              <a:t>newPoints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Polygon</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Controlling Access</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
            <a:pPr/>
            <a:r>
              <a:rPr b="0" i="0" u="none" sz="1600">
                <a:solidFill>
                  <a:schemeClr val="dk1"/>
                </a:solidFill>
              </a:rPr>
              <a:t>We can still prevent outsiders from accessing our array of points, while giving access to the array to any subclass of our class by using the </a:t>
            </a:r>
            <a:r>
              <a:rPr b="1" i="1" u="none" sz="1600">
                <a:solidFill>
                  <a:schemeClr val="dk1"/>
                </a:solidFill>
              </a:rPr>
              <a:t>protected</a:t>
            </a:r>
            <a:r>
              <a:rPr b="0" i="0" u="none" sz="1600">
                <a:solidFill>
                  <a:schemeClr val="dk1"/>
                </a:solidFill>
              </a:rPr>
              <a:t> keyword.</a:t>
            </a:r>
          </a:p>
          <a:p>
            <a:pPr>
              <a:lnSpc>
                <a:spcPct val="50000"/>
              </a:lnSpc>
              <a:buNone/>
              <a:defRPr sz="1400">
                <a:latin typeface="Courier New"/>
              </a:defRPr>
            </a:pPr>
            <a:r>
              <a:rPr>
                <a:solidFill>
                  <a:srgbClr val="2C2CFF"/>
                </a:solidFill>
              </a:rPr>
              <a:t>export</a:t>
            </a:r>
            <a:r>
              <a:rPr>
                <a:solidFill>
                  <a:srgbClr val="BBBBBB"/>
                </a:solidFill>
              </a:rPr>
              <a:t> </a:t>
            </a:r>
            <a:r>
              <a:rPr>
                <a:solidFill>
                  <a:srgbClr val="2C2CFF"/>
                </a:solidFill>
              </a:rPr>
              <a:t>class</a:t>
            </a:r>
            <a:r>
              <a:rPr>
                <a:solidFill>
                  <a:srgbClr val="BBBBBB"/>
                </a:solidFill>
              </a:rPr>
              <a:t> </a:t>
            </a:r>
            <a:r>
              <a:rPr>
                <a:solidFill>
                  <a:srgbClr val="000000"/>
                </a:solidFill>
              </a:rPr>
              <a:t>Polygon</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000000"/>
                </a:solidFill>
              </a:rPr>
              <a:t>{</a:t>
            </a:r>
            <a:r>
              <a:rPr>
                <a:solidFill>
                  <a:srgbClr val="BBBBBB"/>
                </a:solidFill>
              </a:rPr>
              <a:t>
  </a:t>
            </a:r>
            <a:r>
              <a:rPr>
                <a:solidFill>
                  <a:srgbClr val="2C2CFF"/>
                </a:solidFill>
              </a:rPr>
              <a:t>protected</a:t>
            </a:r>
            <a:r>
              <a:rPr>
                <a:solidFill>
                  <a:srgbClr val="BBBBBB"/>
                </a:solidFill>
              </a:rPr>
              <a:t> </a:t>
            </a:r>
            <a:r>
              <a:rPr>
                <a:solidFill>
                  <a:srgbClr val="000000"/>
                </a:solidFill>
              </a:rPr>
              <a:t>points</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points</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newPoints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point</a:t>
            </a:r>
            <a:r>
              <a:rPr>
                <a:solidFill>
                  <a:srgbClr val="BBBBBB"/>
                </a:solidFill>
              </a:rPr>
              <a:t> </a:t>
            </a:r>
            <a:r>
              <a:rPr>
                <a:solidFill>
                  <a:srgbClr val="2C2CFF"/>
                </a:solidFill>
              </a:rPr>
              <a:t>of</a:t>
            </a:r>
            <a:r>
              <a:rPr>
                <a:solidFill>
                  <a:srgbClr val="BBBBBB"/>
                </a:solidFill>
              </a:rPr>
              <a:t> </a:t>
            </a:r>
            <a:r>
              <a:rPr>
                <a:solidFill>
                  <a:srgbClr val="000000"/>
                </a:solidFill>
              </a:rPr>
              <a:t>points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newPoints</a:t>
            </a:r>
            <a:r>
              <a:rPr>
                <a:solidFill>
                  <a:srgbClr val="000000"/>
                </a:solidFill>
              </a:rPr>
              <a:t>.</a:t>
            </a:r>
            <a:r>
              <a:rPr>
                <a:solidFill>
                  <a:srgbClr val="000000"/>
                </a:solidFill>
              </a:rPr>
              <a:t>push</a:t>
            </a:r>
            <a:r>
              <a:rPr>
                <a:solidFill>
                  <a:srgbClr val="000000"/>
                </a:solidFill>
              </a:rPr>
              <a:t>(</a:t>
            </a:r>
            <a:r>
              <a:rPr>
                <a:solidFill>
                  <a:srgbClr val="000000"/>
                </a:solidFill>
              </a:rPr>
              <a:t>point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000000"/>
                </a:solidFill>
              </a:rPr>
              <a:t>newPoints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Polygon</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Controlling Access</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
            <a:pPr/>
            <a:r>
              <a:rPr b="0" i="0" u="none" sz="1600">
                <a:solidFill>
                  <a:schemeClr val="dk1"/>
                </a:solidFill>
              </a:rPr>
              <a:t>The points array is still not available to the outside world, and changing it would only affect the subclasses we create from Polygon (like rectangle and triangle), but users of our classes will not see a change.  They still will not be able to access the points array just like before.</a:t>
            </a:r>
          </a:p>
          <a:p>
            <a:pPr/>
            <a:r>
              <a:rPr b="0" i="0" u="none" sz="1600">
                <a:solidFill>
                  <a:schemeClr val="dk1"/>
                </a:solidFill>
              </a:rPr>
              <a:t>Now we can simplify the rectangle class by recognizing that a rectangle is a type of polygon.  Because all of the members are private (i.e. not being used by anyone outside our class), we can change those members without fear of breaking other code.</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Rectangle</a:t>
            </a:r>
            <a:r>
              <a:rPr>
                <a:solidFill>
                  <a:srgbClr val="BBBBBB"/>
                </a:solidFill>
              </a:rPr>
              <a:t> </a:t>
            </a:r>
            <a:r>
              <a:rPr>
                <a:solidFill>
                  <a:srgbClr val="2C2CFF"/>
                </a:solidFill>
              </a:rPr>
              <a:t>extends</a:t>
            </a:r>
            <a:r>
              <a:rPr>
                <a:solidFill>
                  <a:srgbClr val="BBBBBB"/>
                </a:solidFill>
              </a:rPr>
              <a:t> </a:t>
            </a:r>
            <a:r>
              <a:rPr>
                <a:solidFill>
                  <a:srgbClr val="000000"/>
                </a:solidFill>
              </a:rPr>
              <a:t>Polygon</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corner1</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BBBBBB"/>
                </a:solidFill>
              </a:rPr>
              <a:t> </a:t>
            </a:r>
            <a:r>
              <a:rPr>
                <a:solidFill>
                  <a:srgbClr val="000000"/>
                </a:solidFill>
              </a:rPr>
              <a:t>corner3</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a:t>
            </a:r>
            <a:r>
              <a:rPr>
                <a:solidFill>
                  <a:srgbClr val="BBBBBB"/>
                </a:solidFill>
              </a:rPr>
              <a:t>
      </a:t>
            </a:r>
            <a:r>
              <a:rPr>
                <a:solidFill>
                  <a:srgbClr val="000000"/>
                </a:solidFill>
              </a:rPr>
              <a:t>corner1</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corner3</a:t>
            </a:r>
            <a:r>
              <a:rPr>
                <a:solidFill>
                  <a:srgbClr val="000000"/>
                </a:solidFill>
              </a:rPr>
              <a:t>.</a:t>
            </a:r>
            <a:r>
              <a:rPr>
                <a:solidFill>
                  <a:srgbClr val="000000"/>
                </a:solidFill>
              </a:rPr>
              <a:t>getX</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corner1</a:t>
            </a:r>
            <a:r>
              <a:rPr>
                <a:solidFill>
                  <a:srgbClr val="000000"/>
                </a:solidFill>
              </a:rPr>
              <a:t>.</a:t>
            </a:r>
            <a:r>
              <a:rPr>
                <a:solidFill>
                  <a:srgbClr val="000000"/>
                </a:solidFill>
              </a:rPr>
              <a:t>getY</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corner3</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corner1</a:t>
            </a:r>
            <a:r>
              <a:rPr>
                <a:solidFill>
                  <a:srgbClr val="000000"/>
                </a:solidFill>
              </a:rPr>
              <a:t>.</a:t>
            </a:r>
            <a:r>
              <a:rPr>
                <a:solidFill>
                  <a:srgbClr val="000000"/>
                </a:solidFill>
              </a:rPr>
              <a:t>getX</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corner3</a:t>
            </a:r>
            <a:r>
              <a:rPr>
                <a:solidFill>
                  <a:srgbClr val="000000"/>
                </a:solidFill>
              </a:rPr>
              <a:t>.</a:t>
            </a:r>
            <a:r>
              <a:rPr>
                <a:solidFill>
                  <a:srgbClr val="000000"/>
                </a:solidFill>
              </a:rPr>
              <a:t>getY</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Rectangle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Rectangle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corner3</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Controlling Access</a:t>
            </a:r>
          </a:p>
        </p:txBody>
      </p:sp>
      <p:sp>
        <p:nvSpPr>
          <p:cNvPr id="3" name="Text Placeholder 2"/>
          <p:cNvSpPr>
            <a:spLocks noGrp="1"/>
          </p:cNvSpPr>
          <p:nvPr>
            <p:ph type="body" idx="13"/>
          </p:nvPr>
        </p:nvSpPr>
        <p:spPr/>
        <p:txBody>
          <a:bodyPr wrap="square"/>
          <a:lstStyle/>
          <a:p>
            <a:pPr/>
            <a:r>
              <a:rPr b="0" i="0" u="none" sz="1600">
                <a:solidFill>
                  <a:schemeClr val="lt1"/>
                </a:solidFill>
              </a:rPr>
              <a:t>We can control </a:t>
            </a:r>
            <a:r>
              <a:rPr b="1" i="1" u="none" sz="1600">
                <a:solidFill>
                  <a:schemeClr val="lt1"/>
                </a:solidFill>
              </a:rPr>
              <a:t>access</a:t>
            </a:r>
            <a:r>
              <a:rPr b="0" i="0" u="none" sz="1600">
                <a:solidFill>
                  <a:schemeClr val="lt1"/>
                </a:solidFill>
              </a:rPr>
              <a:t> to the members of a superclass with the </a:t>
            </a:r>
            <a:r>
              <a:rPr b="1" i="1" u="none" sz="1600">
                <a:solidFill>
                  <a:schemeClr val="lt1"/>
                </a:solidFill>
              </a:rPr>
              <a:t>private, public, and protected</a:t>
            </a:r>
            <a:r>
              <a:rPr b="0" i="0" u="none" sz="1600">
                <a:solidFill>
                  <a:schemeClr val="lt1"/>
                </a:solidFill>
              </a:rPr>
              <a:t> keywords.  </a:t>
            </a:r>
          </a:p>
        </p:txBody>
      </p:sp>
      <p:sp>
        <p:nvSpPr>
          <p:cNvPr id="4" name="Text Placeholder 3"/>
          <p:cNvSpPr>
            <a:spLocks noGrp="1"/>
          </p:cNvSpPr>
          <p:nvPr>
            <p:ph type="body" idx="1"/>
          </p:nvPr>
        </p:nvSpPr>
        <p:spPr/>
        <p:txBody>
          <a:bodyPr wrap="square"/>
          <a:lstStyle/>
          <a:p/>
          <a:p>
            <a:pPr/>
            <a:r>
              <a:rPr b="0" i="0" u="none" sz="1600">
                <a:solidFill>
                  <a:schemeClr val="dk1"/>
                </a:solidFill>
              </a:rPr>
              <a:t>Notice that now we are deriving from Polygon instead of Drawable.  Because a polygon can already represent a rectangle, we don’t need any other properties (we can delete the corners).  </a:t>
            </a:r>
          </a:p>
          <a:p>
            <a:pPr/>
            <a:r>
              <a:rPr b="0" i="0" u="none" sz="1600">
                <a:solidFill>
                  <a:schemeClr val="dk1"/>
                </a:solidFill>
              </a:rPr>
              <a:t>We call the superclasses constrctor with the array of points for the particular 4 sided polygon that this rectangle represents.</a:t>
            </a:r>
            <a:r>
              <a:rPr b="0" i="0" u="none" sz="1600">
                <a:solidFill>
                  <a:schemeClr val="dk1"/>
                </a:solidFill>
              </a:rPr>
              <a:t> </a:t>
            </a:r>
            <a:r>
              <a:rPr b="0" i="0" u="none" sz="1600">
                <a:solidFill>
                  <a:schemeClr val="dk1"/>
                </a:solidFill>
              </a:rPr>
              <a:t>We would need to rewrite the area, perimeter and diagonals methods to use our new implementation, but users of our class will see no change in how they use it.</a:t>
            </a:r>
          </a:p>
          <a:p>
            <a:pPr/>
            <a:r>
              <a:rPr b="0" i="0" u="none" sz="1600">
                <a:solidFill>
                  <a:schemeClr val="dk1"/>
                </a:solidFill>
              </a:rPr>
              <a:t>Because we are passing the points to the Polygon constructor, and that constructor clones the points when it builds the member variable points, we do not need to do it here.  It would work if we did, but we would have short lived, unnecessary copies of the points in memory.</a:t>
            </a:r>
            <a:r>
              <a:rPr b="0" i="0" u="none" sz="1600">
                <a:solidFill>
                  <a:schemeClr val="dk1"/>
                </a:solidFill>
              </a:rPr>
              <a:t> </a:t>
            </a:r>
            <a:r>
              <a:rPr b="0" i="0" u="none" sz="1600">
                <a:solidFill>
                  <a:schemeClr val="dk1"/>
                </a:solidFill>
              </a:rPr>
              <a:t>Knowing how the parent works informs how we write the subclass.</a:t>
            </a:r>
          </a:p>
          <a:p>
            <a:pPr/>
            <a:r>
              <a:rPr b="0" i="0" u="none" sz="1600">
                <a:solidFill>
                  <a:schemeClr val="dk1"/>
                </a:solidFill>
              </a:rPr>
              <a:t>If no </a:t>
            </a:r>
            <a:r>
              <a:rPr b="1" i="1" u="none" sz="1600">
                <a:solidFill>
                  <a:schemeClr val="dk1"/>
                </a:solidFill>
              </a:rPr>
              <a:t>access specifier</a:t>
            </a:r>
            <a:r>
              <a:rPr b="0" i="0" u="none" sz="1600">
                <a:solidFill>
                  <a:schemeClr val="dk1"/>
                </a:solidFill>
              </a:rPr>
              <a:t> (public,private,protected) is given, the compiler will default to public.</a:t>
            </a:r>
          </a:p>
        </p:txBody>
      </p:sp>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