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3"/>
  </p:notesMasterIdLst>
  <p:sldIdLst>
    <p:sldId id="256" r:id="rId2"/>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Lst>
  <p:sldSz cx="9144000" cy="5143500" type="screen16x9"/>
  <p:notesSz cx="6858000" cy="9144000"/>
  <p:embeddedFontLst>
    <p:embeddedFont>
      <p:font typeface="Helvetica Neue"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FFFFFF"/>
    <a:srgbClr val="006096"/>
    <a:srgbClr val="FF0000"/>
    <a:srgbClr val="00FF00"/>
    <a:srgbClr val="FF090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B9C0B9-3CA2-4DD5-9158-7BA28C8B40B1}">
  <a:tblStyle styleId="{45B9C0B9-3CA2-4DD5-9158-7BA28C8B40B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4" y="77"/>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notesMaster" Target="notesMasters/notesMaster1.xml"/><Relationship Id="rId4" Type="http://schemas.openxmlformats.org/officeDocument/2006/relationships/font" Target="fonts/font1.fntdata"/><Relationship Id="rId5" Type="http://schemas.openxmlformats.org/officeDocument/2006/relationships/font" Target="fonts/font2.fntdata"/><Relationship Id="rId6" Type="http://schemas.openxmlformats.org/officeDocument/2006/relationships/font" Target="fonts/font3.fntdata"/><Relationship Id="rId7" Type="http://schemas.openxmlformats.org/officeDocument/2006/relationships/font" Target="fonts/font4.fnt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Relationship Id="rId45"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22a48c3de_1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5" name="Google Shape;115;g2b22a48c3de_1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userDrawn="1">
  <p:cSld name="Custom Layout">
    <p:spTree>
      <p:nvGrpSpPr>
        <p:cNvPr id="1" name="Shape 53"/>
        <p:cNvGrpSpPr/>
        <p:nvPr/>
      </p:nvGrpSpPr>
      <p:grpSpPr>
        <a:xfrm>
          <a:off x="0" y="0"/>
          <a:ext cx="0" cy="0"/>
          <a:chOff x="0" y="0"/>
          <a:chExt cx="0" cy="0"/>
        </a:xfrm>
      </p:grpSpPr>
      <p:sp>
        <p:nvSpPr>
          <p:cNvPr id="54" name="Google Shape;54;p14"/>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5" name="Title 4">
            <a:extLst>
              <a:ext uri="{FF2B5EF4-FFF2-40B4-BE49-F238E27FC236}">
                <a16:creationId xmlns:a16="http://schemas.microsoft.com/office/drawing/2014/main" id="{9BC35E5F-6D9D-FFC2-005C-E013E69145D7}"/>
              </a:ext>
            </a:extLst>
          </p:cNvPr>
          <p:cNvSpPr>
            <a:spLocks noGrp="1"/>
          </p:cNvSpPr>
          <p:nvPr>
            <p:ph type="title"/>
          </p:nvPr>
        </p:nvSpPr>
        <p:spPr>
          <a:xfrm>
            <a:off x="685800" y="1047750"/>
            <a:ext cx="7772400" cy="1066800"/>
          </a:xfrm>
          <a:noFill/>
          <a:ln>
            <a:noFill/>
          </a:ln>
        </p:spPr>
        <p:txBody>
          <a:bodyPr spcFirstLastPara="1" wrap="square" lIns="91425" tIns="45700" rIns="91425" bIns="45700" anchor="ctr" anchorCtr="0">
            <a:noAutofit/>
          </a:bodyPr>
          <a:lstStyle>
            <a:lvl1pPr>
              <a:defRPr lang="en-US"/>
            </a:lvl1pPr>
          </a:lstStyle>
          <a:p>
            <a:pPr marL="457200" lvl="0" indent="-228600">
              <a:spcBef>
                <a:spcPts val="640"/>
              </a:spcBef>
              <a:buClr>
                <a:schemeClr val="lt1"/>
              </a:buClr>
              <a:buSzPts val="3200"/>
            </a:pPr>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27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61"/>
        <p:cNvGrpSpPr/>
        <p:nvPr/>
      </p:nvGrpSpPr>
      <p:grpSpPr>
        <a:xfrm>
          <a:off x="0" y="0"/>
          <a:ext cx="0" cy="0"/>
          <a:chOff x="0" y="0"/>
          <a:chExt cx="0" cy="0"/>
        </a:xfrm>
      </p:grpSpPr>
      <p:sp>
        <p:nvSpPr>
          <p:cNvPr id="62" name="Google Shape;62;p16"/>
          <p:cNvSpPr txBox="1">
            <a:spLocks noGrp="1"/>
          </p:cNvSpPr>
          <p:nvPr>
            <p:ph type="ctrTitle"/>
          </p:nvPr>
        </p:nvSpPr>
        <p:spPr>
          <a:xfrm>
            <a:off x="685800" y="1026319"/>
            <a:ext cx="7772400" cy="110251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3" name="Google Shape;63;p16"/>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
        <p:nvSpPr>
          <p:cNvPr id="64" name="Google Shape;64;p16"/>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chemeClr val="lt1"/>
                </a:solidFill>
                <a:latin typeface="Helvetica Neue"/>
                <a:ea typeface="Helvetica Neue"/>
                <a:cs typeface="Helvetica Neue"/>
                <a:sym typeface="Helvetica Neue"/>
              </a:defRPr>
            </a:lvl1pPr>
            <a:lvl2pPr marL="0" marR="0" lvl="1" indent="0" algn="ctr" rtl="0">
              <a:spcBef>
                <a:spcPts val="0"/>
              </a:spcBef>
              <a:spcAft>
                <a:spcPts val="0"/>
              </a:spcAft>
              <a:buNone/>
              <a:defRPr sz="1200">
                <a:solidFill>
                  <a:schemeClr val="lt1"/>
                </a:solidFill>
                <a:latin typeface="Helvetica Neue"/>
                <a:ea typeface="Helvetica Neue"/>
                <a:cs typeface="Helvetica Neue"/>
                <a:sym typeface="Helvetica Neue"/>
              </a:defRPr>
            </a:lvl2pPr>
            <a:lvl3pPr marL="0" marR="0" lvl="2" indent="0" algn="ctr" rtl="0">
              <a:spcBef>
                <a:spcPts val="0"/>
              </a:spcBef>
              <a:spcAft>
                <a:spcPts val="0"/>
              </a:spcAft>
              <a:buNone/>
              <a:defRPr sz="1200">
                <a:solidFill>
                  <a:schemeClr val="lt1"/>
                </a:solidFill>
                <a:latin typeface="Helvetica Neue"/>
                <a:ea typeface="Helvetica Neue"/>
                <a:cs typeface="Helvetica Neue"/>
                <a:sym typeface="Helvetica Neue"/>
              </a:defRPr>
            </a:lvl3pPr>
            <a:lvl4pPr marL="0" marR="0" lvl="3" indent="0" algn="ctr" rtl="0">
              <a:spcBef>
                <a:spcPts val="0"/>
              </a:spcBef>
              <a:spcAft>
                <a:spcPts val="0"/>
              </a:spcAft>
              <a:buNone/>
              <a:defRPr sz="1200">
                <a:solidFill>
                  <a:schemeClr val="lt1"/>
                </a:solidFill>
                <a:latin typeface="Helvetica Neue"/>
                <a:ea typeface="Helvetica Neue"/>
                <a:cs typeface="Helvetica Neue"/>
                <a:sym typeface="Helvetica Neue"/>
              </a:defRPr>
            </a:lvl4pPr>
            <a:lvl5pPr marL="0" marR="0" lvl="4" indent="0" algn="ctr" rtl="0">
              <a:spcBef>
                <a:spcPts val="0"/>
              </a:spcBef>
              <a:spcAft>
                <a:spcPts val="0"/>
              </a:spcAft>
              <a:buNone/>
              <a:defRPr sz="1200">
                <a:solidFill>
                  <a:schemeClr val="lt1"/>
                </a:solidFill>
                <a:latin typeface="Helvetica Neue"/>
                <a:ea typeface="Helvetica Neue"/>
                <a:cs typeface="Helvetica Neue"/>
                <a:sym typeface="Helvetica Neue"/>
              </a:defRPr>
            </a:lvl5pPr>
            <a:lvl6pPr marL="0" marR="0" lvl="5" indent="0" algn="ctr" rtl="0">
              <a:spcBef>
                <a:spcPts val="0"/>
              </a:spcBef>
              <a:spcAft>
                <a:spcPts val="0"/>
              </a:spcAft>
              <a:buNone/>
              <a:defRPr sz="1200">
                <a:solidFill>
                  <a:schemeClr val="lt1"/>
                </a:solidFill>
                <a:latin typeface="Helvetica Neue"/>
                <a:ea typeface="Helvetica Neue"/>
                <a:cs typeface="Helvetica Neue"/>
                <a:sym typeface="Helvetica Neue"/>
              </a:defRPr>
            </a:lvl6pPr>
            <a:lvl7pPr marL="0" marR="0" lvl="6" indent="0" algn="ctr" rtl="0">
              <a:spcBef>
                <a:spcPts val="0"/>
              </a:spcBef>
              <a:spcAft>
                <a:spcPts val="0"/>
              </a:spcAft>
              <a:buNone/>
              <a:defRPr sz="1200">
                <a:solidFill>
                  <a:schemeClr val="lt1"/>
                </a:solidFill>
                <a:latin typeface="Helvetica Neue"/>
                <a:ea typeface="Helvetica Neue"/>
                <a:cs typeface="Helvetica Neue"/>
                <a:sym typeface="Helvetica Neue"/>
              </a:defRPr>
            </a:lvl7pPr>
            <a:lvl8pPr marL="0" marR="0" lvl="7" indent="0" algn="ctr" rtl="0">
              <a:spcBef>
                <a:spcPts val="0"/>
              </a:spcBef>
              <a:spcAft>
                <a:spcPts val="0"/>
              </a:spcAft>
              <a:buNone/>
              <a:defRPr sz="1200">
                <a:solidFill>
                  <a:schemeClr val="lt1"/>
                </a:solidFill>
                <a:latin typeface="Helvetica Neue"/>
                <a:ea typeface="Helvetica Neue"/>
                <a:cs typeface="Helvetica Neue"/>
                <a:sym typeface="Helvetica Neue"/>
              </a:defRPr>
            </a:lvl8pPr>
            <a:lvl9pPr marL="0" marR="0" lvl="8" indent="0" algn="ctr" rtl="0">
              <a:spcBef>
                <a:spcPts val="0"/>
              </a:spcBef>
              <a:spcAft>
                <a:spcPts val="0"/>
              </a:spcAft>
              <a:buNone/>
              <a:defRPr sz="1200">
                <a:solidFill>
                  <a:schemeClr val="lt1"/>
                </a:solidFill>
                <a:latin typeface="Helvetica Neue"/>
                <a:ea typeface="Helvetica Neue"/>
                <a:cs typeface="Helvetica Neue"/>
                <a:sym typeface="Helvetica Neue"/>
              </a:defRPr>
            </a:lvl9pPr>
          </a:lstStyle>
          <a:p>
            <a:pPr marL="0" lvl="0" indent="0" algn="ctr" rtl="0">
              <a:spcBef>
                <a:spcPts val="0"/>
              </a:spcBef>
              <a:spcAft>
                <a:spcPts val="0"/>
              </a:spcAft>
              <a:buNone/>
            </a:pPr>
            <a:r>
              <a:rPr lang="en"/>
              <a:t>1</a:t>
            </a:r>
            <a:endParaRPr sz="1400">
              <a:solidFill>
                <a:srgbClr val="000000"/>
              </a:solidFill>
              <a:latin typeface="Arial"/>
              <a:ea typeface="Arial"/>
              <a:cs typeface="Arial"/>
              <a:sym typeface="Arial"/>
            </a:endParaRPr>
          </a:p>
        </p:txBody>
      </p:sp>
      <p:sp>
        <p:nvSpPr>
          <p:cNvPr id="65" name="Google Shape;65;p16"/>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722313" y="2647950"/>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SzPts val="1400"/>
              <a:buNone/>
              <a:defRPr sz="3200" b="1" cap="none">
                <a:solidFill>
                  <a:schemeClr val="bg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8" name="Google Shape;68;p17"/>
          <p:cNvSpPr txBox="1">
            <a:spLocks noGrp="1"/>
          </p:cNvSpPr>
          <p:nvPr>
            <p:ph type="body" idx="1"/>
          </p:nvPr>
        </p:nvSpPr>
        <p:spPr>
          <a:xfrm>
            <a:off x="722313" y="1522809"/>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4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69" name="Google Shape;69;p17"/>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0" name="Google Shape;70;p17"/>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userDrawn="1">
  <p:cSld name="TWO_OBJECTS">
    <p:bg>
      <p:bgPr>
        <a:blipFill>
          <a:blip r:embed="rId2">
            <a:alphaModFix/>
          </a:blip>
          <a:stretch>
            <a:fillRect/>
          </a:stretch>
        </a:blipFill>
        <a:effectLst/>
      </p:bgPr>
    </p:bg>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75" name="Google Shape;75;p18"/>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8"/>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3" name="Google Shape;73;p18">
            <a:extLst>
              <a:ext uri="{FF2B5EF4-FFF2-40B4-BE49-F238E27FC236}">
                <a16:creationId xmlns:a16="http://schemas.microsoft.com/office/drawing/2014/main" id="{F9669722-8125-D05D-D86E-67C6EAD8AAB7}"/>
              </a:ext>
            </a:extLst>
          </p:cNvPr>
          <p:cNvSpPr txBox="1">
            <a:spLocks noGrp="1"/>
          </p:cNvSpPr>
          <p:nvPr>
            <p:ph type="body" idx="13"/>
          </p:nvPr>
        </p:nvSpPr>
        <p:spPr>
          <a:xfrm>
            <a:off x="1941059" y="341086"/>
            <a:ext cx="5044258" cy="799537"/>
          </a:xfrm>
          <a:prstGeom prst="rect">
            <a:avLst/>
          </a:prstGeom>
          <a:noFill/>
          <a:ln>
            <a:noFill/>
          </a:ln>
        </p:spPr>
        <p:txBody>
          <a:bodyPr spcFirstLastPara="1" wrap="square" lIns="91425" tIns="0" rIns="91425" bIns="4570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3" name="Google Shape;73;p18"/>
          <p:cNvSpPr txBox="1">
            <a:spLocks noGrp="1"/>
          </p:cNvSpPr>
          <p:nvPr>
            <p:ph type="body" idx="1"/>
          </p:nvPr>
        </p:nvSpPr>
        <p:spPr>
          <a:xfrm>
            <a:off x="124298" y="1295399"/>
            <a:ext cx="4385553"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4" name="Google Shape;74;p18"/>
          <p:cNvSpPr txBox="1">
            <a:spLocks noGrp="1"/>
          </p:cNvSpPr>
          <p:nvPr>
            <p:ph type="body" idx="2"/>
          </p:nvPr>
        </p:nvSpPr>
        <p:spPr>
          <a:xfrm>
            <a:off x="4634149" y="1295399"/>
            <a:ext cx="4385553" cy="3181349"/>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6096"/>
              </a:buClr>
              <a:buSzPts val="2800"/>
              <a:buChar char="•"/>
              <a:defRPr sz="1600" b="0" i="0" u="none" strike="noStrike" cap="none" dirty="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9"/>
          <p:cNvSpPr txBox="1">
            <a:spLocks noGrp="1"/>
          </p:cNvSpPr>
          <p:nvPr>
            <p:ph type="body" idx="1"/>
          </p:nvPr>
        </p:nvSpPr>
        <p:spPr>
          <a:xfrm>
            <a:off x="457200" y="502445"/>
            <a:ext cx="4040188"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9"/>
          <p:cNvSpPr txBox="1">
            <a:spLocks noGrp="1"/>
          </p:cNvSpPr>
          <p:nvPr>
            <p:ph type="body" idx="2"/>
          </p:nvPr>
        </p:nvSpPr>
        <p:spPr>
          <a:xfrm>
            <a:off x="457200" y="1276350"/>
            <a:ext cx="4040188"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9"/>
          <p:cNvSpPr txBox="1">
            <a:spLocks noGrp="1"/>
          </p:cNvSpPr>
          <p:nvPr>
            <p:ph type="body" idx="3"/>
          </p:nvPr>
        </p:nvSpPr>
        <p:spPr>
          <a:xfrm>
            <a:off x="4645026" y="502445"/>
            <a:ext cx="4041775"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1" name="Google Shape;81;p19"/>
          <p:cNvSpPr txBox="1">
            <a:spLocks noGrp="1"/>
          </p:cNvSpPr>
          <p:nvPr>
            <p:ph type="body" idx="4"/>
          </p:nvPr>
        </p:nvSpPr>
        <p:spPr>
          <a:xfrm>
            <a:off x="4645026" y="1276350"/>
            <a:ext cx="4041775"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2" name="Google Shape;82;p19"/>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83" name="Google Shape;83;p19"/>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457201" y="514350"/>
            <a:ext cx="3008313" cy="947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22"/>
          <p:cNvSpPr txBox="1">
            <a:spLocks noGrp="1"/>
          </p:cNvSpPr>
          <p:nvPr>
            <p:ph type="body" idx="1"/>
          </p:nvPr>
        </p:nvSpPr>
        <p:spPr>
          <a:xfrm>
            <a:off x="3575050" y="514351"/>
            <a:ext cx="5111750" cy="3581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06096"/>
              </a:buClr>
              <a:buSzPts val="3200"/>
              <a:buChar char="•"/>
              <a:defRPr sz="3200">
                <a:solidFill>
                  <a:srgbClr val="006096"/>
                </a:solidFill>
              </a:defRPr>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4" name="Google Shape;94;p22"/>
          <p:cNvSpPr txBox="1">
            <a:spLocks noGrp="1"/>
          </p:cNvSpPr>
          <p:nvPr>
            <p:ph type="body" idx="2"/>
          </p:nvPr>
        </p:nvSpPr>
        <p:spPr>
          <a:xfrm>
            <a:off x="457201" y="1657351"/>
            <a:ext cx="3008313" cy="24384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5" name="Google Shape;95;p22"/>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96" name="Google Shape;96;p22"/>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blipFill>
          <a:blip r:embed="rId2">
            <a:alphaModFix/>
          </a:blip>
          <a:stretch>
            <a:fillRect/>
          </a:stretch>
        </a:blipFill>
        <a:effectLst/>
      </p:bgPr>
    </p:bg>
    <p:spTree>
      <p:nvGrpSpPr>
        <p:cNvPr id="1" name="Shape 97"/>
        <p:cNvGrpSpPr/>
        <p:nvPr/>
      </p:nvGrpSpPr>
      <p:grpSpPr>
        <a:xfrm>
          <a:off x="0" y="0"/>
          <a:ext cx="0" cy="0"/>
          <a:chOff x="0" y="0"/>
          <a:chExt cx="0" cy="0"/>
        </a:xfrm>
      </p:grpSpPr>
      <p:sp>
        <p:nvSpPr>
          <p:cNvPr id="98" name="Google Shape;98;p23"/>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9" name="Google Shape;99;p23"/>
          <p:cNvSpPr>
            <a:spLocks noGrp="1"/>
          </p:cNvSpPr>
          <p:nvPr>
            <p:ph type="pic" idx="2"/>
          </p:nvPr>
        </p:nvSpPr>
        <p:spPr>
          <a:xfrm>
            <a:off x="1792288" y="459581"/>
            <a:ext cx="5486400" cy="3086100"/>
          </a:xfrm>
          <a:prstGeom prst="rect">
            <a:avLst/>
          </a:prstGeom>
          <a:noFill/>
          <a:ln>
            <a:noFill/>
          </a:ln>
        </p:spPr>
      </p:sp>
      <p:sp>
        <p:nvSpPr>
          <p:cNvPr id="100" name="Google Shape;100;p23"/>
          <p:cNvSpPr txBox="1">
            <a:spLocks noGrp="1"/>
          </p:cNvSpPr>
          <p:nvPr>
            <p:ph type="body" idx="1"/>
          </p:nvPr>
        </p:nvSpPr>
        <p:spPr>
          <a:xfrm>
            <a:off x="1792288" y="4025503"/>
            <a:ext cx="5486400" cy="37504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1" name="Google Shape;101;p23"/>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02" name="Google Shape;102;p23"/>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bg>
      <p:bgPr>
        <a:blipFill>
          <a:blip r:embed="rId2">
            <a:alphaModFix/>
          </a:blip>
          <a:stretch>
            <a:fillRect/>
          </a:stretch>
        </a:blipFill>
        <a:effectLst/>
      </p:bgPr>
    </p:bg>
    <p:spTree>
      <p:nvGrpSpPr>
        <p:cNvPr id="1" name="Shape 103"/>
        <p:cNvGrpSpPr/>
        <p:nvPr/>
      </p:nvGrpSpPr>
      <p:grpSpPr>
        <a:xfrm>
          <a:off x="0" y="0"/>
          <a:ext cx="0" cy="0"/>
          <a:chOff x="0" y="0"/>
          <a:chExt cx="0" cy="0"/>
        </a:xfrm>
      </p:grpSpPr>
      <p:sp>
        <p:nvSpPr>
          <p:cNvPr id="2" name="Google Shape;72;p18">
            <a:extLst>
              <a:ext uri="{FF2B5EF4-FFF2-40B4-BE49-F238E27FC236}">
                <a16:creationId xmlns:a16="http://schemas.microsoft.com/office/drawing/2014/main" id="{1406D628-58F9-30CC-58C5-C280C01A7C25}"/>
              </a:ext>
            </a:extLst>
          </p:cNvPr>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3" name="Google Shape;75;p18">
            <a:extLst>
              <a:ext uri="{FF2B5EF4-FFF2-40B4-BE49-F238E27FC236}">
                <a16:creationId xmlns:a16="http://schemas.microsoft.com/office/drawing/2014/main" id="{8EDD191A-E8F7-3AD1-E1A4-230DEF879BBC}"/>
              </a:ext>
            </a:extLst>
          </p:cNvPr>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4" name="Google Shape;76;p18">
            <a:extLst>
              <a:ext uri="{FF2B5EF4-FFF2-40B4-BE49-F238E27FC236}">
                <a16:creationId xmlns:a16="http://schemas.microsoft.com/office/drawing/2014/main" id="{2F6A9CDD-8E7C-E214-6F11-512EED9EF9A5}"/>
              </a:ext>
            </a:extLst>
          </p:cNvPr>
          <p:cNvSpPr txBox="1"/>
          <p:nvPr userDrawn="1"/>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5" name="Google Shape;73;p18">
            <a:extLst>
              <a:ext uri="{FF2B5EF4-FFF2-40B4-BE49-F238E27FC236}">
                <a16:creationId xmlns:a16="http://schemas.microsoft.com/office/drawing/2014/main" id="{AE6EF070-D3AF-FF02-DBE1-E7948754B92B}"/>
              </a:ext>
            </a:extLst>
          </p:cNvPr>
          <p:cNvSpPr txBox="1">
            <a:spLocks noGrp="1"/>
          </p:cNvSpPr>
          <p:nvPr>
            <p:ph type="body" idx="13"/>
          </p:nvPr>
        </p:nvSpPr>
        <p:spPr>
          <a:xfrm>
            <a:off x="1941059" y="338328"/>
            <a:ext cx="5044258" cy="792280"/>
          </a:xfrm>
          <a:prstGeom prst="rect">
            <a:avLst/>
          </a:prstGeom>
          <a:noFill/>
          <a:ln>
            <a:noFill/>
          </a:ln>
        </p:spPr>
        <p:txBody>
          <a:bodyPr spcFirstLastPara="1" wrap="square" lIns="91425" tIns="0" rIns="91425" bIns="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6" name="Google Shape;73;p18">
            <a:extLst>
              <a:ext uri="{FF2B5EF4-FFF2-40B4-BE49-F238E27FC236}">
                <a16:creationId xmlns:a16="http://schemas.microsoft.com/office/drawing/2014/main" id="{FAF98BD4-910B-1299-75EE-2D28C6A8FA31}"/>
              </a:ext>
            </a:extLst>
          </p:cNvPr>
          <p:cNvSpPr txBox="1">
            <a:spLocks noGrp="1"/>
          </p:cNvSpPr>
          <p:nvPr>
            <p:ph type="body" idx="1"/>
          </p:nvPr>
        </p:nvSpPr>
        <p:spPr>
          <a:xfrm>
            <a:off x="544749" y="1295399"/>
            <a:ext cx="8054502"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blipFill>
          <a:blip r:embed="rId2">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5"/>
          <p:cNvSpPr txBox="1">
            <a:spLocks noGrp="1"/>
          </p:cNvSpPr>
          <p:nvPr>
            <p:ph type="title"/>
          </p:nvPr>
        </p:nvSpPr>
        <p:spPr>
          <a:xfrm rot="5400000">
            <a:off x="5829299" y="1238250"/>
            <a:ext cx="3657601"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25"/>
          <p:cNvSpPr txBox="1">
            <a:spLocks noGrp="1"/>
          </p:cNvSpPr>
          <p:nvPr>
            <p:ph type="body" idx="1"/>
          </p:nvPr>
        </p:nvSpPr>
        <p:spPr>
          <a:xfrm rot="5400000">
            <a:off x="1638300" y="-742951"/>
            <a:ext cx="3657601"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1" name="Google Shape;111;p25"/>
          <p:cNvSpPr txBox="1">
            <a:spLocks noGrp="1"/>
          </p:cNvSpPr>
          <p:nvPr>
            <p:ph type="sldNum" idx="12"/>
          </p:nvPr>
        </p:nvSpPr>
        <p:spPr>
          <a:xfrm>
            <a:off x="34671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12" name="Google Shape;112;p25"/>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90550"/>
            <a:ext cx="8229600" cy="7429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chemeClr val="lt1"/>
                </a:solidFill>
                <a:latin typeface="Calibri"/>
                <a:ea typeface="Calibri"/>
                <a:cs typeface="Calibri"/>
                <a:sym typeface="Calibri"/>
              </a:defRPr>
            </a:lvl1pPr>
            <a:lvl2pPr marR="0" lvl="1"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2pPr>
            <a:lvl3pPr marR="0" lvl="2"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3pPr>
            <a:lvl4pPr marR="0" lvl="3"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4pPr>
            <a:lvl5pPr marR="0" lvl="4"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5pPr>
            <a:lvl6pPr marR="0" lvl="5"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6pPr>
            <a:lvl7pPr marR="0" lvl="6"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7pPr>
            <a:lvl8pPr marR="0" lvl="7"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8pPr>
            <a:lvl9pPr marR="0" lvl="8"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9pPr>
          </a:lstStyle>
          <a:p>
            <a:endParaRPr/>
          </a:p>
        </p:txBody>
      </p:sp>
      <p:sp>
        <p:nvSpPr>
          <p:cNvPr id="52" name="Google Shape;52;p13"/>
          <p:cNvSpPr txBox="1">
            <a:spLocks noGrp="1"/>
          </p:cNvSpPr>
          <p:nvPr>
            <p:ph type="body" idx="1"/>
          </p:nvPr>
        </p:nvSpPr>
        <p:spPr>
          <a:xfrm>
            <a:off x="457200" y="1619250"/>
            <a:ext cx="8229600" cy="2651125"/>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1pPr>
            <a:lvl2pPr marL="914400" marR="0" lvl="1"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2pPr>
            <a:lvl3pPr marL="1371600" marR="0" lvl="2"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3pPr>
            <a:lvl4pPr marL="1828800" marR="0" lvl="3"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7" r:id="rId6"/>
    <p:sldLayoutId id="2147483668" r:id="rId7"/>
    <p:sldLayoutId id="2147483669" r:id="rId8"/>
    <p:sldLayoutId id="2147483670" r:id="rId9"/>
    <p:sldLayoutId id="214748367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6"/>
          <p:cNvSpPr txBox="1">
            <a:spLocks noGrp="1"/>
          </p:cNvSpPr>
          <p:nvPr>
            <p:ph type="subTitle" idx="1"/>
          </p:nvPr>
        </p:nvSpPr>
        <p:spPr>
          <a:xfrm>
            <a:off x="1371600" y="2552700"/>
            <a:ext cx="6400800" cy="13144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5"/>
              </a:buClr>
              <a:buSzPts val="1800"/>
              <a:buNone/>
            </a:pPr>
            <a:r>
              <a:rPr lang="en" dirty="0"/>
              <a:t>Week 13</a:t>
            </a:r>
            <a:endParaRPr dirty="0"/>
          </a:p>
          <a:p>
            <a:pPr marL="0" lvl="0" indent="0" algn="ctr" rtl="0">
              <a:spcBef>
                <a:spcPts val="360"/>
              </a:spcBef>
              <a:spcAft>
                <a:spcPts val="0"/>
              </a:spcAft>
              <a:buClr>
                <a:schemeClr val="accent5"/>
              </a:buClr>
              <a:buSzPts val="1800"/>
              <a:buNone/>
            </a:pPr>
            <a:r>
              <a:rPr lang="en" dirty="0"/>
              <a:t>Spring 2024</a:t>
            </a:r>
            <a:endParaRPr dirty="0"/>
          </a:p>
        </p:txBody>
      </p:sp>
      <p:sp>
        <p:nvSpPr>
          <p:cNvPr id="118" name="Google Shape;118;p26"/>
          <p:cNvSpPr txBox="1">
            <a:spLocks noGrp="1"/>
          </p:cNvSpPr>
          <p:nvPr>
            <p:ph type="body" idx="4294967295"/>
          </p:nvPr>
        </p:nvSpPr>
        <p:spPr>
          <a:xfrm>
            <a:off x="685800" y="1047750"/>
            <a:ext cx="7772400" cy="1066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3200"/>
              <a:buNone/>
            </a:pPr>
            <a:endParaRPr/>
          </a:p>
          <a:p>
            <a:pPr marL="0" lvl="0" indent="0" algn="ctr" rtl="0">
              <a:spcBef>
                <a:spcPts val="640"/>
              </a:spcBef>
              <a:spcAft>
                <a:spcPts val="0"/>
              </a:spcAft>
              <a:buClr>
                <a:schemeClr val="lt1"/>
              </a:buClr>
              <a:buSzPts val="3200"/>
              <a:buNone/>
            </a:pPr>
            <a:r>
              <a:rPr lang="en"/>
              <a:t>CISC 181-INTRODUCTION TO COMPUTER SCIENCE II</a:t>
            </a:r>
            <a:endParaRP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the relationship</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In the previous section we discussed </a:t>
            </a:r>
            <a:r>
              <a:rPr b="1" i="1" u="none" sz="1600">
                <a:solidFill>
                  <a:schemeClr val="dk1"/>
                </a:solidFill>
              </a:rPr>
              <a:t>composition</a:t>
            </a:r>
            <a:r>
              <a:rPr b="0" i="0" u="none" sz="1600">
                <a:solidFill>
                  <a:schemeClr val="dk1"/>
                </a:solidFill>
              </a:rPr>
              <a:t> which allowed us to represent a </a:t>
            </a:r>
            <a:r>
              <a:rPr b="0" i="1" u="none" sz="1600">
                <a:solidFill>
                  <a:schemeClr val="dk1"/>
                </a:solidFill>
              </a:rPr>
              <a:t>contains</a:t>
            </a:r>
            <a:r>
              <a:rPr b="0" i="0" u="none" sz="1600">
                <a:solidFill>
                  <a:schemeClr val="dk1"/>
                </a:solidFill>
              </a:rPr>
              <a:t> or </a:t>
            </a:r>
            <a:r>
              <a:rPr b="0" i="1" u="none" sz="1600">
                <a:solidFill>
                  <a:schemeClr val="dk1"/>
                </a:solidFill>
              </a:rPr>
              <a:t>has a</a:t>
            </a:r>
            <a:r>
              <a:rPr b="0" i="0" u="none" sz="1600">
                <a:solidFill>
                  <a:schemeClr val="dk1"/>
                </a:solidFill>
              </a:rPr>
              <a:t> relationship between two classes.  Recall that a course has a final and a fruit basked contains fruit.  While useful in many situations, we often wnat to represent a </a:t>
            </a:r>
            <a:r>
              <a:rPr b="1" i="1" u="none" sz="1600">
                <a:solidFill>
                  <a:schemeClr val="dk1"/>
                </a:solidFill>
              </a:rPr>
              <a:t>type of</a:t>
            </a:r>
            <a:r>
              <a:rPr b="0" i="0" u="none" sz="1600">
                <a:solidFill>
                  <a:schemeClr val="dk1"/>
                </a:solidFill>
              </a:rPr>
              <a:t> relationship.  In typescript, the </a:t>
            </a:r>
            <a:r>
              <a:rPr b="0" i="0" u="none" sz="1600">
                <a:solidFill>
                  <a:schemeClr val="dk1"/>
                </a:solidFill>
                <a:latin typeface="Courier New"/>
              </a:rPr>
              <a:t>extend</a:t>
            </a:r>
            <a:r>
              <a:rPr b="0" i="0" u="none" sz="1600">
                <a:solidFill>
                  <a:schemeClr val="dk1"/>
                </a:solidFill>
              </a:rPr>
              <a:t> keyword allows us to represent a class in terms of another class that it is a </a:t>
            </a:r>
            <a:r>
              <a:rPr b="0" i="1" u="none" sz="1600">
                <a:solidFill>
                  <a:schemeClr val="dk1"/>
                </a:solidFill>
              </a:rPr>
              <a:t>type of</a:t>
            </a:r>
            <a:r>
              <a:rPr b="0" i="0" u="none" sz="1600">
                <a:solidFill>
                  <a:schemeClr val="dk1"/>
                </a:solidFill>
              </a:rPr>
              <a:t>.</a:t>
            </a:r>
          </a:p>
          <a:p>
            <a:pPr/>
            <a:r>
              <a:rPr b="0" i="0" u="none" sz="1600">
                <a:solidFill>
                  <a:schemeClr val="dk1"/>
                </a:solidFill>
              </a:rPr>
              <a:t>Consider the following:</a:t>
            </a:r>
          </a:p>
          <a:p>
            <a:pPr lvl="1"/>
            <a:r>
              <a:rPr b="0" i="0" u="none" sz="1600">
                <a:solidFill>
                  <a:schemeClr val="dk1"/>
                </a:solidFill>
              </a:rPr>
              <a:t>An apple is a type of fruit.</a:t>
            </a:r>
          </a:p>
          <a:p>
            <a:pPr lvl="1"/>
            <a:r>
              <a:rPr b="0" i="0" u="none" sz="1600">
                <a:solidFill>
                  <a:schemeClr val="dk1"/>
                </a:solidFill>
              </a:rPr>
              <a:t>A car is a type of vehicle.</a:t>
            </a:r>
          </a:p>
          <a:p>
            <a:pPr lvl="1"/>
            <a:r>
              <a:rPr b="0" i="0" u="none" sz="1600">
                <a:solidFill>
                  <a:schemeClr val="dk1"/>
                </a:solidFill>
              </a:rPr>
              <a:t>A triangle and a rectangle are types of polygons (more on this later)</a:t>
            </a:r>
          </a:p>
          <a:p>
            <a:pPr lvl="1"/>
            <a:r>
              <a:rPr b="0" i="0" u="none" sz="1600">
                <a:solidFill>
                  <a:schemeClr val="dk1"/>
                </a:solidFill>
              </a:rPr>
              <a:t>In a University computer system, a student and a faculty member are both types of Users.</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We can inherit the properties and methods of an existing class and extend that class by either adding new members, or replacing the functionality of existing members to suit the new object's needs.  </a:t>
            </a:r>
          </a:p>
          <a:p>
            <a:pPr/>
            <a:r>
              <a:rPr b="0" i="0" u="none" sz="1600">
                <a:solidFill>
                  <a:schemeClr val="dk1"/>
                </a:solidFill>
              </a:rPr>
              <a:t>Suppose I have a class </a:t>
            </a:r>
            <a:r>
              <a:rPr b="0" i="1" u="none" sz="1600">
                <a:solidFill>
                  <a:schemeClr val="dk1"/>
                </a:solidFill>
              </a:rPr>
              <a:t>Users</a:t>
            </a:r>
            <a:r>
              <a:rPr b="0" i="0" u="none" sz="1600">
                <a:solidFill>
                  <a:schemeClr val="dk1"/>
                </a:solidFill>
              </a:rPr>
              <a:t> that represents a system user on a University's central IT system.</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2C2CFF"/>
                </a:solidFill>
              </a:rPr>
              <a:t>private</a:t>
            </a:r>
            <a:r>
              <a:rPr>
                <a:solidFill>
                  <a:srgbClr val="BBBBBB"/>
                </a:solidFill>
              </a:rPr>
              <a:t> </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getName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getAge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age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
            <a:pPr/>
            <a:r>
              <a:rPr b="0" i="0" u="none" sz="1600">
                <a:solidFill>
                  <a:schemeClr val="dk1"/>
                </a:solidFill>
              </a:rPr>
              <a:t>This class has private properties name and age, and two functions to retrieve the values in these properties.  In other words, users of the class CANNOT change the name or age, but they can retrieve them.</a:t>
            </a:r>
          </a:p>
          <a:p>
            <a:pPr/>
            <a:r>
              <a:rPr b="0" i="0" u="none" sz="1600">
                <a:solidFill>
                  <a:schemeClr val="dk1"/>
                </a:solidFill>
              </a:rPr>
              <a:t>Now suppose I want to create two new classes called Students and Faculty.  I want them to have all of the abilities of a User, but they also need some additional capabilities based on the type.</a:t>
            </a:r>
          </a:p>
          <a:p>
            <a:pPr/>
            <a:r>
              <a:rPr b="0" i="0" u="none" sz="1600">
                <a:solidFill>
                  <a:schemeClr val="dk1"/>
                </a:solidFill>
              </a:rPr>
              <a:t>It is extremely important to note that a Student, does not contain a User, the Student is a User.  We cannot say this about points and colors.  A point is a color?  That makes no sense.</a:t>
            </a:r>
            <a:r>
              <a:rPr b="0" i="0" u="none" sz="1600">
                <a:solidFill>
                  <a:schemeClr val="dk1"/>
                </a:solidFill>
              </a:rPr>
              <a:t> </a:t>
            </a:r>
            <a:r>
              <a:rPr b="0" i="0" u="none" sz="1600">
                <a:solidFill>
                  <a:schemeClr val="dk1"/>
                </a:solidFill>
              </a:rPr>
              <a:t>A student is a user, that makes sense.  </a:t>
            </a:r>
          </a:p>
          <a:p>
            <a:pPr/>
            <a:r>
              <a:rPr b="0" i="0" u="none" sz="1600">
                <a:solidFill>
                  <a:schemeClr val="dk1"/>
                </a:solidFill>
              </a:rPr>
              <a:t>So how do we deal with this type of relationship between classes?</a:t>
            </a:r>
          </a:p>
          <a:p>
            <a:pPr/>
            <a:r>
              <a:rPr b="0" i="0" u="none" sz="1600">
                <a:solidFill>
                  <a:schemeClr val="dk1"/>
                </a:solidFill>
              </a:rPr>
              <a:t>We can extend an existing class when the relationship between the objects is an </a:t>
            </a:r>
            <a:r>
              <a:rPr b="1" i="1" u="none" sz="1600">
                <a:solidFill>
                  <a:schemeClr val="dk1"/>
                </a:solidFill>
              </a:rPr>
              <a:t>is a</a:t>
            </a:r>
            <a:r>
              <a:rPr b="0" i="0" u="none" sz="1600">
                <a:solidFill>
                  <a:schemeClr val="dk1"/>
                </a:solidFill>
              </a:rPr>
              <a:t> relationship.  Our new classes act like the old class unless we add some functionality to it.</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Student</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Faculty</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
            <a:pPr/>
            <a:r>
              <a:rPr b="0" i="0" u="none" sz="1600">
                <a:solidFill>
                  <a:schemeClr val="dk1"/>
                </a:solidFill>
              </a:rPr>
              <a:t>We can now define objects of type Student and Teacher, and instantiate them with new and they work just like our Users class.</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2C2CFF"/>
                </a:solidFill>
              </a:rPr>
              <a:t>private</a:t>
            </a:r>
            <a:r>
              <a:rPr>
                <a:solidFill>
                  <a:srgbClr val="BBBBBB"/>
                </a:solidFill>
              </a:rPr>
              <a:t> </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getName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getAge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age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Student</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Faculty</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collegeStudent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Student</a:t>
            </a:r>
            <a:r>
              <a:rPr>
                <a:solidFill>
                  <a:srgbClr val="000000"/>
                </a:solidFill>
              </a:rPr>
              <a:t>(</a:t>
            </a:r>
            <a:r>
              <a:rPr>
                <a:solidFill>
                  <a:srgbClr val="800080"/>
                </a:solidFill>
              </a:rPr>
              <a:t>"John"</a:t>
            </a:r>
            <a:r>
              <a:rPr>
                <a:solidFill>
                  <a:srgbClr val="000000"/>
                </a:solidFill>
              </a:rPr>
              <a:t>,</a:t>
            </a:r>
            <a:r>
              <a:rPr>
                <a:solidFill>
                  <a:srgbClr val="BBBBBB"/>
                </a:solidFill>
              </a:rPr>
              <a:t> </a:t>
            </a:r>
            <a:r>
              <a:rPr>
                <a:solidFill>
                  <a:srgbClr val="2C8553"/>
                </a:solidFill>
              </a:rPr>
              <a:t>20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teacher</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Faculty</a:t>
            </a:r>
            <a:r>
              <a:rPr>
                <a:solidFill>
                  <a:srgbClr val="000000"/>
                </a:solidFill>
              </a:rPr>
              <a:t>(</a:t>
            </a:r>
            <a:r>
              <a:rPr>
                <a:solidFill>
                  <a:srgbClr val="800080"/>
                </a:solidFill>
              </a:rPr>
              <a:t>"Jane"</a:t>
            </a:r>
            <a:r>
              <a:rPr>
                <a:solidFill>
                  <a:srgbClr val="000000"/>
                </a:solidFill>
              </a:rPr>
              <a:t>,</a:t>
            </a:r>
            <a:r>
              <a:rPr>
                <a:solidFill>
                  <a:srgbClr val="BBBBBB"/>
                </a:solidFill>
              </a:rPr>
              <a:t> </a:t>
            </a:r>
            <a:r>
              <a:rPr>
                <a:solidFill>
                  <a:srgbClr val="2C8553"/>
                </a:solidFill>
              </a:rPr>
              <a:t>30</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collegeStudent</a:t>
            </a:r>
            <a:r>
              <a:rPr>
                <a:solidFill>
                  <a:srgbClr val="000000"/>
                </a:solidFill>
              </a:rPr>
              <a:t>.</a:t>
            </a:r>
            <a:r>
              <a:rPr>
                <a:solidFill>
                  <a:srgbClr val="000000"/>
                </a:solidFill>
              </a:rPr>
              <a:t>getName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collegeStudent</a:t>
            </a:r>
            <a:r>
              <a:rPr>
                <a:solidFill>
                  <a:srgbClr val="000000"/>
                </a:solidFill>
              </a:rPr>
              <a:t>.</a:t>
            </a:r>
            <a:r>
              <a:rPr>
                <a:solidFill>
                  <a:srgbClr val="000000"/>
                </a:solidFill>
              </a:rPr>
              <a:t>getAge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teacher</a:t>
            </a:r>
            <a:r>
              <a:rPr>
                <a:solidFill>
                  <a:srgbClr val="000000"/>
                </a:solidFill>
              </a:rPr>
              <a:t>.</a:t>
            </a:r>
            <a:r>
              <a:rPr>
                <a:solidFill>
                  <a:srgbClr val="000000"/>
                </a:solidFill>
              </a:rPr>
              <a:t>getName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teacher</a:t>
            </a:r>
            <a:r>
              <a:rPr>
                <a:solidFill>
                  <a:srgbClr val="000000"/>
                </a:solidFill>
              </a:rPr>
              <a:t>.</a:t>
            </a:r>
            <a:r>
              <a:rPr>
                <a:solidFill>
                  <a:srgbClr val="000000"/>
                </a:solidFill>
              </a:rPr>
              <a:t>getAge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While all Users share some things in common,there are a lot of things that are unique to being a student or Faculty.</a:t>
            </a:r>
          </a:p>
          <a:p>
            <a:pPr lvl="1"/>
            <a:r>
              <a:rPr b="0" i="0" u="none" sz="1600">
                <a:solidFill>
                  <a:schemeClr val="dk1"/>
                </a:solidFill>
              </a:rPr>
              <a:t>Students have a gradTerm and a gpa.  They are still users, but they are a </a:t>
            </a:r>
            <a:r>
              <a:rPr b="1" i="1" u="none" sz="1600">
                <a:solidFill>
                  <a:schemeClr val="dk1"/>
                </a:solidFill>
              </a:rPr>
              <a:t>type of</a:t>
            </a:r>
            <a:r>
              <a:rPr b="0" i="0" u="none" sz="1600">
                <a:solidFill>
                  <a:schemeClr val="dk1"/>
                </a:solidFill>
              </a:rPr>
              <a:t> user.</a:t>
            </a:r>
          </a:p>
          <a:p>
            <a:pPr lvl="1"/>
            <a:r>
              <a:rPr b="0" i="0" u="none" sz="1600">
                <a:solidFill>
                  <a:schemeClr val="dk1"/>
                </a:solidFill>
              </a:rPr>
              <a:t>Faculty has a department, an office, and a list of classes they teach.  Again, they are still a </a:t>
            </a:r>
            <a:r>
              <a:rPr b="1" i="1" u="none" sz="1600">
                <a:solidFill>
                  <a:schemeClr val="dk1"/>
                </a:solidFill>
              </a:rPr>
              <a:t>type of</a:t>
            </a:r>
            <a:r>
              <a:rPr b="0" i="0" u="none" sz="1600">
                <a:solidFill>
                  <a:schemeClr val="dk1"/>
                </a:solidFill>
              </a:rPr>
              <a:t> user.</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Student</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800080"/>
                </a:solidFill>
              </a:rPr>
              <a: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gpa</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Teacher</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department</a:t>
            </a:r>
            <a:r>
              <a:rPr>
                <a:solidFill>
                  <a:srgbClr val="000000"/>
                </a:solidFill>
              </a:rPr>
              <a:t>:</a:t>
            </a:r>
            <a:r>
              <a:rPr>
                <a:solidFill>
                  <a:srgbClr val="2C2CFF"/>
                </a:solidFill>
              </a:rPr>
              <a:t>string</a:t>
            </a:r>
            <a:r>
              <a:rPr>
                <a:solidFill>
                  <a:srgbClr val="000000"/>
                </a:solidFill>
              </a:rPr>
              <a:t>=</a:t>
            </a:r>
            <a:r>
              <a:rPr>
                <a:solidFill>
                  <a:srgbClr val="800080"/>
                </a:solidFill>
              </a:rPr>
              <a: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classes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office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
            <a:pPr/>
            <a:r>
              <a:rPr b="0" i="0" u="none" sz="1600">
                <a:solidFill>
                  <a:schemeClr val="dk1"/>
                </a:solidFill>
              </a:rPr>
              <a:t>In more formal terms, the Student class </a:t>
            </a:r>
            <a:r>
              <a:rPr b="1" i="1" u="none" sz="1600">
                <a:solidFill>
                  <a:schemeClr val="dk1"/>
                </a:solidFill>
              </a:rPr>
              <a:t>inherits</a:t>
            </a:r>
            <a:r>
              <a:rPr b="0" i="0" u="none" sz="1600">
                <a:solidFill>
                  <a:schemeClr val="dk1"/>
                </a:solidFill>
              </a:rPr>
              <a:t> from the Users class.</a:t>
            </a:r>
            <a:r>
              <a:rPr b="0" i="0" u="none" sz="1600">
                <a:solidFill>
                  <a:schemeClr val="dk1"/>
                </a:solidFill>
              </a:rPr>
              <a:t> </a:t>
            </a:r>
            <a:r>
              <a:rPr b="0" i="0" u="none" sz="1600">
                <a:solidFill>
                  <a:schemeClr val="dk1"/>
                </a:solidFill>
              </a:rPr>
              <a:t>We say that Student is a </a:t>
            </a:r>
            <a:r>
              <a:rPr b="1" i="1" u="none" sz="1600">
                <a:solidFill>
                  <a:schemeClr val="dk1"/>
                </a:solidFill>
              </a:rPr>
              <a:t>subclass</a:t>
            </a:r>
            <a:r>
              <a:rPr b="0" i="0" u="none" sz="1600">
                <a:solidFill>
                  <a:schemeClr val="dk1"/>
                </a:solidFill>
              </a:rPr>
              <a:t> of Users and that Users is a </a:t>
            </a:r>
            <a:r>
              <a:rPr b="1" i="1" u="none" sz="1600">
                <a:solidFill>
                  <a:schemeClr val="dk1"/>
                </a:solidFill>
              </a:rPr>
              <a:t>superclass</a:t>
            </a:r>
            <a:r>
              <a:rPr b="0" i="0" u="none" sz="1600">
                <a:solidFill>
                  <a:schemeClr val="dk1"/>
                </a:solidFill>
              </a:rPr>
              <a:t> of Student (and Faculty).</a:t>
            </a:r>
            <a:r>
              <a:rPr b="0" i="0" u="none" sz="1600">
                <a:solidFill>
                  <a:schemeClr val="dk1"/>
                </a:solidFill>
              </a:rPr>
              <a:t> </a:t>
            </a:r>
            <a:r>
              <a:rPr b="0" i="0" u="none" sz="1600">
                <a:solidFill>
                  <a:schemeClr val="dk1"/>
                </a:solidFill>
              </a:rPr>
              <a:t>Implementing this sort of relationship (type of, is a, etc.) in this manner is referred to as </a:t>
            </a:r>
            <a:r>
              <a:rPr b="1" i="1" u="none" sz="1600">
                <a:solidFill>
                  <a:schemeClr val="dk1"/>
                </a:solidFill>
              </a:rPr>
              <a:t>inheritance</a:t>
            </a:r>
            <a:r>
              <a:rPr b="0" i="0" u="none" sz="1600">
                <a:solidFill>
                  <a:schemeClr val="dk1"/>
                </a:solidFill>
              </a:rPr>
              <a:t>.</a:t>
            </a:r>
            <a:r>
              <a:rPr b="0" i="0" u="none" sz="1600">
                <a:solidFill>
                  <a:schemeClr val="dk1"/>
                </a:solidFill>
              </a:rPr>
              <a:t> </a:t>
            </a:r>
            <a:r>
              <a:rPr b="0" i="0" u="none" sz="1600">
                <a:solidFill>
                  <a:schemeClr val="dk1"/>
                </a:solidFill>
              </a:rPr>
              <a:t>We inherit everything about the superclass, but still are a distinct type with our own properties and methods in addition to those in the </a:t>
            </a:r>
            <a:r>
              <a:rPr b="1" i="1" u="none" sz="1600">
                <a:solidFill>
                  <a:schemeClr val="dk1"/>
                </a:solidFill>
              </a:rPr>
              <a:t>subclass</a:t>
            </a:r>
            <a:r>
              <a:rPr b="0" i="0" u="none" sz="1600">
                <a:solidFill>
                  <a:schemeClr val="dk1"/>
                </a:solidFill>
              </a:rPr>
              <a:t>.</a:t>
            </a:r>
          </a:p>
          <a:p>
            <a:pPr/>
            <a:r>
              <a:rPr b="0" i="0" u="none" sz="1600">
                <a:solidFill>
                  <a:schemeClr val="dk1"/>
                </a:solidFill>
              </a:rPr>
              <a:t>The </a:t>
            </a:r>
            <a:r>
              <a:rPr b="1" i="1" u="none" sz="1600">
                <a:solidFill>
                  <a:schemeClr val="dk1"/>
                </a:solidFill>
              </a:rPr>
              <a:t>superclass</a:t>
            </a:r>
            <a:r>
              <a:rPr b="0" i="0" u="none" sz="1600">
                <a:solidFill>
                  <a:schemeClr val="dk1"/>
                </a:solidFill>
              </a:rPr>
              <a:t> is often referred to as the </a:t>
            </a:r>
            <a:r>
              <a:rPr b="1" i="1" u="none" sz="1600">
                <a:solidFill>
                  <a:schemeClr val="dk1"/>
                </a:solidFill>
              </a:rPr>
              <a:t>base class</a:t>
            </a:r>
            <a:r>
              <a:rPr b="0" i="0" u="none" sz="1600">
                <a:solidFill>
                  <a:schemeClr val="dk1"/>
                </a:solidFill>
              </a:rPr>
              <a:t> of the relationship.</a:t>
            </a:r>
          </a:p>
          <a:p>
            <a:pPr/>
            <a:r>
              <a:rPr b="0" i="0" u="none" sz="1600">
                <a:solidFill>
                  <a:schemeClr val="dk1"/>
                </a:solidFill>
              </a:rPr>
              <a:t>If we want to create a constructor to initialize our object, we must remember that it is a User so its constructor must also be responsible for the name and age fields from the parent or superclass, otherwise, how would they ever get set?</a:t>
            </a:r>
          </a:p>
          <a:p>
            <a:pPr/>
            <a:r>
              <a:rPr b="0" i="0" u="none" sz="1600">
                <a:solidFill>
                  <a:schemeClr val="dk1"/>
                </a:solidFill>
              </a:rPr>
              <a:t>It is easy to initialize gradTerm and gpa, but how do we initialize the members from the superclass?</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Student</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gpa</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000000"/>
                </a:solidFill>
              </a:rPr>
              <a:t>gpa</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8800"/>
                </a:solidFill>
              </a:rPr>
              <a:t>//SOMEHOW WE HAVE TO INITIALIZE THE SUPERCLASS (or PARENT)</a:t>
            </a:r>
            <a:r>
              <a:rPr>
                <a:solidFill>
                  <a:srgbClr val="BBBBBB"/>
                </a:solidFill>
              </a:rPr>
              <a:t>
      </a:t>
            </a:r>
            <a:r>
              <a:rPr>
                <a:solidFill>
                  <a:srgbClr val="2C2CFF"/>
                </a:solidFill>
              </a:rPr>
              <a:t>this</a:t>
            </a:r>
            <a:r>
              <a:rPr>
                <a:solidFill>
                  <a:srgbClr val="000000"/>
                </a:solidFill>
              </a:rPr>
              <a:t>.</a:t>
            </a:r>
            <a:r>
              <a:rPr>
                <a:solidFill>
                  <a:srgbClr val="000000"/>
                </a:solidFill>
              </a:rPr>
              <a:t>gradTerm</a:t>
            </a:r>
            <a:r>
              <a:rPr>
                <a:solidFill>
                  <a:srgbClr val="BBBBBB"/>
                </a:solidFill>
              </a:rPr>
              <a:t> </a:t>
            </a:r>
            <a:r>
              <a:rPr>
                <a:solidFill>
                  <a:srgbClr val="000000"/>
                </a:solidFill>
              </a:rPr>
              <a:t>=</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gpa</a:t>
            </a:r>
            <a:r>
              <a:rPr>
                <a:solidFill>
                  <a:srgbClr val="BBBBBB"/>
                </a:solidFill>
              </a:rPr>
              <a:t> </a:t>
            </a:r>
            <a:r>
              <a:rPr>
                <a:solidFill>
                  <a:srgbClr val="000000"/>
                </a:solidFill>
              </a:rPr>
              <a:t>=</a:t>
            </a:r>
            <a:r>
              <a:rPr>
                <a:solidFill>
                  <a:srgbClr val="BBBBBB"/>
                </a:solidFill>
              </a:rPr>
              <a:t> </a:t>
            </a:r>
            <a:r>
              <a:rPr>
                <a:solidFill>
                  <a:srgbClr val="000000"/>
                </a:solidFill>
              </a:rPr>
              <a:t>gpa</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a:p>
            <a:pPr lvl="1"/>
            <a:r>
              <a:rPr b="0" i="0" u="none" sz="1600">
                <a:solidFill>
                  <a:schemeClr val="dk1"/>
                </a:solidFill>
              </a:rPr>
              <a:t>We can call the superclass’ constructor within our constructor by calling the super() method.  This will take the same arguments as the constructor of the superclass.</a:t>
            </a:r>
            <a:r>
              <a:rPr b="0" i="0" u="none" sz="1600">
                <a:solidFill>
                  <a:schemeClr val="dk1"/>
                </a:solidFill>
              </a:rPr>
              <a:t> </a:t>
            </a:r>
            <a:r>
              <a:rPr b="0" i="0" u="none" sz="1600">
                <a:solidFill>
                  <a:schemeClr val="dk1"/>
                </a:solidFill>
              </a:rPr>
              <a:t>Here those arguments are name and age.  This calls the constructor in Users which takes care of its part of the initialization.</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Student</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gpa</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000000"/>
                </a:solidFill>
              </a:rPr>
              <a:t>gpa</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8800"/>
                </a:solidFill>
              </a:rPr>
              <a:t>//calling super as the first line of our constructor initializes the superclass by calling its constructor.</a:t>
            </a:r>
            <a:r>
              <a:rPr>
                <a:solidFill>
                  <a:srgbClr val="BBBBBB"/>
                </a:solidFill>
              </a:rPr>
              <a:t>
      </a:t>
            </a:r>
            <a:r>
              <a:rPr>
                <a:solidFill>
                  <a:srgbClr val="2C2CFF"/>
                </a:solidFill>
              </a:rPr>
              <a:t>super</a:t>
            </a:r>
            <a:r>
              <a:rPr>
                <a:solidFill>
                  <a:srgbClr val="000000"/>
                </a:solidFill>
              </a:rPr>
              <a:t>(</a:t>
            </a:r>
            <a:r>
              <a:rPr>
                <a:solidFill>
                  <a:srgbClr val="000000"/>
                </a:solidFill>
              </a:rPr>
              <a:t>name</a:t>
            </a:r>
            <a:r>
              <a:rPr>
                <a:solidFill>
                  <a:srgbClr val="000000"/>
                </a:solidFill>
              </a:rPr>
              <a:t>,</a:t>
            </a:r>
            <a:r>
              <a:rPr>
                <a:solidFill>
                  <a:srgbClr val="000000"/>
                </a:solidFill>
              </a:rPr>
              <a:t>age</a:t>
            </a:r>
            <a:r>
              <a:rPr>
                <a:solidFill>
                  <a:srgbClr val="000000"/>
                </a:solidFill>
              </a:rPr>
              <a:t>)</a:t>
            </a:r>
            <a:r>
              <a:rPr>
                <a:solidFill>
                  <a:srgbClr val="000000"/>
                </a:solidFill>
              </a:rPr>
              <a:t>;</a:t>
            </a:r>
            <a:r>
              <a:rPr>
                <a:solidFill>
                  <a:srgbClr val="BBBBBB"/>
                </a:solidFill>
              </a:rPr>
              <a:t>
      </a:t>
            </a:r>
            <a:r>
              <a:rPr>
                <a:solidFill>
                  <a:srgbClr val="008800"/>
                </a:solidFill>
              </a:rPr>
              <a:t>//After it is initialized, we can then initialize our member variables as usual</a:t>
            </a:r>
            <a:r>
              <a:rPr>
                <a:solidFill>
                  <a:srgbClr val="BBBBBB"/>
                </a:solidFill>
              </a:rPr>
              <a:t>
      </a:t>
            </a:r>
            <a:r>
              <a:rPr>
                <a:solidFill>
                  <a:srgbClr val="2C2CFF"/>
                </a:solidFill>
              </a:rPr>
              <a:t>this</a:t>
            </a:r>
            <a:r>
              <a:rPr>
                <a:solidFill>
                  <a:srgbClr val="000000"/>
                </a:solidFill>
              </a:rPr>
              <a:t>.</a:t>
            </a:r>
            <a:r>
              <a:rPr>
                <a:solidFill>
                  <a:srgbClr val="000000"/>
                </a:solidFill>
              </a:rPr>
              <a:t>gradTerm</a:t>
            </a:r>
            <a:r>
              <a:rPr>
                <a:solidFill>
                  <a:srgbClr val="BBBBBB"/>
                </a:solidFill>
              </a:rPr>
              <a:t> </a:t>
            </a:r>
            <a:r>
              <a:rPr>
                <a:solidFill>
                  <a:srgbClr val="000000"/>
                </a:solidFill>
              </a:rPr>
              <a:t>=</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gpa</a:t>
            </a:r>
            <a:r>
              <a:rPr>
                <a:solidFill>
                  <a:srgbClr val="BBBBBB"/>
                </a:solidFill>
              </a:rPr>
              <a:t> </a:t>
            </a:r>
            <a:r>
              <a:rPr>
                <a:solidFill>
                  <a:srgbClr val="000000"/>
                </a:solidFill>
              </a:rPr>
              <a:t>=</a:t>
            </a:r>
            <a:r>
              <a:rPr>
                <a:solidFill>
                  <a:srgbClr val="BBBBBB"/>
                </a:solidFill>
              </a:rPr>
              <a:t> </a:t>
            </a:r>
            <a:r>
              <a:rPr>
                <a:solidFill>
                  <a:srgbClr val="000000"/>
                </a:solidFill>
              </a:rPr>
              <a:t>gpa</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a:p>
            <a:pPr lvl="1"/>
            <a:r>
              <a:rPr b="0" i="0" u="none" sz="1600">
                <a:solidFill>
                  <a:schemeClr val="dk1"/>
                </a:solidFill>
              </a:rPr>
              <a:t>Here is a completed example:</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2C2CFF"/>
                </a:solidFill>
              </a:rPr>
              <a:t>private</a:t>
            </a:r>
            <a:r>
              <a:rPr>
                <a:solidFill>
                  <a:srgbClr val="BBBBBB"/>
                </a:solidFill>
              </a:rPr>
              <a:t> </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getName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getAge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age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Student</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800080"/>
                </a:solidFill>
              </a:rPr>
              <a: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gpa</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BBBBBB"/>
                </a:solidFill>
              </a:rPr>
              <a:t> </a:t>
            </a:r>
            <a:r>
              <a:rPr>
                <a:solidFill>
                  <a:srgbClr val="000000"/>
                </a:solidFill>
              </a:rPr>
              <a:t>gpa</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000000"/>
                </a:solidFill>
              </a:rPr>
              <a:t>age</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gradTerm</a:t>
            </a:r>
            <a:r>
              <a:rPr>
                <a:solidFill>
                  <a:srgbClr val="BBBBBB"/>
                </a:solidFill>
              </a:rPr>
              <a:t> </a:t>
            </a:r>
            <a:r>
              <a:rPr>
                <a:solidFill>
                  <a:srgbClr val="000000"/>
                </a:solidFill>
              </a:rPr>
              <a:t>=</a:t>
            </a:r>
            <a:r>
              <a:rPr>
                <a:solidFill>
                  <a:srgbClr val="BBBBBB"/>
                </a:solidFill>
              </a:rPr>
              <a:t> </a:t>
            </a:r>
            <a:r>
              <a:rPr>
                <a:solidFill>
                  <a:srgbClr val="000000"/>
                </a:solidFill>
              </a:rPr>
              <a:t>gradTerm</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gpa</a:t>
            </a:r>
            <a:r>
              <a:rPr>
                <a:solidFill>
                  <a:srgbClr val="BBBBBB"/>
                </a:solidFill>
              </a:rPr>
              <a:t> </a:t>
            </a:r>
            <a:r>
              <a:rPr>
                <a:solidFill>
                  <a:srgbClr val="000000"/>
                </a:solidFill>
              </a:rPr>
              <a:t>=</a:t>
            </a:r>
            <a:r>
              <a:rPr>
                <a:solidFill>
                  <a:srgbClr val="BBBBBB"/>
                </a:solidFill>
              </a:rPr>
              <a:t> </a:t>
            </a:r>
            <a:r>
              <a:rPr>
                <a:solidFill>
                  <a:srgbClr val="000000"/>
                </a:solidFill>
              </a:rPr>
              <a:t>gpa</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getGradTerm</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gradTerm</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getGPA</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gpa</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Faculty</a:t>
            </a:r>
            <a:r>
              <a:rPr>
                <a:solidFill>
                  <a:srgbClr val="BBBBBB"/>
                </a:solidFill>
              </a:rPr>
              <a:t> </a:t>
            </a:r>
            <a:r>
              <a:rPr>
                <a:solidFill>
                  <a:srgbClr val="2C2CFF"/>
                </a:solidFill>
              </a:rPr>
              <a:t>extends</a:t>
            </a:r>
            <a:r>
              <a:rPr>
                <a:solidFill>
                  <a:srgbClr val="BBBBBB"/>
                </a:solidFill>
              </a:rPr>
              <a:t> </a:t>
            </a:r>
            <a:r>
              <a:rPr>
                <a:solidFill>
                  <a:srgbClr val="000000"/>
                </a:solidFill>
              </a:rPr>
              <a:t>Users</a:t>
            </a:r>
            <a:r>
              <a:rPr>
                <a:solidFill>
                  <a:srgbClr val="BBBBBB"/>
                </a:solidFill>
              </a:rPr>
              <a:t> </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department</a:t>
            </a:r>
            <a:r>
              <a:rPr>
                <a:solidFill>
                  <a:srgbClr val="000000"/>
                </a:solidFill>
              </a:rPr>
              <a:t>:</a:t>
            </a:r>
            <a:r>
              <a:rPr>
                <a:solidFill>
                  <a:srgbClr val="2C2CFF"/>
                </a:solidFill>
              </a:rPr>
              <a:t>string</a:t>
            </a:r>
            <a:r>
              <a:rPr>
                <a:solidFill>
                  <a:srgbClr val="000000"/>
                </a:solidFill>
              </a:rPr>
              <a:t>=</a:t>
            </a:r>
            <a:r>
              <a:rPr>
                <a:solidFill>
                  <a:srgbClr val="800080"/>
                </a:solidFill>
              </a:rPr>
              <a: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classes</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office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800080"/>
                </a:solidFill>
              </a:rPr>
              <a: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age</a:t>
            </a:r>
            <a:r>
              <a:rPr>
                <a:solidFill>
                  <a:srgbClr val="000000"/>
                </a:solidFill>
              </a:rPr>
              <a:t>:</a:t>
            </a:r>
            <a:r>
              <a:rPr>
                <a:solidFill>
                  <a:srgbClr val="BBBBBB"/>
                </a:solidFill>
              </a:rPr>
              <a:t> </a:t>
            </a:r>
            <a:r>
              <a:rPr>
                <a:solidFill>
                  <a:srgbClr val="2C2CFF"/>
                </a:solidFill>
              </a:rPr>
              <a:t>number</a:t>
            </a:r>
            <a:r>
              <a:rPr>
                <a:solidFill>
                  <a:srgbClr val="000000"/>
                </a:solidFill>
              </a:rPr>
              <a:t>,</a:t>
            </a:r>
            <a:r>
              <a:rPr>
                <a:solidFill>
                  <a:srgbClr val="BBBBBB"/>
                </a:solidFill>
              </a:rPr>
              <a:t> </a:t>
            </a:r>
            <a:r>
              <a:rPr>
                <a:solidFill>
                  <a:srgbClr val="000000"/>
                </a:solidFill>
              </a:rPr>
              <a:t>department</a:t>
            </a:r>
            <a:r>
              <a:rPr>
                <a:solidFill>
                  <a:srgbClr val="000000"/>
                </a:solidFill>
              </a:rPr>
              <a:t>:</a:t>
            </a:r>
            <a:r>
              <a:rPr>
                <a:solidFill>
                  <a:srgbClr val="2C2CFF"/>
                </a:solidFill>
              </a:rPr>
              <a:t>string</a:t>
            </a:r>
            <a:r>
              <a:rPr>
                <a:solidFill>
                  <a:srgbClr val="000000"/>
                </a:solidFill>
              </a:rPr>
              <a:t>,</a:t>
            </a:r>
            <a:r>
              <a:rPr>
                <a:solidFill>
                  <a:srgbClr val="000000"/>
                </a:solidFill>
              </a:rPr>
              <a:t>classes</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000000"/>
                </a:solidFill>
              </a:rPr>
              <a:t>office</a:t>
            </a:r>
            <a:r>
              <a:rPr>
                <a:solidFill>
                  <a:srgbClr val="000000"/>
                </a:solidFill>
              </a:rPr>
              <a:t>:</a:t>
            </a:r>
            <a:r>
              <a:rPr>
                <a:solidFill>
                  <a:srgbClr val="2C2CFF"/>
                </a:solidFill>
              </a:rPr>
              <a:t>string</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name</a:t>
            </a:r>
            <a:r>
              <a:rPr>
                <a:solidFill>
                  <a:srgbClr val="000000"/>
                </a:solidFill>
              </a:rPr>
              <a:t>,</a:t>
            </a:r>
            <a:r>
              <a:rPr>
                <a:solidFill>
                  <a:srgbClr val="BBBBBB"/>
                </a:solidFill>
              </a:rPr>
              <a:t> </a:t>
            </a:r>
            <a:r>
              <a:rPr>
                <a:solidFill>
                  <a:srgbClr val="000000"/>
                </a:solidFill>
              </a:rPr>
              <a:t>age</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department</a:t>
            </a:r>
            <a:r>
              <a:rPr>
                <a:solidFill>
                  <a:srgbClr val="000000"/>
                </a:solidFill>
              </a:rPr>
              <a:t>=</a:t>
            </a:r>
            <a:r>
              <a:rPr>
                <a:solidFill>
                  <a:srgbClr val="000000"/>
                </a:solidFill>
              </a:rPr>
              <a:t>department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classes</a:t>
            </a:r>
            <a:r>
              <a:rPr>
                <a:solidFill>
                  <a:srgbClr val="000000"/>
                </a:solidFill>
              </a:rPr>
              <a:t>=</a:t>
            </a:r>
            <a:r>
              <a:rPr>
                <a:solidFill>
                  <a:srgbClr val="000000"/>
                </a:solidFill>
              </a:rPr>
              <a:t>classes</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office</a:t>
            </a:r>
            <a:r>
              <a:rPr>
                <a:solidFill>
                  <a:srgbClr val="000000"/>
                </a:solidFill>
              </a:rPr>
              <a:t>=</a:t>
            </a:r>
            <a:r>
              <a:rPr>
                <a:solidFill>
                  <a:srgbClr val="000000"/>
                </a:solidFill>
              </a:rPr>
              <a:t>office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getDepartment</a:t>
            </a:r>
            <a:r>
              <a:rPr>
                <a:solidFill>
                  <a:srgbClr val="000000"/>
                </a:solidFill>
              </a:rPr>
              <a:t>(</a:t>
            </a:r>
            <a:r>
              <a:rPr>
                <a:solidFill>
                  <a:srgbClr val="000000"/>
                </a:solidFill>
              </a:rPr>
              <a:t>)</a:t>
            </a:r>
            <a:r>
              <a:rPr>
                <a:solidFill>
                  <a:srgbClr val="000000"/>
                </a:solidFill>
              </a:rPr>
              <a:t>:</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department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getClasses</a:t>
            </a:r>
            <a:r>
              <a:rPr>
                <a:solidFill>
                  <a:srgbClr val="000000"/>
                </a:solidFill>
              </a:rPr>
              <a:t>(</a:t>
            </a:r>
            <a:r>
              <a:rPr>
                <a:solidFill>
                  <a:srgbClr val="000000"/>
                </a:solidFill>
              </a:rPr>
              <a:t>)</a:t>
            </a:r>
            <a:r>
              <a:rPr>
                <a:solidFill>
                  <a:srgbClr val="000000"/>
                </a:solidFill>
              </a:rPr>
              <a:t>:</a:t>
            </a:r>
            <a:r>
              <a:rPr>
                <a:solidFill>
                  <a:srgbClr val="2C2CFF"/>
                </a:solidFill>
              </a:rPr>
              <a:t>string</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classes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getOffice</a:t>
            </a:r>
            <a:r>
              <a:rPr>
                <a:solidFill>
                  <a:srgbClr val="000000"/>
                </a:solidFill>
              </a:rPr>
              <a:t>(</a:t>
            </a:r>
            <a:r>
              <a:rPr>
                <a:solidFill>
                  <a:srgbClr val="000000"/>
                </a:solidFill>
              </a:rPr>
              <a:t>)</a:t>
            </a:r>
            <a:r>
              <a:rPr>
                <a:solidFill>
                  <a:srgbClr val="000000"/>
                </a:solidFill>
              </a:rPr>
              <a:t>:</a:t>
            </a:r>
            <a:r>
              <a:rPr>
                <a:solidFill>
                  <a:srgbClr val="2C2CFF"/>
                </a:solidFill>
              </a:rPr>
              <a:t>string</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office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jan</a:t>
            </a:r>
            <a:r>
              <a:rPr>
                <a:solidFill>
                  <a:srgbClr val="000000"/>
                </a:solidFill>
              </a:rPr>
              <a:t>:</a:t>
            </a:r>
            <a:r>
              <a:rPr>
                <a:solidFill>
                  <a:srgbClr val="2C2CFF"/>
                </a:solidFill>
              </a:rPr>
              <a:t>Student</a:t>
            </a:r>
            <a:r>
              <a:rPr>
                <a:solidFill>
                  <a:srgbClr val="000000"/>
                </a:solidFill>
              </a:rPr>
              <a:t>=</a:t>
            </a:r>
            <a:r>
              <a:rPr>
                <a:solidFill>
                  <a:srgbClr val="000000"/>
                </a:solidFill>
              </a:rPr>
              <a:t>new</a:t>
            </a:r>
            <a:r>
              <a:rPr>
                <a:solidFill>
                  <a:srgbClr val="BBBBBB"/>
                </a:solidFill>
              </a:rPr>
              <a:t> </a:t>
            </a:r>
            <a:r>
              <a:rPr>
                <a:solidFill>
                  <a:srgbClr val="000000"/>
                </a:solidFill>
              </a:rPr>
              <a:t>Student</a:t>
            </a:r>
            <a:r>
              <a:rPr>
                <a:solidFill>
                  <a:srgbClr val="000000"/>
                </a:solidFill>
              </a:rPr>
              <a:t>(</a:t>
            </a:r>
            <a:r>
              <a:rPr>
                <a:solidFill>
                  <a:srgbClr val="800080"/>
                </a:solidFill>
              </a:rPr>
              <a:t>"Jan"</a:t>
            </a:r>
            <a:r>
              <a:rPr>
                <a:solidFill>
                  <a:srgbClr val="000000"/>
                </a:solidFill>
              </a:rPr>
              <a:t>,</a:t>
            </a:r>
            <a:r>
              <a:rPr>
                <a:solidFill>
                  <a:srgbClr val="2C8553"/>
                </a:solidFill>
              </a:rPr>
              <a:t>19</a:t>
            </a:r>
            <a:r>
              <a:rPr>
                <a:solidFill>
                  <a:srgbClr val="000000"/>
                </a:solidFill>
              </a:rPr>
              <a:t>,</a:t>
            </a:r>
            <a:r>
              <a:rPr>
                <a:solidFill>
                  <a:srgbClr val="800080"/>
                </a:solidFill>
              </a:rPr>
              <a:t>"25S"</a:t>
            </a:r>
            <a:r>
              <a:rPr>
                <a:solidFill>
                  <a:srgbClr val="000000"/>
                </a:solidFill>
              </a:rPr>
              <a:t>,</a:t>
            </a:r>
            <a:r>
              <a:rPr>
                <a:solidFill>
                  <a:srgbClr val="2C8553"/>
                </a:solidFill>
              </a:rPr>
              <a:t>3.95</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lisa</a:t>
            </a:r>
            <a:r>
              <a:rPr>
                <a:solidFill>
                  <a:srgbClr val="000000"/>
                </a:solidFill>
              </a:rPr>
              <a:t>:</a:t>
            </a:r>
            <a:r>
              <a:rPr>
                <a:solidFill>
                  <a:srgbClr val="2C2CFF"/>
                </a:solidFill>
              </a:rPr>
              <a:t>Faculty</a:t>
            </a:r>
            <a:r>
              <a:rPr>
                <a:solidFill>
                  <a:srgbClr val="000000"/>
                </a:solidFill>
              </a:rPr>
              <a:t>=</a:t>
            </a:r>
            <a:r>
              <a:rPr>
                <a:solidFill>
                  <a:srgbClr val="000000"/>
                </a:solidFill>
              </a:rPr>
              <a:t>new</a:t>
            </a:r>
            <a:r>
              <a:rPr>
                <a:solidFill>
                  <a:srgbClr val="BBBBBB"/>
                </a:solidFill>
              </a:rPr>
              <a:t> </a:t>
            </a:r>
            <a:r>
              <a:rPr>
                <a:solidFill>
                  <a:srgbClr val="000000"/>
                </a:solidFill>
              </a:rPr>
              <a:t>Faculty</a:t>
            </a:r>
            <a:r>
              <a:rPr>
                <a:solidFill>
                  <a:srgbClr val="000000"/>
                </a:solidFill>
              </a:rPr>
              <a:t>(</a:t>
            </a:r>
            <a:r>
              <a:rPr>
                <a:solidFill>
                  <a:srgbClr val="800080"/>
                </a:solidFill>
              </a:rPr>
              <a:t>"Lisa"</a:t>
            </a:r>
            <a:r>
              <a:rPr>
                <a:solidFill>
                  <a:srgbClr val="000000"/>
                </a:solidFill>
              </a:rPr>
              <a:t>,</a:t>
            </a:r>
            <a:r>
              <a:rPr>
                <a:solidFill>
                  <a:srgbClr val="2C8553"/>
                </a:solidFill>
              </a:rPr>
              <a:t>42</a:t>
            </a:r>
            <a:r>
              <a:rPr>
                <a:solidFill>
                  <a:srgbClr val="000000"/>
                </a:solidFill>
              </a:rPr>
              <a:t>,</a:t>
            </a:r>
            <a:r>
              <a:rPr>
                <a:solidFill>
                  <a:srgbClr val="800080"/>
                </a:solidFill>
              </a:rPr>
              <a:t>"Computer Science"</a:t>
            </a:r>
            <a:r>
              <a:rPr>
                <a:solidFill>
                  <a:srgbClr val="000000"/>
                </a:solidFill>
              </a:rPr>
              <a:t>,</a:t>
            </a:r>
            <a:r>
              <a:rPr>
                <a:solidFill>
                  <a:srgbClr val="000000"/>
                </a:solidFill>
              </a:rPr>
              <a:t>[</a:t>
            </a:r>
            <a:r>
              <a:rPr>
                <a:solidFill>
                  <a:srgbClr val="800080"/>
                </a:solidFill>
              </a:rPr>
              <a:t>"CISC181"</a:t>
            </a:r>
            <a:r>
              <a:rPr>
                <a:solidFill>
                  <a:srgbClr val="000000"/>
                </a:solidFill>
              </a:rPr>
              <a:t>,</a:t>
            </a:r>
            <a:r>
              <a:rPr>
                <a:solidFill>
                  <a:srgbClr val="800080"/>
                </a:solidFill>
              </a:rPr>
              <a:t>"CISC210"</a:t>
            </a:r>
            <a:r>
              <a:rPr>
                <a:solidFill>
                  <a:srgbClr val="000000"/>
                </a:solidFill>
              </a:rPr>
              <a:t>]</a:t>
            </a:r>
            <a:r>
              <a:rPr>
                <a:solidFill>
                  <a:srgbClr val="000000"/>
                </a:solidFill>
              </a:rPr>
              <a:t>,</a:t>
            </a:r>
            <a:r>
              <a:rPr>
                <a:solidFill>
                  <a:srgbClr val="800080"/>
                </a:solidFill>
              </a:rPr>
              <a:t>"317 Morris Hall"</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jan</a:t>
            </a:r>
            <a:r>
              <a:rPr>
                <a:solidFill>
                  <a:srgbClr val="000000"/>
                </a:solidFill>
              </a:rPr>
              <a:t>.</a:t>
            </a:r>
            <a:r>
              <a:rPr>
                <a:solidFill>
                  <a:srgbClr val="000000"/>
                </a:solidFill>
              </a:rPr>
              <a:t>getName</a:t>
            </a:r>
            <a:r>
              <a:rPr>
                <a:solidFill>
                  <a:srgbClr val="000000"/>
                </a:solidFill>
              </a:rPr>
              <a:t>(</a:t>
            </a:r>
            <a:r>
              <a:rPr>
                <a:solidFill>
                  <a:srgbClr val="000000"/>
                </a:solidFill>
              </a:rPr>
              <a:t>)</a:t>
            </a:r>
            <a:r>
              <a:rPr>
                <a:solidFill>
                  <a:srgbClr val="000000"/>
                </a:solidFill>
              </a:rPr>
              <a:t>+</a:t>
            </a:r>
            <a:r>
              <a:rPr>
                <a:solidFill>
                  <a:srgbClr val="800080"/>
                </a:solidFill>
              </a:rPr>
              <a:t>" has a GPA of "</a:t>
            </a:r>
            <a:r>
              <a:rPr>
                <a:solidFill>
                  <a:srgbClr val="000000"/>
                </a:solidFill>
              </a:rPr>
              <a:t>+</a:t>
            </a:r>
            <a:r>
              <a:rPr>
                <a:solidFill>
                  <a:srgbClr val="000000"/>
                </a:solidFill>
              </a:rPr>
              <a:t>jan</a:t>
            </a:r>
            <a:r>
              <a:rPr>
                <a:solidFill>
                  <a:srgbClr val="000000"/>
                </a:solidFill>
              </a:rPr>
              <a:t>.</a:t>
            </a:r>
            <a:r>
              <a:rPr>
                <a:solidFill>
                  <a:srgbClr val="000000"/>
                </a:solidFill>
              </a:rPr>
              <a:t>getGPA</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lisa</a:t>
            </a:r>
            <a:r>
              <a:rPr>
                <a:solidFill>
                  <a:srgbClr val="000000"/>
                </a:solidFill>
              </a:rPr>
              <a:t>.</a:t>
            </a:r>
            <a:r>
              <a:rPr>
                <a:solidFill>
                  <a:srgbClr val="000000"/>
                </a:solidFill>
              </a:rPr>
              <a:t>getName</a:t>
            </a:r>
            <a:r>
              <a:rPr>
                <a:solidFill>
                  <a:srgbClr val="000000"/>
                </a:solidFill>
              </a:rPr>
              <a:t>(</a:t>
            </a:r>
            <a:r>
              <a:rPr>
                <a:solidFill>
                  <a:srgbClr val="000000"/>
                </a:solidFill>
              </a:rPr>
              <a:t>)</a:t>
            </a:r>
            <a:r>
              <a:rPr>
                <a:solidFill>
                  <a:srgbClr val="000000"/>
                </a:solidFill>
              </a:rPr>
              <a:t>+</a:t>
            </a:r>
            <a:r>
              <a:rPr>
                <a:solidFill>
                  <a:srgbClr val="800080"/>
                </a:solidFill>
              </a:rPr>
              <a:t>" is in the "</a:t>
            </a:r>
            <a:r>
              <a:rPr>
                <a:solidFill>
                  <a:srgbClr val="000000"/>
                </a:solidFill>
              </a:rPr>
              <a:t>+</a:t>
            </a:r>
            <a:r>
              <a:rPr>
                <a:solidFill>
                  <a:srgbClr val="000000"/>
                </a:solidFill>
              </a:rPr>
              <a:t>lisa</a:t>
            </a:r>
            <a:r>
              <a:rPr>
                <a:solidFill>
                  <a:srgbClr val="000000"/>
                </a:solidFill>
              </a:rPr>
              <a:t>.</a:t>
            </a:r>
            <a:r>
              <a:rPr>
                <a:solidFill>
                  <a:srgbClr val="000000"/>
                </a:solidFill>
              </a:rPr>
              <a:t>getDepartment</a:t>
            </a:r>
            <a:r>
              <a:rPr>
                <a:solidFill>
                  <a:srgbClr val="000000"/>
                </a:solidFill>
              </a:rPr>
              <a:t>(</a:t>
            </a:r>
            <a:r>
              <a:rPr>
                <a:solidFill>
                  <a:srgbClr val="000000"/>
                </a:solidFill>
              </a:rPr>
              <a:t>)</a:t>
            </a:r>
            <a:r>
              <a:rPr>
                <a:solidFill>
                  <a:srgbClr val="000000"/>
                </a:solidFill>
              </a:rPr>
              <a:t>+</a:t>
            </a:r>
            <a:r>
              <a:rPr>
                <a:solidFill>
                  <a:srgbClr val="800080"/>
                </a:solidFill>
              </a:rPr>
              <a:t>" department."</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Both Lisa and Jan can call getNme because it is inherited from Users in both Student and Faculty classes, but only Jan can call getGPA, because it is only defined in the </a:t>
            </a:r>
            <a:r>
              <a:rPr b="0" i="1" u="none" sz="1600">
                <a:solidFill>
                  <a:schemeClr val="dk1"/>
                </a:solidFill>
              </a:rPr>
              <a:t>child</a:t>
            </a:r>
            <a:r>
              <a:rPr b="0" i="0" u="none" sz="1600">
                <a:solidFill>
                  <a:schemeClr val="dk1"/>
                </a:solidFill>
              </a:rPr>
              <a:t> or </a:t>
            </a:r>
            <a:r>
              <a:rPr b="0" i="1" u="none" sz="1600">
                <a:solidFill>
                  <a:schemeClr val="dk1"/>
                </a:solidFill>
              </a:rPr>
              <a:t>subclass</a:t>
            </a:r>
            <a:r>
              <a:rPr b="0" i="0" u="none" sz="1600">
                <a:solidFill>
                  <a:schemeClr val="dk1"/>
                </a:solidFill>
              </a:rPr>
              <a:t> Student.  Likewise, Lisa can call getDepartment, but Jan can't because it is only defined in the </a:t>
            </a:r>
            <a:r>
              <a:rPr b="0" i="1" u="none" sz="1600">
                <a:solidFill>
                  <a:schemeClr val="dk1"/>
                </a:solidFill>
              </a:rPr>
              <a:t>subclass</a:t>
            </a:r>
            <a:r>
              <a:rPr b="0" i="0" u="none" sz="1600">
                <a:solidFill>
                  <a:schemeClr val="dk1"/>
                </a:solidFill>
              </a:rPr>
              <a:t> Faculty.</a:t>
            </a:r>
          </a:p>
          <a:p>
            <a:pPr/>
            <a:r>
              <a:rPr b="0" i="0" u="none" sz="1600">
                <a:solidFill>
                  <a:schemeClr val="dk1"/>
                </a:solidFill>
              </a:rPr>
              <a:t>Another way to think about this is that Teachers and Students share some things in common:</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They both have names</a:t>
            </a:r>
          </a:p>
          <a:p>
            <a:pPr/>
            <a:r>
              <a:rPr b="0" i="0" u="none" sz="1600">
                <a:solidFill>
                  <a:schemeClr val="dk1"/>
                </a:solidFill>
              </a:rPr>
              <a:t>They both have ages (although Teacher.age &gt; Student.age)</a:t>
            </a:r>
          </a:p>
          <a:p>
            <a:pPr lvl="1"/>
            <a:r>
              <a:rPr b="0" i="0" u="none" sz="1600">
                <a:solidFill>
                  <a:schemeClr val="dk1"/>
                </a:solidFill>
              </a:rPr>
              <a:t>They also have some differences:</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Composition</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Why inheritance</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Students have a GPA and a gradTerm</a:t>
            </a:r>
          </a:p>
          <a:p>
            <a:pPr/>
            <a:r>
              <a:rPr b="0" i="0" u="none" sz="1600">
                <a:solidFill>
                  <a:schemeClr val="dk1"/>
                </a:solidFill>
              </a:rPr>
              <a:t>Faculty have a department, an office, a list of classes, and don’t show up on photographic film.</a:t>
            </a:r>
          </a:p>
          <a:p>
            <a:pPr lvl="1"/>
            <a:r>
              <a:rPr b="0" i="0" u="none" sz="1600">
                <a:solidFill>
                  <a:schemeClr val="dk1"/>
                </a:solidFill>
              </a:rPr>
              <a:t>We encapsulate their commonality in the Users class, then extend Users to make new classes that express the differences.</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1" i="1" u="none" sz="1600">
                <a:solidFill>
                  <a:schemeClr val="dk1"/>
                </a:solidFill>
              </a:rPr>
              <a:t>Inheritance</a:t>
            </a:r>
            <a:r>
              <a:rPr b="0" i="0" u="none" sz="1600">
                <a:solidFill>
                  <a:schemeClr val="dk1"/>
                </a:solidFill>
              </a:rPr>
              <a:t> allows the programmer to represent an </a:t>
            </a:r>
            <a:r>
              <a:rPr b="1" i="1" u="none" sz="1600">
                <a:solidFill>
                  <a:schemeClr val="dk1"/>
                </a:solidFill>
              </a:rPr>
              <a:t>is a</a:t>
            </a:r>
            <a:r>
              <a:rPr b="0" i="0" u="none" sz="1600">
                <a:solidFill>
                  <a:schemeClr val="dk1"/>
                </a:solidFill>
              </a:rPr>
              <a:t> or </a:t>
            </a:r>
            <a:r>
              <a:rPr b="1" i="1" u="none" sz="1600">
                <a:solidFill>
                  <a:schemeClr val="dk1"/>
                </a:solidFill>
              </a:rPr>
              <a:t>type of</a:t>
            </a:r>
            <a:r>
              <a:rPr b="0" i="0" u="none" sz="1600">
                <a:solidFill>
                  <a:schemeClr val="dk1"/>
                </a:solidFill>
              </a:rPr>
              <a:t> relationship.  Using inheritence through the </a:t>
            </a:r>
            <a:r>
              <a:rPr b="0" i="0" u="none" sz="1600">
                <a:solidFill>
                  <a:schemeClr val="dk1"/>
                </a:solidFill>
                <a:latin typeface="Courier New"/>
              </a:rPr>
              <a:t>extends</a:t>
            </a:r>
            <a:r>
              <a:rPr b="0" i="0" u="none" sz="1600">
                <a:solidFill>
                  <a:schemeClr val="dk1"/>
                </a:solidFill>
              </a:rPr>
              <a:t> keyword, we can express both the similarities and differents between objects in these types of relationships.  We can call the constructor (we must actually) of our superclass in the constructor of our subclass by calling the </a:t>
            </a:r>
            <a:r>
              <a:rPr b="0" i="0" u="none" sz="1600">
                <a:solidFill>
                  <a:schemeClr val="dk1"/>
                </a:solidFill>
                <a:latin typeface="Courier New"/>
              </a:rPr>
              <a:t>super</a:t>
            </a:r>
            <a:r>
              <a:rPr b="0" i="0" u="none" sz="1600">
                <a:solidFill>
                  <a:schemeClr val="dk1"/>
                </a:solidFill>
              </a:rPr>
              <a:t> method and passing it the same list of parameters we would pass to the </a:t>
            </a:r>
            <a:r>
              <a:rPr b="1" i="1" u="none" sz="1600">
                <a:solidFill>
                  <a:schemeClr val="dk1"/>
                </a:solidFill>
              </a:rPr>
              <a:t>superclasses</a:t>
            </a:r>
            <a:r>
              <a:rPr b="0" i="0" u="none" sz="1600">
                <a:solidFill>
                  <a:schemeClr val="dk1"/>
                </a:solidFill>
              </a:rPr>
              <a:t> constructor.</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Putting it all Together</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Termiology review</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1" i="0" u="none" sz="1600">
                <a:solidFill>
                  <a:schemeClr val="dk1"/>
                </a:solidFill>
              </a:rPr>
              <a:t>Composition:</a:t>
            </a:r>
          </a:p>
          <a:p>
            <a:pPr lvl="1"/>
            <a:r>
              <a:rPr b="0" i="0" u="none" sz="1600">
                <a:solidFill>
                  <a:schemeClr val="dk1"/>
                </a:solidFill>
              </a:rPr>
              <a:t>Add a class or array of class as a property to your class.</a:t>
            </a:r>
          </a:p>
          <a:p>
            <a:pPr lvl="1"/>
            <a:r>
              <a:rPr b="0" i="0" u="none" sz="1600">
                <a:solidFill>
                  <a:schemeClr val="dk1"/>
                </a:solidFill>
              </a:rPr>
              <a:t>Represents a has a relationship</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Termiology review</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1" i="0" u="none" sz="1600">
                <a:solidFill>
                  <a:schemeClr val="dk1"/>
                </a:solidFill>
              </a:rPr>
              <a:t>Inheritance:</a:t>
            </a:r>
            <a:r>
              <a:rPr b="0" i="0" u="none" sz="1600">
                <a:solidFill>
                  <a:schemeClr val="dk1"/>
                </a:solidFill>
              </a:rPr>
              <a:t>Extend an existing class by adding functionality, but keeping the functionality of the original class.</a:t>
            </a:r>
            <a:r>
              <a:rPr b="0" i="0" u="none" sz="1600">
                <a:solidFill>
                  <a:schemeClr val="dk1"/>
                </a:solidFill>
              </a:rPr>
              <a:t>The class that we are extending is called the </a:t>
            </a:r>
            <a:r>
              <a:rPr b="1" i="1" u="none" sz="1600">
                <a:solidFill>
                  <a:schemeClr val="dk1"/>
                </a:solidFill>
              </a:rPr>
              <a:t>superclass</a:t>
            </a:r>
            <a:r>
              <a:rPr b="0" i="0" u="none" sz="1600">
                <a:solidFill>
                  <a:schemeClr val="dk1"/>
                </a:solidFill>
              </a:rPr>
              <a:t> or sometimes the </a:t>
            </a:r>
            <a:r>
              <a:rPr b="1" i="1" u="none" sz="1600">
                <a:solidFill>
                  <a:schemeClr val="dk1"/>
                </a:solidFill>
              </a:rPr>
              <a:t>base class</a:t>
            </a:r>
            <a:r>
              <a:rPr b="0" i="0" u="none" sz="1600">
                <a:solidFill>
                  <a:schemeClr val="dk1"/>
                </a:solidFill>
              </a:rPr>
              <a:t> or </a:t>
            </a:r>
            <a:r>
              <a:rPr b="1" i="1" u="none" sz="1600">
                <a:solidFill>
                  <a:schemeClr val="dk1"/>
                </a:solidFill>
              </a:rPr>
              <a:t>parent class</a:t>
            </a:r>
            <a:r>
              <a:rPr b="0" i="0" u="none" sz="1600">
                <a:solidFill>
                  <a:schemeClr val="dk1"/>
                </a:solidFill>
              </a:rPr>
              <a:t> </a:t>
            </a:r>
            <a:r>
              <a:rPr b="0" i="0" u="none" sz="1600">
                <a:solidFill>
                  <a:schemeClr val="dk1"/>
                </a:solidFill>
              </a:rPr>
              <a:t>The class that we are creating by extending is called a </a:t>
            </a:r>
            <a:r>
              <a:rPr b="1" i="1" u="none" sz="1600">
                <a:solidFill>
                  <a:schemeClr val="dk1"/>
                </a:solidFill>
              </a:rPr>
              <a:t>subclass</a:t>
            </a:r>
            <a:r>
              <a:rPr b="0" i="0" u="none" sz="1600">
                <a:solidFill>
                  <a:schemeClr val="dk1"/>
                </a:solidFill>
              </a:rPr>
              <a:t> or </a:t>
            </a:r>
            <a:r>
              <a:rPr b="1" i="1" u="none" sz="1600">
                <a:solidFill>
                  <a:schemeClr val="dk1"/>
                </a:solidFill>
              </a:rPr>
              <a:t>child class</a:t>
            </a:r>
            <a:r>
              <a:rPr b="0" i="0" u="none" sz="1600">
                <a:solidFill>
                  <a:schemeClr val="dk1"/>
                </a:solidFill>
              </a:rPr>
              <a:t>.</a:t>
            </a:r>
          </a:p>
          <a:p>
            <a:pPr/>
            <a:r>
              <a:rPr b="0" i="0" u="none" sz="1600">
                <a:solidFill>
                  <a:schemeClr val="dk1"/>
                </a:solidFill>
              </a:rPr>
              <a:t>Represents a is a relationship</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Back to drawing</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Is there something most of our objects have in common?</a:t>
            </a:r>
          </a:p>
          <a:p>
            <a:pPr/>
            <a:r>
              <a:rPr b="0" i="0" u="none" sz="1600">
                <a:solidFill>
                  <a:schemeClr val="dk1"/>
                </a:solidFill>
              </a:rPr>
              <a:t>All of the drawing objects (Point, Line, Rectangle, Polygon) have a Color component.  If we create a class with just a color component, we could share that definition in all our drawing classes by extending it.</a:t>
            </a:r>
          </a:p>
          <a:p>
            <a:pPr/>
            <a:r>
              <a:rPr b="0" i="0" u="none" sz="1600">
                <a:solidFill>
                  <a:schemeClr val="dk1"/>
                </a:solidFill>
              </a:rPr>
              <a:t>What should we call our new class?</a:t>
            </a:r>
          </a:p>
          <a:p>
            <a:pPr/>
            <a:r>
              <a:rPr b="0" i="0" u="none" sz="1600">
                <a:solidFill>
                  <a:schemeClr val="dk1"/>
                </a:solidFill>
              </a:rPr>
              <a:t>We want something descriptive that supports the </a:t>
            </a:r>
            <a:r>
              <a:rPr b="1" i="1" u="none" sz="1600">
                <a:solidFill>
                  <a:schemeClr val="dk1"/>
                </a:solidFill>
              </a:rPr>
              <a:t>is a</a:t>
            </a:r>
            <a:r>
              <a:rPr b="0" i="0" u="none" sz="1600">
                <a:solidFill>
                  <a:schemeClr val="dk1"/>
                </a:solidFill>
              </a:rPr>
              <a:t> relationship with all the other classes.  For this example, I will choose to create a class </a:t>
            </a:r>
            <a:r>
              <a:rPr b="0" i="1" u="none" sz="1600">
                <a:solidFill>
                  <a:schemeClr val="dk1"/>
                </a:solidFill>
              </a:rPr>
              <a:t>Drawable</a:t>
            </a:r>
            <a:r>
              <a:rPr b="0" i="0" u="none" sz="1600">
                <a:solidFill>
                  <a:schemeClr val="dk1"/>
                </a:solidFill>
              </a:rPr>
              <a:t>.</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BBBBBB"/>
                </a:solidFill>
              </a:rPr>
              <a:t> </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Drawable</a:t>
            </a:r>
            <a:r>
              <a:rPr>
                <a:solidFill>
                  <a:srgbClr val="000000"/>
                </a:solidFill>
              </a:rPr>
              <a:t>(</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Back to drawing</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 </a:t>
            </a:r>
            <a:r>
              <a:rPr b="0" i="0" u="none" sz="1600">
                <a:solidFill>
                  <a:schemeClr val="dk1"/>
                </a:solidFill>
              </a:rPr>
              <a:t>Here is a simple drawable class.  It contains a color (</a:t>
            </a:r>
            <a:r>
              <a:rPr b="1" i="1" u="none" sz="1600">
                <a:solidFill>
                  <a:schemeClr val="dk1"/>
                </a:solidFill>
              </a:rPr>
              <a:t>composition</a:t>
            </a:r>
            <a:r>
              <a:rPr b="0" i="0" u="none" sz="1600">
                <a:solidFill>
                  <a:schemeClr val="dk1"/>
                </a:solidFill>
              </a:rPr>
              <a:t>), a clone method, and automatically makes a deep copy of the color object in the constructor.</a:t>
            </a:r>
            <a:r>
              <a:rPr b="0" i="0" u="none" sz="1600">
                <a:solidFill>
                  <a:schemeClr val="dk1"/>
                </a:solidFill>
              </a:rPr>
              <a:t> </a:t>
            </a:r>
            <a:r>
              <a:rPr b="0" i="0" u="none" sz="1600">
                <a:solidFill>
                  <a:schemeClr val="dk1"/>
                </a:solidFill>
              </a:rPr>
              <a:t>It just holds our color object, so we will extend this to make all of our other drawables.</a:t>
            </a:r>
          </a:p>
          <a:p>
            <a:pPr>
              <a:lnSpc>
                <a:spcPct val="50000"/>
              </a:lnSpc>
              <a:buNone/>
              <a:defRPr sz="1400">
                <a:latin typeface="Courier New"/>
              </a:defRPr>
            </a:pPr>
            <a:r>
              <a:rPr>
                <a:solidFill>
                  <a:srgbClr val="2C2CFF"/>
                </a:solidFill>
              </a:rPr>
              <a:t>export</a:t>
            </a:r>
            <a:r>
              <a:rPr>
                <a:solidFill>
                  <a:srgbClr val="BBBBBB"/>
                </a:solidFill>
              </a:rPr>
              <a:t> </a:t>
            </a:r>
            <a:r>
              <a:rPr>
                <a:solidFill>
                  <a:srgbClr val="2C2CFF"/>
                </a:solidFill>
              </a:rPr>
              <a:t>class</a:t>
            </a:r>
            <a:r>
              <a:rPr>
                <a:solidFill>
                  <a:srgbClr val="BBBBBB"/>
                </a:solidFill>
              </a:rPr>
              <a:t> </a:t>
            </a:r>
            <a:r>
              <a:rPr>
                <a:solidFill>
                  <a:srgbClr val="000000"/>
                </a:solidFill>
              </a:rPr>
              <a:t>Point</a:t>
            </a:r>
            <a:r>
              <a:rPr>
                <a:solidFill>
                  <a:srgbClr val="BBBBBB"/>
                </a:solidFill>
              </a:rPr>
              <a:t> </a:t>
            </a:r>
            <a:r>
              <a:rPr>
                <a:solidFill>
                  <a:srgbClr val="2C2CFF"/>
                </a:solidFill>
              </a:rPr>
              <a:t>extends</a:t>
            </a:r>
            <a:r>
              <a:rPr>
                <a:solidFill>
                  <a:srgbClr val="BBBBBB"/>
                </a:solidFill>
              </a:rPr>
              <a:t> </a:t>
            </a:r>
            <a:r>
              <a:rPr>
                <a:solidFill>
                  <a:srgbClr val="000000"/>
                </a:solidFill>
              </a:rPr>
              <a:t>Drawable</a:t>
            </a:r>
            <a:r>
              <a:rPr>
                <a:solidFill>
                  <a:srgbClr val="BBBBBB"/>
                </a:solidFill>
              </a:rPr>
              <a:t> </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x</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y</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Point</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2CFF"/>
                </a:solidFill>
              </a:rPr>
              <a:t>this</a:t>
            </a:r>
            <a:r>
              <a:rPr>
                <a:solidFill>
                  <a:srgbClr val="000000"/>
                </a:solidFill>
              </a:rPr>
              <a:t>.</a:t>
            </a:r>
            <a:r>
              <a:rPr>
                <a:solidFill>
                  <a:srgbClr val="000000"/>
                </a:solidFill>
              </a:rPr>
              <a:t>x</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Back to drawing</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
            <a:pPr/>
            <a:r>
              <a:rPr b="0" i="0" u="none" sz="1600">
                <a:solidFill>
                  <a:schemeClr val="dk1"/>
                </a:solidFill>
              </a:rPr>
              <a:t>Our point class inherits color from the Drawable class.  Our Point constructor calls the constructor for our Drawable class and passes it the color so it can do its initialization (all drawables have a color).  It does this by passing color to </a:t>
            </a:r>
            <a:r>
              <a:rPr b="0" i="0" u="none" sz="1600">
                <a:solidFill>
                  <a:schemeClr val="dk1"/>
                </a:solidFill>
                <a:latin typeface="Courier New"/>
              </a:rPr>
              <a:t>super</a:t>
            </a:r>
          </a:p>
          <a:p>
            <a:pPr/>
            <a:r>
              <a:rPr b="0" i="0" u="none" sz="1600">
                <a:solidFill>
                  <a:schemeClr val="dk1"/>
                </a:solidFill>
              </a:rPr>
              <a:t>Notice, that the public interface is unchanged, but we don’t have to worry about the color, the drawable does.</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Line</a:t>
            </a:r>
            <a:r>
              <a:rPr>
                <a:solidFill>
                  <a:srgbClr val="BBBBBB"/>
                </a:solidFill>
              </a:rPr>
              <a:t> </a:t>
            </a:r>
            <a:r>
              <a:rPr>
                <a:solidFill>
                  <a:srgbClr val="2C2CFF"/>
                </a:solidFill>
              </a:rPr>
              <a:t>extends</a:t>
            </a:r>
            <a:r>
              <a:rPr>
                <a:solidFill>
                  <a:srgbClr val="BBBBBB"/>
                </a:solidFill>
              </a:rPr>
              <a:t> </a:t>
            </a:r>
            <a:r>
              <a:rPr>
                <a:solidFill>
                  <a:srgbClr val="000000"/>
                </a:solidFill>
              </a:rPr>
              <a:t>Drawable</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start</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000000"/>
                </a:solidFill>
              </a:rPr>
              <a:t>end</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8800"/>
                </a:solidFill>
              </a:rPr>
              <a:t>//Must be first thing in constructor always</a:t>
            </a:r>
            <a:r>
              <a:rPr>
                <a:solidFill>
                  <a:srgbClr val="BBBBBB"/>
                </a:solidFill>
              </a:rPr>
              <a:t>
		</a:t>
            </a:r>
            <a:r>
              <a:rPr>
                <a:solidFill>
                  <a:srgbClr val="2C2CFF"/>
                </a:solidFill>
              </a:rPr>
              <a:t>this</a:t>
            </a:r>
            <a:r>
              <a:rPr>
                <a:solidFill>
                  <a:srgbClr val="000000"/>
                </a:solidFill>
              </a:rPr>
              <a:t>.</a:t>
            </a:r>
            <a:r>
              <a:rPr>
                <a:solidFill>
                  <a:srgbClr val="000000"/>
                </a:solidFill>
              </a:rPr>
              <a:t>start</a:t>
            </a:r>
            <a:r>
              <a:rPr>
                <a:solidFill>
                  <a:srgbClr val="BBBBBB"/>
                </a:solidFill>
              </a:rPr>
              <a:t> </a:t>
            </a:r>
            <a:r>
              <a:rPr>
                <a:solidFill>
                  <a:srgbClr val="000000"/>
                </a:solidFill>
              </a:rPr>
              <a:t>=</a:t>
            </a:r>
            <a:r>
              <a:rPr>
                <a:solidFill>
                  <a:srgbClr val="BBBBBB"/>
                </a:solidFill>
              </a:rPr>
              <a:t> </a:t>
            </a:r>
            <a:r>
              <a:rPr>
                <a:solidFill>
                  <a:srgbClr val="000000"/>
                </a:solidFill>
              </a:rPr>
              <a:t>start</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end</a:t>
            </a:r>
            <a:r>
              <a:rPr>
                <a:solidFill>
                  <a:srgbClr val="BBBBBB"/>
                </a:solidFill>
              </a:rPr>
              <a:t> </a:t>
            </a:r>
            <a:r>
              <a:rPr>
                <a:solidFill>
                  <a:srgbClr val="000000"/>
                </a:solidFill>
              </a:rPr>
              <a:t>=</a:t>
            </a:r>
            <a:r>
              <a:rPr>
                <a:solidFill>
                  <a:srgbClr val="BBBBBB"/>
                </a:solidFill>
              </a:rPr>
              <a:t> </a:t>
            </a:r>
            <a:r>
              <a:rPr>
                <a:solidFill>
                  <a:srgbClr val="000000"/>
                </a:solidFill>
              </a:rPr>
              <a:t>end</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Line</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Back to drawing</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
            <a:pPr/>
            <a:r>
              <a:rPr b="0" i="0" u="none" sz="1600">
                <a:solidFill>
                  <a:schemeClr val="dk1"/>
                </a:solidFill>
              </a:rPr>
              <a:t>Our Line class can also inherit from our Drawable class.  Again it calls super to initialize the Drawable portion of the object.</a:t>
            </a:r>
            <a:r>
              <a:rPr b="0" i="0" u="none" sz="1600">
                <a:solidFill>
                  <a:schemeClr val="dk1"/>
                </a:solidFill>
              </a:rPr>
              <a:t> </a:t>
            </a:r>
            <a:r>
              <a:rPr b="0" i="0" u="none" sz="1600">
                <a:solidFill>
                  <a:schemeClr val="dk1"/>
                </a:solidFill>
              </a:rPr>
              <a:t>Note also that the constructor clones the corner points.</a:t>
            </a:r>
            <a:r>
              <a:rPr b="0" i="0" u="none" sz="1600">
                <a:solidFill>
                  <a:schemeClr val="dk1"/>
                </a:solidFill>
              </a:rPr>
              <a:t> </a:t>
            </a:r>
            <a:r>
              <a:rPr b="0" i="0" u="none" sz="1600">
                <a:solidFill>
                  <a:schemeClr val="dk1"/>
                </a:solidFill>
              </a:rPr>
              <a:t>Reminder:</a:t>
            </a:r>
          </a:p>
          <a:p>
            <a:pPr lvl="1"/>
            <a:r>
              <a:rPr b="0" i="0" u="none" sz="1600">
                <a:solidFill>
                  <a:schemeClr val="dk1"/>
                </a:solidFill>
              </a:rPr>
              <a:t>Drawable is the </a:t>
            </a:r>
            <a:r>
              <a:rPr b="1" i="1" u="none" sz="1600">
                <a:solidFill>
                  <a:schemeClr val="dk1"/>
                </a:solidFill>
              </a:rPr>
              <a:t>superclass, base class, parent class</a:t>
            </a:r>
          </a:p>
          <a:p>
            <a:pPr lvl="1"/>
            <a:r>
              <a:rPr b="0" i="0" u="none" sz="1600">
                <a:solidFill>
                  <a:schemeClr val="dk1"/>
                </a:solidFill>
              </a:rPr>
              <a:t>Line is the </a:t>
            </a:r>
            <a:r>
              <a:rPr b="1" i="1" u="none" sz="1600">
                <a:solidFill>
                  <a:schemeClr val="dk1"/>
                </a:solidFill>
              </a:rPr>
              <a:t>subclass, child class</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Back to drawing</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Polygon</a:t>
            </a:r>
            <a:r>
              <a:rPr>
                <a:solidFill>
                  <a:srgbClr val="BBBBBB"/>
                </a:solidFill>
              </a:rPr>
              <a:t> </a:t>
            </a:r>
            <a:r>
              <a:rPr>
                <a:solidFill>
                  <a:srgbClr val="2C2CFF"/>
                </a:solidFill>
              </a:rPr>
              <a:t>extends</a:t>
            </a:r>
            <a:r>
              <a:rPr>
                <a:solidFill>
                  <a:srgbClr val="BBBBBB"/>
                </a:solidFill>
              </a:rPr>
              <a:t> </a:t>
            </a:r>
            <a:r>
              <a:rPr>
                <a:solidFill>
                  <a:srgbClr val="000000"/>
                </a:solidFill>
              </a:rPr>
              <a:t>Drawable</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points</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000000"/>
                </a:solidFill>
              </a:rPr>
              <a:t>points</a:t>
            </a:r>
            <a:r>
              <a:rPr>
                <a:solidFill>
                  <a:srgbClr val="000000"/>
                </a:solidFill>
              </a:rPr>
              <a:t>:</a:t>
            </a:r>
            <a:r>
              <a:rPr>
                <a:solidFill>
                  <a:srgbClr val="BBBBBB"/>
                </a:solidFill>
              </a:rPr>
              <a:t> </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2C2CFF"/>
                </a:solidFill>
              </a:rPr>
              <a:t>Color</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super</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newPoints</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point</a:t>
            </a:r>
            <a:r>
              <a:rPr>
                <a:solidFill>
                  <a:srgbClr val="BBBBBB"/>
                </a:solidFill>
              </a:rPr>
              <a:t> </a:t>
            </a:r>
            <a:r>
              <a:rPr>
                <a:solidFill>
                  <a:srgbClr val="2C2CFF"/>
                </a:solidFill>
              </a:rPr>
              <a:t>of</a:t>
            </a:r>
            <a:r>
              <a:rPr>
                <a:solidFill>
                  <a:srgbClr val="BBBBBB"/>
                </a:solidFill>
              </a:rPr>
              <a:t> </a:t>
            </a:r>
            <a:r>
              <a:rPr>
                <a:solidFill>
                  <a:srgbClr val="000000"/>
                </a:solidFill>
              </a:rPr>
              <a:t>points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newPoints</a:t>
            </a:r>
            <a:r>
              <a:rPr>
                <a:solidFill>
                  <a:srgbClr val="000000"/>
                </a:solidFill>
              </a:rPr>
              <a:t>.</a:t>
            </a:r>
            <a:r>
              <a:rPr>
                <a:solidFill>
                  <a:srgbClr val="000000"/>
                </a:solidFill>
              </a:rPr>
              <a:t>push</a:t>
            </a:r>
            <a:r>
              <a:rPr>
                <a:solidFill>
                  <a:srgbClr val="000000"/>
                </a:solidFill>
              </a:rPr>
              <a:t>(</a:t>
            </a:r>
            <a:r>
              <a:rPr>
                <a:solidFill>
                  <a:srgbClr val="000000"/>
                </a:solidFill>
              </a:rPr>
              <a:t>point</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points</a:t>
            </a:r>
            <a:r>
              <a:rPr>
                <a:solidFill>
                  <a:srgbClr val="000000"/>
                </a:solidFill>
              </a:rPr>
              <a:t>=</a:t>
            </a:r>
            <a:r>
              <a:rPr>
                <a:solidFill>
                  <a:srgbClr val="000000"/>
                </a:solidFill>
              </a:rPr>
              <a:t>newPoints</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Polygon</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Polygon</a:t>
            </a:r>
            <a:r>
              <a:rPr>
                <a:solidFill>
                  <a:srgbClr val="000000"/>
                </a:solidFill>
              </a:rPr>
              <a:t>(</a:t>
            </a:r>
            <a:r>
              <a:rPr>
                <a:solidFill>
                  <a:srgbClr val="2C2CFF"/>
                </a:solidFill>
              </a:rPr>
              <a:t>this</a:t>
            </a:r>
            <a:r>
              <a:rPr>
                <a:solidFill>
                  <a:srgbClr val="000000"/>
                </a:solidFill>
              </a:rPr>
              <a:t>.</a:t>
            </a:r>
            <a:r>
              <a:rPr>
                <a:solidFill>
                  <a:srgbClr val="000000"/>
                </a:solidFill>
              </a:rPr>
              <a:t>points</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a:p>
            <a:pPr lvl="1"/>
            <a:r>
              <a:rPr b="0" i="0" u="none" sz="1600">
                <a:solidFill>
                  <a:schemeClr val="dk1"/>
                </a:solidFill>
              </a:rPr>
              <a:t>Our polygon class can also inherit from our Drawable class.  Again it calls super to initialize the Drawable portion of the object.</a:t>
            </a:r>
            <a:r>
              <a:rPr b="0" i="0" u="none" sz="1600">
                <a:solidFill>
                  <a:schemeClr val="dk1"/>
                </a:solidFill>
              </a:rPr>
              <a:t> </a:t>
            </a:r>
            <a:r>
              <a:rPr b="0" i="0" u="none" sz="1600">
                <a:solidFill>
                  <a:schemeClr val="dk1"/>
                </a:solidFill>
              </a:rPr>
              <a:t>Note also that the constructor clones the array of points by cloning each point and pushing them onto a new array before setting the member variable points.</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Composition in Typescript</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composition</a:t>
            </a:r>
            <a:r>
              <a:rPr b="0" i="0" u="none" sz="1600">
                <a:solidFill>
                  <a:schemeClr val="lt1"/>
                </a:solidFill>
              </a:rPr>
              <a:t>, we can build complex objects in order to define new types that has a </a:t>
            </a:r>
            <a:r>
              <a:rPr b="1" i="1" u="none" sz="1600">
                <a:solidFill>
                  <a:schemeClr val="lt1"/>
                </a:solidFill>
              </a:rPr>
              <a:t>contains a</a:t>
            </a:r>
            <a:r>
              <a:rPr b="0" i="0" u="none" sz="1600">
                <a:solidFill>
                  <a:schemeClr val="lt1"/>
                </a:solidFill>
              </a:rPr>
              <a:t> relationship with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So far we have examined classes which contain both data and methods.  We can combine classes by including another class as a member of our class</a:t>
            </a:r>
            <a:r>
              <a:rPr b="0" i="0" u="none" sz="1600">
                <a:solidFill>
                  <a:schemeClr val="dk1"/>
                </a:solidFill>
              </a:rPr>
              <a:t>Consider the Point class which contains an instance of the color class.</a:t>
            </a:r>
            <a:r>
              <a:rPr b="0" i="0" u="none" sz="1600">
                <a:solidFill>
                  <a:schemeClr val="dk1"/>
                </a:solidFill>
              </a:rPr>
              <a:t>This method of combining classes to produce other classes is known as </a:t>
            </a:r>
            <a:r>
              <a:rPr b="1" i="1" u="none" sz="1600">
                <a:solidFill>
                  <a:schemeClr val="dk1"/>
                </a:solidFill>
              </a:rPr>
              <a:t>composition</a:t>
            </a:r>
            <a:r>
              <a:rPr b="0" i="0" u="none" sz="1600">
                <a:solidFill>
                  <a:schemeClr val="dk1"/>
                </a:solidFill>
              </a:rPr>
              <a:t> because we are adding classes as members of our new class.</a:t>
            </a:r>
            <a:r>
              <a:rPr b="0" i="0" u="none" sz="1600">
                <a:solidFill>
                  <a:schemeClr val="dk1"/>
                </a:solidFill>
              </a:rPr>
              <a:t> </a:t>
            </a:r>
            <a:r>
              <a:rPr b="0" i="0" u="none" sz="1600">
                <a:solidFill>
                  <a:schemeClr val="dk1"/>
                </a:solidFill>
              </a:rPr>
              <a:t>This is a powerful tool for building classes, as it allows us to compartmentalize concepts (like color, or point) then use them to build more complex concepts.</a:t>
            </a:r>
          </a:p>
          <a:p>
            <a:pPr/>
            <a:r>
              <a:rPr b="0" i="0" u="none" sz="1600">
                <a:solidFill>
                  <a:schemeClr val="dk1"/>
                </a:solidFill>
              </a:rPr>
              <a:t>Consider the Rect class which contains instances of our color class and 2 point classes</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Deeper hierarchies</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We can create deeper hierarchies to express these types of relations.</a:t>
            </a:r>
          </a:p>
          <a:p>
            <a:pPr lvl="1"/>
            <a:r>
              <a:rPr b="0" i="0" u="none" sz="1600">
                <a:solidFill>
                  <a:schemeClr val="dk1"/>
                </a:solidFill>
              </a:rPr>
              <a:t>Everyone is a User</a:t>
            </a:r>
          </a:p>
          <a:p>
            <a:pPr lvl="1"/>
            <a:r>
              <a:rPr b="0" i="0" u="none" sz="1600">
                <a:solidFill>
                  <a:schemeClr val="dk1"/>
                </a:solidFill>
              </a:rPr>
              <a:t>A Student is a type of User</a:t>
            </a:r>
          </a:p>
          <a:p>
            <a:pPr lvl="2"/>
            <a:r>
              <a:rPr b="0" i="0" u="none" sz="1600">
                <a:solidFill>
                  <a:schemeClr val="dk1"/>
                </a:solidFill>
              </a:rPr>
              <a:t>An undergrad is a type of Student</a:t>
            </a:r>
          </a:p>
          <a:p>
            <a:pPr lvl="2"/>
            <a:r>
              <a:rPr b="0" i="0" u="none" sz="1600">
                <a:solidFill>
                  <a:schemeClr val="dk1"/>
                </a:solidFill>
              </a:rPr>
              <a:t>A Freshman is a type of Undergrad</a:t>
            </a:r>
            <a:r>
              <a:rPr b="0" i="0" u="none" sz="1600">
                <a:solidFill>
                  <a:schemeClr val="dk1"/>
                </a:solidFill>
              </a:rPr>
              <a:t> </a:t>
            </a:r>
            <a:r>
              <a:rPr b="0" i="0" u="none" sz="1600">
                <a:solidFill>
                  <a:schemeClr val="dk1"/>
                </a:solidFill>
              </a:rPr>
              <a:t>Etc.</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Deeper hierarchies</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5" name="Text Placeholder 4"/>
          <p:cNvSpPr>
            <a:spLocks noGrp="1"/>
          </p:cNvSpPr>
          <p:nvPr>
            <p:ph type="body" idx="2"/>
          </p:nvPr>
        </p:nvSpPr>
        <p:spPr/>
        <p:txBody>
          <a:bodyPr wrap="square"/>
          <a:lstStyle/>
          <a:p>
            <a:pPr/>
            <a:r>
              <a:rPr b="0" i="0" u="none" sz="1600">
                <a:solidFill>
                  <a:schemeClr val="dk1"/>
                </a:solidFill>
              </a:rPr>
              <a:t>The point of inheritance is to capture these types of relationships.  Be careful that the relationship you are capturing is a </a:t>
            </a:r>
            <a:r>
              <a:rPr b="1" i="1" u="none" sz="1600">
                <a:solidFill>
                  <a:schemeClr val="dk1"/>
                </a:solidFill>
              </a:rPr>
              <a:t>type of</a:t>
            </a:r>
            <a:r>
              <a:rPr b="0" i="0" u="none" sz="1600">
                <a:solidFill>
                  <a:schemeClr val="dk1"/>
                </a:solidFill>
              </a:rPr>
              <a:t> relationship as many inexperienced programmers overuse </a:t>
            </a:r>
            <a:r>
              <a:rPr b="1" i="1" u="none" sz="1600">
                <a:solidFill>
                  <a:schemeClr val="dk1"/>
                </a:solidFill>
              </a:rPr>
              <a:t>inheritance</a:t>
            </a:r>
            <a:r>
              <a:rPr b="0" i="0" u="none" sz="1600">
                <a:solidFill>
                  <a:schemeClr val="dk1"/>
                </a:solidFill>
              </a:rPr>
              <a:t>, where the relationship really calls for </a:t>
            </a:r>
            <a:r>
              <a:rPr b="1" i="1" u="none" sz="1600">
                <a:solidFill>
                  <a:schemeClr val="dk1"/>
                </a:solidFill>
              </a:rPr>
              <a:t>composition</a:t>
            </a:r>
            <a:r>
              <a:rPr b="0" i="0" u="none" sz="1600">
                <a:solidFill>
                  <a:schemeClr val="dk1"/>
                </a:solidFill>
              </a:rPr>
              <a:t>.</a:t>
            </a:r>
          </a:p>
        </p:txBody>
      </p:sp>
      <p:pic>
        <p:nvPicPr>
          <p:cNvPr id="6" name="Picture 5" descr="inheritance_1.jpg"/>
          <p:cNvPicPr>
            <a:picLocks noChangeAspect="1"/>
          </p:cNvPicPr>
          <p:nvPr/>
        </p:nvPicPr>
        <p:blipFill>
          <a:blip r:embed="rId2"/>
          <a:stretch>
            <a:fillRect/>
          </a:stretch>
        </p:blipFill>
        <p:spPr>
          <a:xfrm>
            <a:off x="124298" y="1687802"/>
            <a:ext cx="4385553" cy="2396543"/>
          </a:xfrm>
          <a:prstGeom prst="rect">
            <a:avLst/>
          </a:prstGeom>
        </p:spPr>
      </p:pic>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Deeper hierarchies</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A point is not a type of color, so we don’t derive point from color.</a:t>
            </a:r>
          </a:p>
          <a:p>
            <a:pPr/>
            <a:r>
              <a:rPr b="0" i="0" u="none" sz="1600">
                <a:solidFill>
                  <a:schemeClr val="dk1"/>
                </a:solidFill>
              </a:rPr>
              <a:t>An undergraduate is a type of student, so we derive Undergraudate from Student</a:t>
            </a:r>
          </a:p>
        </p:txBody>
      </p:sp>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Inheritance</a:t>
            </a:r>
            <a:r>
              <a:rPr b="0" i="0" u="none" sz="1600">
                <a:solidFill>
                  <a:schemeClr val="lt1"/>
                </a:solidFill>
              </a:rPr>
              <a:t>, we can build complex hierarchies of objects in order to define new types that are a </a:t>
            </a:r>
            <a:r>
              <a:rPr b="1" i="1" u="none" sz="1600">
                <a:solidFill>
                  <a:schemeClr val="lt1"/>
                </a:solidFill>
              </a:rPr>
              <a:t>type of</a:t>
            </a:r>
            <a:r>
              <a:rPr b="0" i="0" u="none" sz="1600">
                <a:solidFill>
                  <a:schemeClr val="lt1"/>
                </a:solidFill>
              </a:rPr>
              <a:t> some existing type.</a:t>
            </a:r>
          </a:p>
        </p:txBody>
      </p:sp>
      <p:sp>
        <p:nvSpPr>
          <p:cNvPr id="4" name="Text Placeholder 3"/>
          <p:cNvSpPr>
            <a:spLocks noGrp="1"/>
          </p:cNvSpPr>
          <p:nvPr>
            <p:ph type="body" idx="1"/>
          </p:nvPr>
        </p:nvSpPr>
        <p:spPr/>
        <p:txBody>
          <a:bodyPr wrap="square"/>
          <a:lstStyle/>
          <a:p>
            <a:pPr/>
            <a:r>
              <a:rPr b="1" i="1" u="none" sz="1600">
                <a:solidFill>
                  <a:schemeClr val="dk1"/>
                </a:solidFill>
              </a:rPr>
              <a:t>Inheritance</a:t>
            </a:r>
            <a:r>
              <a:rPr b="0" i="0" u="none" sz="1600">
                <a:solidFill>
                  <a:schemeClr val="dk1"/>
                </a:solidFill>
              </a:rPr>
              <a:t> allows us to capture an </a:t>
            </a:r>
            <a:r>
              <a:rPr b="1" i="1" u="none" sz="1600">
                <a:solidFill>
                  <a:schemeClr val="dk1"/>
                </a:solidFill>
              </a:rPr>
              <a:t>is a</a:t>
            </a:r>
            <a:r>
              <a:rPr b="0" i="0" u="none" sz="1600">
                <a:solidFill>
                  <a:schemeClr val="dk1"/>
                </a:solidFill>
              </a:rPr>
              <a:t> relationship between two classes.  When a class inherits from a </a:t>
            </a:r>
            <a:r>
              <a:rPr b="1" i="1" u="none" sz="1600">
                <a:solidFill>
                  <a:schemeClr val="dk1"/>
                </a:solidFill>
              </a:rPr>
              <a:t>superclass</a:t>
            </a:r>
            <a:r>
              <a:rPr b="0" i="0" u="none" sz="1600">
                <a:solidFill>
                  <a:schemeClr val="dk1"/>
                </a:solidFill>
              </a:rPr>
              <a:t>, it gets access to everything in the superclass as well as anything defined within the </a:t>
            </a:r>
            <a:r>
              <a:rPr b="1" i="1" u="none" sz="1600">
                <a:solidFill>
                  <a:schemeClr val="dk1"/>
                </a:solidFill>
              </a:rPr>
              <a:t>subclass</a:t>
            </a:r>
            <a:r>
              <a:rPr b="0" i="0" u="none" sz="1600">
                <a:solidFill>
                  <a:schemeClr val="dk1"/>
                </a:solidFill>
              </a:rPr>
              <a:t>.  We can use this to build complex deep hierarchies where we can represent complex objects by extending existing classes.</a:t>
            </a:r>
          </a:p>
        </p:txBody>
      </p:sp>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Chapter Summary</a:t>
            </a:r>
          </a:p>
          <a:p>
            <a:pPr/>
            <a:r>
              <a:rPr b="0" i="0" u="none" sz="1600">
                <a:solidFill>
                  <a:schemeClr val="dk1"/>
                </a:solidFill>
              </a:rPr>
              <a:t>In this chapter we have introduced two ways to build up a class from other classes.  </a:t>
            </a:r>
          </a:p>
        </p:txBody>
      </p:sp>
    </p:spTree>
  </p:cSld>
  <p:clrMapOvr>
    <a:masterClrMapping/>
  </p:clrMapOvr>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1600">
                <a:solidFill>
                  <a:schemeClr val="dk1"/>
                </a:solidFill>
              </a:rPr>
              <a:t>If the two classes have an </a:t>
            </a:r>
            <a:r>
              <a:rPr b="1" i="1" u="none" sz="1600">
                <a:solidFill>
                  <a:schemeClr val="dk1"/>
                </a:solidFill>
              </a:rPr>
              <a:t>has a</a:t>
            </a:r>
            <a:r>
              <a:rPr b="0" i="0" u="none" sz="1600">
                <a:solidFill>
                  <a:schemeClr val="dk1"/>
                </a:solidFill>
              </a:rPr>
              <a:t> or </a:t>
            </a:r>
            <a:r>
              <a:rPr b="1" i="1" u="none" sz="1600">
                <a:solidFill>
                  <a:schemeClr val="dk1"/>
                </a:solidFill>
              </a:rPr>
              <a:t>contains</a:t>
            </a:r>
            <a:r>
              <a:rPr b="0" i="0" u="none" sz="1600">
                <a:solidFill>
                  <a:schemeClr val="dk1"/>
                </a:solidFill>
              </a:rPr>
              <a:t> relationship, then we use </a:t>
            </a:r>
            <a:r>
              <a:rPr b="1" i="1" u="none" sz="1600">
                <a:solidFill>
                  <a:schemeClr val="dk1"/>
                </a:solidFill>
              </a:rPr>
              <a:t>composition</a:t>
            </a:r>
            <a:r>
              <a:rPr b="0" i="0" u="none" sz="1600">
                <a:solidFill>
                  <a:schemeClr val="dk1"/>
                </a:solidFill>
              </a:rPr>
              <a:t> by adding member variables to our class of the other classes type.  A drawable contains a color by this method.</a:t>
            </a:r>
          </a:p>
          <a:p>
            <a:pPr/>
            <a:r>
              <a:rPr b="0" i="0" u="none" sz="1600">
                <a:solidFill>
                  <a:schemeClr val="dk1"/>
                </a:solidFill>
              </a:rPr>
              <a:t>If the two classes have a </a:t>
            </a:r>
            <a:r>
              <a:rPr b="1" i="1" u="none" sz="1600">
                <a:solidFill>
                  <a:schemeClr val="dk1"/>
                </a:solidFill>
              </a:rPr>
              <a:t>type of</a:t>
            </a:r>
            <a:r>
              <a:rPr b="0" i="0" u="none" sz="1600">
                <a:solidFill>
                  <a:schemeClr val="dk1"/>
                </a:solidFill>
              </a:rPr>
              <a:t> or </a:t>
            </a:r>
            <a:r>
              <a:rPr b="1" i="1" u="none" sz="1600">
                <a:solidFill>
                  <a:schemeClr val="dk1"/>
                </a:solidFill>
              </a:rPr>
              <a:t>is a</a:t>
            </a:r>
            <a:r>
              <a:rPr b="0" i="0" u="none" sz="1600">
                <a:solidFill>
                  <a:schemeClr val="dk1"/>
                </a:solidFill>
              </a:rPr>
              <a:t> relationship, then we use </a:t>
            </a:r>
            <a:r>
              <a:rPr b="1" i="1" u="none" sz="1600">
                <a:solidFill>
                  <a:schemeClr val="dk1"/>
                </a:solidFill>
              </a:rPr>
              <a:t>inheritance</a:t>
            </a:r>
            <a:r>
              <a:rPr b="0" i="0" u="none" sz="1600">
                <a:solidFill>
                  <a:schemeClr val="dk1"/>
                </a:solidFill>
              </a:rPr>
              <a:t> by extending one class and inheriting all of its members and functionality.  A line is a drawable by this method.</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the Relationship</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composition</a:t>
            </a:r>
            <a:r>
              <a:rPr b="0" i="0" u="none" sz="1600">
                <a:solidFill>
                  <a:schemeClr val="lt1"/>
                </a:solidFill>
              </a:rPr>
              <a:t>, we can build complex objects in order to define new types that has a </a:t>
            </a:r>
            <a:r>
              <a:rPr b="1" i="1" u="none" sz="1600">
                <a:solidFill>
                  <a:schemeClr val="lt1"/>
                </a:solidFill>
              </a:rPr>
              <a:t>contains a</a:t>
            </a:r>
            <a:r>
              <a:rPr b="0" i="0" u="none" sz="1600">
                <a:solidFill>
                  <a:schemeClr val="lt1"/>
                </a:solidFill>
              </a:rPr>
              <a:t> relationship with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The important thing here is the relationship with composition:</a:t>
            </a:r>
          </a:p>
          <a:p>
            <a:pPr lvl="1"/>
            <a:r>
              <a:rPr b="0" i="0" u="none" sz="1600">
                <a:solidFill>
                  <a:schemeClr val="dk1"/>
                </a:solidFill>
              </a:rPr>
              <a:t>In general, if a concept that a class (Class1) represents is a part of another class (Class2), then we add Class1 to Class2 as a member variable (property).</a:t>
            </a:r>
          </a:p>
          <a:p>
            <a:pPr lvl="1"/>
            <a:r>
              <a:rPr b="0" i="0" u="none" sz="1600">
                <a:solidFill>
                  <a:schemeClr val="dk1"/>
                </a:solidFill>
              </a:rPr>
              <a:t>We could also say that if Class2 contains Class1, </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the Relationship</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composition</a:t>
            </a:r>
            <a:r>
              <a:rPr b="0" i="0" u="none" sz="1600">
                <a:solidFill>
                  <a:schemeClr val="lt1"/>
                </a:solidFill>
              </a:rPr>
              <a:t>, we can build complex objects in order to define new types that has a </a:t>
            </a:r>
            <a:r>
              <a:rPr b="1" i="1" u="none" sz="1600">
                <a:solidFill>
                  <a:schemeClr val="lt1"/>
                </a:solidFill>
              </a:rPr>
              <a:t>contains a</a:t>
            </a:r>
            <a:r>
              <a:rPr b="0" i="0" u="none" sz="1600">
                <a:solidFill>
                  <a:schemeClr val="lt1"/>
                </a:solidFill>
              </a:rPr>
              <a:t> relationship with some existing type.</a:t>
            </a:r>
          </a:p>
        </p:txBody>
      </p:sp>
      <p:sp>
        <p:nvSpPr>
          <p:cNvPr id="5" name="Text Placeholder 4"/>
          <p:cNvSpPr>
            <a:spLocks noGrp="1"/>
          </p:cNvSpPr>
          <p:nvPr>
            <p:ph type="body" idx="2"/>
          </p:nvPr>
        </p:nvSpPr>
        <p:spPr/>
        <p:txBody>
          <a:bodyPr wrap="square"/>
          <a:lstStyle/>
          <a:p>
            <a:pPr/>
            <a:r>
              <a:rPr b="0" i="0" u="none" sz="1600">
                <a:solidFill>
                  <a:schemeClr val="dk1"/>
                </a:solidFill>
              </a:rPr>
              <a:t>Note that the instance of Color is inside Point.  This makes sense since the point has a Color.</a:t>
            </a:r>
          </a:p>
          <a:p>
            <a:pPr/>
            <a:r>
              <a:rPr b="0" i="0" u="none" sz="1600">
                <a:solidFill>
                  <a:schemeClr val="dk1"/>
                </a:solidFill>
              </a:rPr>
              <a:t>Recognizing the relationship between concepts that are to be represented as Classes is critical to Object Oriented Programming.  Here are some simple examples:</a:t>
            </a:r>
          </a:p>
        </p:txBody>
      </p:sp>
      <p:pic>
        <p:nvPicPr>
          <p:cNvPr id="6" name="Picture 5" descr="composition_1.jpg"/>
          <p:cNvPicPr>
            <a:picLocks noChangeAspect="1"/>
          </p:cNvPicPr>
          <p:nvPr/>
        </p:nvPicPr>
        <p:blipFill>
          <a:blip r:embed="rId2"/>
          <a:stretch>
            <a:fillRect/>
          </a:stretch>
        </p:blipFill>
        <p:spPr>
          <a:xfrm>
            <a:off x="124298" y="1578019"/>
            <a:ext cx="4385553" cy="2616110"/>
          </a:xfrm>
          <a:prstGeom prst="rect">
            <a:avLst/>
          </a:prstGeom>
        </p:spPr>
      </p:pic>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the Relationship</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composition</a:t>
            </a:r>
            <a:r>
              <a:rPr b="0" i="0" u="none" sz="1600">
                <a:solidFill>
                  <a:schemeClr val="lt1"/>
                </a:solidFill>
              </a:rPr>
              <a:t>, we can build complex objects in order to define new types that has a </a:t>
            </a:r>
            <a:r>
              <a:rPr b="1" i="1" u="none" sz="1600">
                <a:solidFill>
                  <a:schemeClr val="lt1"/>
                </a:solidFill>
              </a:rPr>
              <a:t>contains a</a:t>
            </a:r>
            <a:r>
              <a:rPr b="0" i="0" u="none" sz="1600">
                <a:solidFill>
                  <a:schemeClr val="lt1"/>
                </a:solidFill>
              </a:rPr>
              <a:t> relationship with some existing type.</a:t>
            </a:r>
          </a:p>
        </p:txBody>
      </p:sp>
      <p:sp>
        <p:nvSpPr>
          <p:cNvPr id="4" name="Text Placeholder 3"/>
          <p:cNvSpPr>
            <a:spLocks noGrp="1"/>
          </p:cNvSpPr>
          <p:nvPr>
            <p:ph type="body" idx="1"/>
          </p:nvPr>
        </p:nvSpPr>
        <p:spPr/>
        <p:txBody>
          <a:bodyPr wrap="square"/>
          <a:lstStyle/>
          <a:p>
            <a:pPr/>
            <a:r>
              <a:rPr b="0" i="0" u="none" sz="1600">
                <a:solidFill>
                  <a:schemeClr val="dk1"/>
                </a:solidFill>
              </a:rPr>
              <a:t>A Car </a:t>
            </a:r>
            <a:r>
              <a:rPr b="0" i="1" u="none" sz="1600">
                <a:solidFill>
                  <a:schemeClr val="dk1"/>
                </a:solidFill>
              </a:rPr>
              <a:t>has a</a:t>
            </a:r>
            <a:r>
              <a:rPr b="0" i="0" u="none" sz="1600">
                <a:solidFill>
                  <a:schemeClr val="dk1"/>
                </a:solidFill>
              </a:rPr>
              <a:t> tire.  If we have a tire class, we can represent a car by </a:t>
            </a:r>
            <a:r>
              <a:rPr b="1" i="1" u="none" sz="1600">
                <a:solidFill>
                  <a:schemeClr val="dk1"/>
                </a:solidFill>
              </a:rPr>
              <a:t>composition</a:t>
            </a:r>
            <a:r>
              <a:rPr b="0" i="0" u="none" sz="1600">
                <a:solidFill>
                  <a:schemeClr val="dk1"/>
                </a:solidFill>
              </a:rPr>
              <a:t>.  We would add 4 (or 5) tire instances to our car class.</a:t>
            </a:r>
          </a:p>
          <a:p>
            <a:pPr/>
            <a:r>
              <a:rPr b="0" i="0" u="none" sz="1600">
                <a:solidFill>
                  <a:schemeClr val="dk1"/>
                </a:solidFill>
              </a:rPr>
              <a:t>A course </a:t>
            </a:r>
            <a:r>
              <a:rPr b="0" i="1" u="none" sz="1600">
                <a:solidFill>
                  <a:schemeClr val="dk1"/>
                </a:solidFill>
              </a:rPr>
              <a:t>has a</a:t>
            </a:r>
            <a:r>
              <a:rPr b="0" i="0" u="none" sz="1600">
                <a:solidFill>
                  <a:schemeClr val="dk1"/>
                </a:solidFill>
              </a:rPr>
              <a:t> final exam.  If we had an exam class, we can represent a course by </a:t>
            </a:r>
            <a:r>
              <a:rPr b="1" i="1" u="none" sz="1600">
                <a:solidFill>
                  <a:schemeClr val="dk1"/>
                </a:solidFill>
              </a:rPr>
              <a:t>composition</a:t>
            </a:r>
            <a:r>
              <a:rPr b="0" i="0" u="none" sz="1600">
                <a:solidFill>
                  <a:schemeClr val="dk1"/>
                </a:solidFill>
              </a:rPr>
              <a:t>. We would add an instance of our exam class to course.</a:t>
            </a:r>
          </a:p>
          <a:p>
            <a:pPr/>
            <a:r>
              <a:rPr b="0" i="0" u="none" sz="1600">
                <a:solidFill>
                  <a:schemeClr val="dk1"/>
                </a:solidFill>
              </a:rPr>
              <a:t>A classroom </a:t>
            </a:r>
            <a:r>
              <a:rPr b="0" i="1" u="none" sz="1600">
                <a:solidFill>
                  <a:schemeClr val="dk1"/>
                </a:solidFill>
              </a:rPr>
              <a:t>has</a:t>
            </a:r>
            <a:r>
              <a:rPr b="0" i="0" u="none" sz="1600">
                <a:solidFill>
                  <a:schemeClr val="dk1"/>
                </a:solidFill>
              </a:rPr>
              <a:t> desks.  If we had a desk class, we can represnet a classroom by </a:t>
            </a:r>
            <a:r>
              <a:rPr b="1" i="1" u="none" sz="1600">
                <a:solidFill>
                  <a:schemeClr val="dk1"/>
                </a:solidFill>
              </a:rPr>
              <a:t>composition</a:t>
            </a:r>
            <a:r>
              <a:rPr b="0" i="0" u="none" sz="1600">
                <a:solidFill>
                  <a:schemeClr val="dk1"/>
                </a:solidFill>
              </a:rPr>
              <a:t>.  We would add 1 or more instances of our desk class to our classroom.</a:t>
            </a:r>
          </a:p>
          <a:p>
            <a:pPr/>
            <a:r>
              <a:rPr b="0" i="0" u="none" sz="1600">
                <a:solidFill>
                  <a:schemeClr val="dk1"/>
                </a:solidFill>
              </a:rPr>
              <a:t>A fruit basket </a:t>
            </a:r>
            <a:r>
              <a:rPr b="0" i="1" u="none" sz="1600">
                <a:solidFill>
                  <a:schemeClr val="dk1"/>
                </a:solidFill>
              </a:rPr>
              <a:t>has</a:t>
            </a:r>
            <a:r>
              <a:rPr b="0" i="0" u="none" sz="1600">
                <a:solidFill>
                  <a:schemeClr val="dk1"/>
                </a:solidFill>
              </a:rPr>
              <a:t> fruit.  The following example shows how we use </a:t>
            </a:r>
            <a:r>
              <a:rPr b="1" i="1" u="none" sz="1600">
                <a:solidFill>
                  <a:schemeClr val="dk1"/>
                </a:solidFill>
              </a:rPr>
              <a:t>composition</a:t>
            </a:r>
            <a:r>
              <a:rPr b="0" i="0" u="none" sz="1600">
                <a:solidFill>
                  <a:schemeClr val="dk1"/>
                </a:solidFill>
              </a:rPr>
              <a:t> to represent a basket of fruit by adding an array of fruit to our basket class.</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the Relationship</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composition</a:t>
            </a:r>
            <a:r>
              <a:rPr b="0" i="0" u="none" sz="1600">
                <a:solidFill>
                  <a:schemeClr val="lt1"/>
                </a:solidFill>
              </a:rPr>
              <a:t>, we can build complex objects in order to define new types that has a </a:t>
            </a:r>
            <a:r>
              <a:rPr b="1" i="1" u="none" sz="1600">
                <a:solidFill>
                  <a:schemeClr val="lt1"/>
                </a:solidFill>
              </a:rPr>
              <a:t>contains a</a:t>
            </a:r>
            <a:r>
              <a:rPr b="0" i="0" u="none" sz="1600">
                <a:solidFill>
                  <a:schemeClr val="lt1"/>
                </a:solidFill>
              </a:rPr>
              <a:t> relationship with some existing type.</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Fruit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353580"/>
                </a:solidFill>
              </a:rPr>
              <a:t>type</a:t>
            </a:r>
            <a:r>
              <a:rPr>
                <a:solidFill>
                  <a:srgbClr val="000000"/>
                </a:solidFill>
              </a:rPr>
              <a:t>:</a:t>
            </a:r>
            <a:r>
              <a:rPr>
                <a:solidFill>
                  <a:srgbClr val="2C2CFF"/>
                </a:solidFill>
              </a:rPr>
              <a:t>string</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string</a:t>
            </a:r>
            <a:r>
              <a:rPr>
                <a:solidFill>
                  <a:srgbClr val="000000"/>
                </a:solidFill>
              </a:rPr>
              <a:t>,</a:t>
            </a:r>
            <a:r>
              <a:rPr>
                <a:solidFill>
                  <a:srgbClr val="2C2CFF"/>
                </a:solidFill>
              </a:rPr>
              <a:t>public</a:t>
            </a:r>
            <a:r>
              <a:rPr>
                <a:solidFill>
                  <a:srgbClr val="BBBBBB"/>
                </a:solidFill>
              </a:rPr>
              <a:t> </a:t>
            </a:r>
            <a:r>
              <a:rPr>
                <a:solidFill>
                  <a:srgbClr val="000000"/>
                </a:solidFill>
              </a:rPr>
              <a:t>price</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FruitBasket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fruits</a:t>
            </a:r>
            <a:r>
              <a:rPr>
                <a:solidFill>
                  <a:srgbClr val="000000"/>
                </a:solidFill>
              </a:rPr>
              <a:t>:</a:t>
            </a:r>
            <a:r>
              <a:rPr>
                <a:solidFill>
                  <a:srgbClr val="2C2CFF"/>
                </a:solidFill>
              </a:rPr>
              <a:t>Fruit</a:t>
            </a:r>
            <a:r>
              <a:rPr>
                <a:solidFill>
                  <a:srgbClr val="000000"/>
                </a:solidFill>
              </a:rPr>
              <a:t>[</a:t>
            </a:r>
            <a:r>
              <a:rPr>
                <a:solidFill>
                  <a:srgbClr val="000000"/>
                </a:solidFill>
              </a:rPr>
              <a:t>]</a:t>
            </a:r>
            <a:r>
              <a:rPr>
                <a:solidFill>
                  <a:srgbClr val="000000"/>
                </a:solidFill>
              </a:rPr>
              <a:t>,</a:t>
            </a:r>
            <a:r>
              <a:rPr>
                <a:solidFill>
                  <a:srgbClr val="2C2CFF"/>
                </a:solidFill>
              </a:rPr>
              <a:t>private</a:t>
            </a:r>
            <a:r>
              <a:rPr>
                <a:solidFill>
                  <a:srgbClr val="BBBBBB"/>
                </a:solidFill>
              </a:rPr>
              <a:t> </a:t>
            </a:r>
            <a:r>
              <a:rPr>
                <a:solidFill>
                  <a:srgbClr val="000000"/>
                </a:solidFill>
              </a:rPr>
              <a:t>basketCost</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getPrice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sum</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fruit</a:t>
            </a:r>
            <a:r>
              <a:rPr>
                <a:solidFill>
                  <a:srgbClr val="BBBBBB"/>
                </a:solidFill>
              </a:rPr>
              <a:t> </a:t>
            </a:r>
            <a:r>
              <a:rPr>
                <a:solidFill>
                  <a:srgbClr val="2C2CFF"/>
                </a:solidFill>
              </a:rPr>
              <a:t>of</a:t>
            </a:r>
            <a:r>
              <a:rPr>
                <a:solidFill>
                  <a:srgbClr val="BBBBBB"/>
                </a:solidFill>
              </a:rPr>
              <a:t> </a:t>
            </a:r>
            <a:r>
              <a:rPr>
                <a:solidFill>
                  <a:srgbClr val="2C2CFF"/>
                </a:solidFill>
              </a:rPr>
              <a:t>this</a:t>
            </a:r>
            <a:r>
              <a:rPr>
                <a:solidFill>
                  <a:srgbClr val="000000"/>
                </a:solidFill>
              </a:rPr>
              <a:t>.</a:t>
            </a:r>
            <a:r>
              <a:rPr>
                <a:solidFill>
                  <a:srgbClr val="000000"/>
                </a:solidFill>
              </a:rPr>
              <a:t>fruits</a:t>
            </a:r>
            <a:r>
              <a:rPr>
                <a:solidFill>
                  <a:srgbClr val="000000"/>
                </a:solidFill>
              </a:rPr>
              <a:t>)</a:t>
            </a:r>
            <a:r>
              <a:rPr>
                <a:solidFill>
                  <a:srgbClr val="000000"/>
                </a:solidFill>
              </a:rPr>
              <a:t>{</a:t>
            </a:r>
            <a:r>
              <a:rPr>
                <a:solidFill>
                  <a:srgbClr val="BBBBBB"/>
                </a:solidFill>
              </a:rPr>
              <a:t>
      </a:t>
            </a:r>
            <a:r>
              <a:rPr>
                <a:solidFill>
                  <a:srgbClr val="000000"/>
                </a:solidFill>
              </a:rPr>
              <a:t>sum</a:t>
            </a:r>
            <a:r>
              <a:rPr>
                <a:solidFill>
                  <a:srgbClr val="000000"/>
                </a:solidFill>
              </a:rPr>
              <a:t>+=</a:t>
            </a:r>
            <a:r>
              <a:rPr>
                <a:solidFill>
                  <a:srgbClr val="000000"/>
                </a:solidFill>
              </a:rPr>
              <a:t>fruit</a:t>
            </a:r>
            <a:r>
              <a:rPr>
                <a:solidFill>
                  <a:srgbClr val="000000"/>
                </a:solidFill>
              </a:rPr>
              <a:t>.</a:t>
            </a:r>
            <a:r>
              <a:rPr>
                <a:solidFill>
                  <a:srgbClr val="000000"/>
                </a:solidFill>
              </a:rPr>
              <a:t>price</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sum</a:t>
            </a:r>
            <a:r>
              <a:rPr>
                <a:solidFill>
                  <a:srgbClr val="000000"/>
                </a:solidFill>
              </a:rPr>
              <a:t>+</a:t>
            </a:r>
            <a:r>
              <a:rPr>
                <a:solidFill>
                  <a:srgbClr val="2C2CFF"/>
                </a:solidFill>
              </a:rPr>
              <a:t>this</a:t>
            </a:r>
            <a:r>
              <a:rPr>
                <a:solidFill>
                  <a:srgbClr val="000000"/>
                </a:solidFill>
              </a:rPr>
              <a:t>.</a:t>
            </a:r>
            <a:r>
              <a:rPr>
                <a:solidFill>
                  <a:srgbClr val="000000"/>
                </a:solidFill>
              </a:rPr>
              <a:t>basketCost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basket</a:t>
            </a:r>
            <a:r>
              <a:rPr>
                <a:solidFill>
                  <a:srgbClr val="000000"/>
                </a:solidFill>
              </a:rPr>
              <a:t>:</a:t>
            </a:r>
            <a:r>
              <a:rPr>
                <a:solidFill>
                  <a:srgbClr val="2C2CFF"/>
                </a:solidFill>
              </a:rPr>
              <a:t>FruitBasket</a:t>
            </a:r>
            <a:r>
              <a:rPr>
                <a:solidFill>
                  <a:srgbClr val="000000"/>
                </a:solidFill>
              </a:rPr>
              <a:t>=</a:t>
            </a:r>
            <a:r>
              <a:rPr>
                <a:solidFill>
                  <a:srgbClr val="000000"/>
                </a:solidFill>
              </a:rPr>
              <a:t>new</a:t>
            </a:r>
            <a:r>
              <a:rPr>
                <a:solidFill>
                  <a:srgbClr val="BBBBBB"/>
                </a:solidFill>
              </a:rPr>
              <a:t> </a:t>
            </a:r>
            <a:r>
              <a:rPr>
                <a:solidFill>
                  <a:srgbClr val="000000"/>
                </a:solidFill>
              </a:rPr>
              <a:t>FruitBasket</a:t>
            </a:r>
            <a:r>
              <a:rPr>
                <a:solidFill>
                  <a:srgbClr val="000000"/>
                </a:solidFill>
              </a:rPr>
              <a:t>(</a:t>
            </a:r>
            <a:r>
              <a:rPr>
                <a:solidFill>
                  <a:srgbClr val="BBBBBB"/>
                </a:solidFill>
              </a:rPr>
              <a:t>
  </a:t>
            </a:r>
            <a:r>
              <a:rPr>
                <a:solidFill>
                  <a:srgbClr val="000000"/>
                </a:solidFill>
              </a:rPr>
              <a:t>[</a:t>
            </a:r>
            <a:r>
              <a:rPr>
                <a:solidFill>
                  <a:srgbClr val="000000"/>
                </a:solidFill>
              </a:rPr>
              <a:t>new</a:t>
            </a:r>
            <a:r>
              <a:rPr>
                <a:solidFill>
                  <a:srgbClr val="BBBBBB"/>
                </a:solidFill>
              </a:rPr>
              <a:t> </a:t>
            </a:r>
            <a:r>
              <a:rPr>
                <a:solidFill>
                  <a:srgbClr val="000000"/>
                </a:solidFill>
              </a:rPr>
              <a:t>Fruit</a:t>
            </a:r>
            <a:r>
              <a:rPr>
                <a:solidFill>
                  <a:srgbClr val="000000"/>
                </a:solidFill>
              </a:rPr>
              <a:t>(</a:t>
            </a:r>
            <a:r>
              <a:rPr>
                <a:solidFill>
                  <a:srgbClr val="800080"/>
                </a:solidFill>
              </a:rPr>
              <a:t>"apple"</a:t>
            </a:r>
            <a:r>
              <a:rPr>
                <a:solidFill>
                  <a:srgbClr val="000000"/>
                </a:solidFill>
              </a:rPr>
              <a:t>,</a:t>
            </a:r>
            <a:r>
              <a:rPr>
                <a:solidFill>
                  <a:srgbClr val="800080"/>
                </a:solidFill>
              </a:rPr>
              <a:t>"red"</a:t>
            </a:r>
            <a:r>
              <a:rPr>
                <a:solidFill>
                  <a:srgbClr val="000000"/>
                </a:solidFill>
              </a:rPr>
              <a:t>,</a:t>
            </a:r>
            <a:r>
              <a:rPr>
                <a:solidFill>
                  <a:srgbClr val="2C8553"/>
                </a:solidFill>
              </a:rPr>
              <a:t>.50</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Fruit</a:t>
            </a:r>
            <a:r>
              <a:rPr>
                <a:solidFill>
                  <a:srgbClr val="000000"/>
                </a:solidFill>
              </a:rPr>
              <a:t>(</a:t>
            </a:r>
            <a:r>
              <a:rPr>
                <a:solidFill>
                  <a:srgbClr val="800080"/>
                </a:solidFill>
              </a:rPr>
              <a:t>"orange"</a:t>
            </a:r>
            <a:r>
              <a:rPr>
                <a:solidFill>
                  <a:srgbClr val="000000"/>
                </a:solidFill>
              </a:rPr>
              <a:t>,</a:t>
            </a:r>
            <a:r>
              <a:rPr>
                <a:solidFill>
                  <a:srgbClr val="800080"/>
                </a:solidFill>
              </a:rPr>
              <a:t>"orange"</a:t>
            </a:r>
            <a:r>
              <a:rPr>
                <a:solidFill>
                  <a:srgbClr val="000000"/>
                </a:solidFill>
              </a:rPr>
              <a:t>,</a:t>
            </a:r>
            <a:r>
              <a:rPr>
                <a:solidFill>
                  <a:srgbClr val="2C8553"/>
                </a:solidFill>
              </a:rPr>
              <a:t>.92</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Fruit</a:t>
            </a:r>
            <a:r>
              <a:rPr>
                <a:solidFill>
                  <a:srgbClr val="000000"/>
                </a:solidFill>
              </a:rPr>
              <a:t>(</a:t>
            </a:r>
            <a:r>
              <a:rPr>
                <a:solidFill>
                  <a:srgbClr val="800080"/>
                </a:solidFill>
              </a:rPr>
              <a:t>"lemmon"</a:t>
            </a:r>
            <a:r>
              <a:rPr>
                <a:solidFill>
                  <a:srgbClr val="000000"/>
                </a:solidFill>
              </a:rPr>
              <a:t>,</a:t>
            </a:r>
            <a:r>
              <a:rPr>
                <a:solidFill>
                  <a:srgbClr val="800080"/>
                </a:solidFill>
              </a:rPr>
              <a:t>"yellow"</a:t>
            </a:r>
            <a:r>
              <a:rPr>
                <a:solidFill>
                  <a:srgbClr val="000000"/>
                </a:solidFill>
              </a:rPr>
              <a:t>,</a:t>
            </a:r>
            <a:r>
              <a:rPr>
                <a:solidFill>
                  <a:srgbClr val="2C8553"/>
                </a:solidFill>
              </a:rPr>
              <a:t>1.50</a:t>
            </a:r>
            <a:r>
              <a:rPr>
                <a:solidFill>
                  <a:srgbClr val="000000"/>
                </a:solidFill>
              </a:rPr>
              <a:t>)</a:t>
            </a:r>
            <a:r>
              <a:rPr>
                <a:solidFill>
                  <a:srgbClr val="000000"/>
                </a:solidFill>
              </a:rPr>
              <a:t>]</a:t>
            </a:r>
            <a:r>
              <a:rPr>
                <a:solidFill>
                  <a:srgbClr val="000000"/>
                </a:solidFill>
              </a:rPr>
              <a:t>,</a:t>
            </a:r>
            <a:r>
              <a:rPr>
                <a:solidFill>
                  <a:srgbClr val="2C8553"/>
                </a:solidFill>
              </a:rPr>
              <a:t>4.00</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8800"/>
                </a:solidFill>
              </a:rPr>
              <a:t>//expect 6.92</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basket</a:t>
            </a:r>
            <a:r>
              <a:rPr>
                <a:solidFill>
                  <a:srgbClr val="000000"/>
                </a:solidFill>
              </a:rPr>
              <a:t>.</a:t>
            </a:r>
            <a:r>
              <a:rPr>
                <a:solidFill>
                  <a:srgbClr val="000000"/>
                </a:solidFill>
              </a:rPr>
              <a:t>getPrice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1" i="1" u="none" sz="1600">
                <a:solidFill>
                  <a:schemeClr val="dk1"/>
                </a:solidFill>
              </a:rPr>
              <a:t>Composition</a:t>
            </a:r>
            <a:r>
              <a:rPr b="0" i="0" u="none" sz="1600">
                <a:solidFill>
                  <a:schemeClr val="dk1"/>
                </a:solidFill>
              </a:rPr>
              <a:t> allows us to reuse our fruit class for various types of fruit and combine them into a basket.  Our basket can then expose public methods (like getPrice() which have access to the member fruits) to sum up the price of all the fruits, add it to the price of the basket, and return a total price which is dependent on the fruits inside.</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Using </a:t>
            </a:r>
            <a:r>
              <a:rPr b="1" i="1" u="none" sz="1600">
                <a:solidFill>
                  <a:schemeClr val="lt1"/>
                </a:solidFill>
              </a:rPr>
              <a:t>composition</a:t>
            </a:r>
            <a:r>
              <a:rPr b="0" i="0" u="none" sz="1600">
                <a:solidFill>
                  <a:schemeClr val="lt1"/>
                </a:solidFill>
              </a:rPr>
              <a:t>, we can build complex objects in order to define new types that has a </a:t>
            </a:r>
            <a:r>
              <a:rPr b="1" i="1" u="none" sz="1600">
                <a:solidFill>
                  <a:schemeClr val="lt1"/>
                </a:solidFill>
              </a:rPr>
              <a:t>contains a</a:t>
            </a:r>
            <a:r>
              <a:rPr b="0" i="0" u="none" sz="1600">
                <a:solidFill>
                  <a:schemeClr val="lt1"/>
                </a:solidFill>
              </a:rPr>
              <a:t> relationship with some existing type.</a:t>
            </a:r>
          </a:p>
        </p:txBody>
      </p:sp>
      <p:sp>
        <p:nvSpPr>
          <p:cNvPr id="4" name="Text Placeholder 3"/>
          <p:cNvSpPr>
            <a:spLocks noGrp="1"/>
          </p:cNvSpPr>
          <p:nvPr>
            <p:ph type="body" idx="1"/>
          </p:nvPr>
        </p:nvSpPr>
        <p:spPr/>
        <p:txBody>
          <a:bodyPr wrap="square"/>
          <a:lstStyle/>
          <a:p>
            <a:pPr/>
            <a:r>
              <a:rPr b="1" i="1" u="none" sz="1600">
                <a:solidFill>
                  <a:schemeClr val="dk1"/>
                </a:solidFill>
              </a:rPr>
              <a:t>Composition</a:t>
            </a:r>
            <a:r>
              <a:rPr b="0" i="0" u="none" sz="1600">
                <a:solidFill>
                  <a:schemeClr val="dk1"/>
                </a:solidFill>
              </a:rPr>
              <a:t> gives the programmer the ability to represent a </a:t>
            </a:r>
            <a:r>
              <a:rPr b="1" i="1" u="none" sz="1600">
                <a:solidFill>
                  <a:schemeClr val="dk1"/>
                </a:solidFill>
              </a:rPr>
              <a:t>has a</a:t>
            </a:r>
            <a:r>
              <a:rPr b="0" i="0" u="none" sz="1600">
                <a:solidFill>
                  <a:schemeClr val="dk1"/>
                </a:solidFill>
              </a:rPr>
              <a:t> or a </a:t>
            </a:r>
            <a:r>
              <a:rPr b="1" i="1" u="none" sz="1600">
                <a:solidFill>
                  <a:schemeClr val="dk1"/>
                </a:solidFill>
              </a:rPr>
              <a:t>contains</a:t>
            </a:r>
            <a:r>
              <a:rPr b="0" i="0" u="none" sz="1600">
                <a:solidFill>
                  <a:schemeClr val="dk1"/>
                </a:solidFill>
              </a:rPr>
              <a:t> relationship.  The relationship is the key to understanding when to use </a:t>
            </a:r>
            <a:r>
              <a:rPr b="1" i="1" u="none" sz="1600">
                <a:solidFill>
                  <a:schemeClr val="dk1"/>
                </a:solidFill>
              </a:rPr>
              <a:t>composition</a:t>
            </a:r>
            <a:r>
              <a:rPr b="0" i="0" u="none" sz="1600">
                <a:solidFill>
                  <a:schemeClr val="dk1"/>
                </a:solidFill>
              </a:rPr>
              <a:t> over other methods.  </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Inheritance</a:t>
            </a:r>
          </a:p>
        </p:txBody>
      </p:sp>
    </p:spTree>
  </p:cSld>
  <p:clrMapOvr>
    <a:masterClrMapping/>
  </p:clrMapOvr>
</p:sld>
</file>

<file path=ppt/theme/theme1.xml><?xml version="1.0" encoding="utf-8"?>
<a:theme xmlns:a="http://schemas.openxmlformats.org/drawingml/2006/main" name="Office Theme">
  <a:themeElements>
    <a:clrScheme name="UD Primary and Secondary">
      <a:dk1>
        <a:srgbClr val="000000"/>
      </a:dk1>
      <a:lt1>
        <a:srgbClr val="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10</Words>
  <Application>Microsoft Office PowerPoint</Application>
  <PresentationFormat>On-screen Show (16:9)</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Austin Cory Bart</dc:creator>
  <cp:lastModifiedBy>Bart, Austin</cp:lastModifiedBy>
  <cp:revision>22</cp:revision>
  <dcterms:modified xsi:type="dcterms:W3CDTF">2024-08-23T14:46:32Z</dcterms:modified>
</cp:coreProperties>
</file>