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3"/>
  </p:notesMasterIdLst>
  <p:sldIdLst>
    <p:sldId id="256" r:id="rId2"/>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Lst>
  <p:sldSz cx="9144000" cy="5143500" type="screen16x9"/>
  <p:notesSz cx="6858000" cy="9144000"/>
  <p:embeddedFontLst>
    <p:embeddedFont>
      <p:font typeface="Helvetica Neue"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FFFFFF"/>
    <a:srgbClr val="006096"/>
    <a:srgbClr val="FF0000"/>
    <a:srgbClr val="00FF00"/>
    <a:srgbClr val="FF090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B9C0B9-3CA2-4DD5-9158-7BA28C8B40B1}">
  <a:tblStyle styleId="{45B9C0B9-3CA2-4DD5-9158-7BA28C8B40B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4" y="77"/>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notesMaster" Target="notesMasters/notesMaster1.xml"/><Relationship Id="rId4" Type="http://schemas.openxmlformats.org/officeDocument/2006/relationships/font" Target="fonts/font1.fntdata"/><Relationship Id="rId5" Type="http://schemas.openxmlformats.org/officeDocument/2006/relationships/font" Target="fonts/font2.fntdata"/><Relationship Id="rId6" Type="http://schemas.openxmlformats.org/officeDocument/2006/relationships/font" Target="fonts/font3.fntdata"/><Relationship Id="rId7" Type="http://schemas.openxmlformats.org/officeDocument/2006/relationships/font" Target="fonts/font4.fnt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Relationship Id="rId45"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22a48c3de_1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5" name="Google Shape;115;g2b22a48c3de_1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userDrawn="1">
  <p:cSld name="Custom Layout">
    <p:spTree>
      <p:nvGrpSpPr>
        <p:cNvPr id="1" name="Shape 53"/>
        <p:cNvGrpSpPr/>
        <p:nvPr/>
      </p:nvGrpSpPr>
      <p:grpSpPr>
        <a:xfrm>
          <a:off x="0" y="0"/>
          <a:ext cx="0" cy="0"/>
          <a:chOff x="0" y="0"/>
          <a:chExt cx="0" cy="0"/>
        </a:xfrm>
      </p:grpSpPr>
      <p:sp>
        <p:nvSpPr>
          <p:cNvPr id="54" name="Google Shape;54;p14"/>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5" name="Title 4">
            <a:extLst>
              <a:ext uri="{FF2B5EF4-FFF2-40B4-BE49-F238E27FC236}">
                <a16:creationId xmlns:a16="http://schemas.microsoft.com/office/drawing/2014/main" id="{9BC35E5F-6D9D-FFC2-005C-E013E69145D7}"/>
              </a:ext>
            </a:extLst>
          </p:cNvPr>
          <p:cNvSpPr>
            <a:spLocks noGrp="1"/>
          </p:cNvSpPr>
          <p:nvPr>
            <p:ph type="title"/>
          </p:nvPr>
        </p:nvSpPr>
        <p:spPr>
          <a:xfrm>
            <a:off x="685800" y="1047750"/>
            <a:ext cx="7772400" cy="1066800"/>
          </a:xfrm>
          <a:noFill/>
          <a:ln>
            <a:noFill/>
          </a:ln>
        </p:spPr>
        <p:txBody>
          <a:bodyPr spcFirstLastPara="1" wrap="square" lIns="91425" tIns="45700" rIns="91425" bIns="45700" anchor="ctr" anchorCtr="0">
            <a:noAutofit/>
          </a:bodyPr>
          <a:lstStyle>
            <a:lvl1pPr>
              <a:defRPr lang="en-US"/>
            </a:lvl1pPr>
          </a:lstStyle>
          <a:p>
            <a:pPr marL="457200" lvl="0" indent="-228600">
              <a:spcBef>
                <a:spcPts val="640"/>
              </a:spcBef>
              <a:buClr>
                <a:schemeClr val="lt1"/>
              </a:buClr>
              <a:buSzPts val="3200"/>
            </a:pPr>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27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61"/>
        <p:cNvGrpSpPr/>
        <p:nvPr/>
      </p:nvGrpSpPr>
      <p:grpSpPr>
        <a:xfrm>
          <a:off x="0" y="0"/>
          <a:ext cx="0" cy="0"/>
          <a:chOff x="0" y="0"/>
          <a:chExt cx="0" cy="0"/>
        </a:xfrm>
      </p:grpSpPr>
      <p:sp>
        <p:nvSpPr>
          <p:cNvPr id="62" name="Google Shape;62;p16"/>
          <p:cNvSpPr txBox="1">
            <a:spLocks noGrp="1"/>
          </p:cNvSpPr>
          <p:nvPr>
            <p:ph type="ctrTitle"/>
          </p:nvPr>
        </p:nvSpPr>
        <p:spPr>
          <a:xfrm>
            <a:off x="685800" y="1026319"/>
            <a:ext cx="7772400" cy="110251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3" name="Google Shape;63;p16"/>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
        <p:nvSpPr>
          <p:cNvPr id="64" name="Google Shape;64;p16"/>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chemeClr val="lt1"/>
                </a:solidFill>
                <a:latin typeface="Helvetica Neue"/>
                <a:ea typeface="Helvetica Neue"/>
                <a:cs typeface="Helvetica Neue"/>
                <a:sym typeface="Helvetica Neue"/>
              </a:defRPr>
            </a:lvl1pPr>
            <a:lvl2pPr marL="0" marR="0" lvl="1" indent="0" algn="ctr" rtl="0">
              <a:spcBef>
                <a:spcPts val="0"/>
              </a:spcBef>
              <a:spcAft>
                <a:spcPts val="0"/>
              </a:spcAft>
              <a:buNone/>
              <a:defRPr sz="1200">
                <a:solidFill>
                  <a:schemeClr val="lt1"/>
                </a:solidFill>
                <a:latin typeface="Helvetica Neue"/>
                <a:ea typeface="Helvetica Neue"/>
                <a:cs typeface="Helvetica Neue"/>
                <a:sym typeface="Helvetica Neue"/>
              </a:defRPr>
            </a:lvl2pPr>
            <a:lvl3pPr marL="0" marR="0" lvl="2" indent="0" algn="ctr" rtl="0">
              <a:spcBef>
                <a:spcPts val="0"/>
              </a:spcBef>
              <a:spcAft>
                <a:spcPts val="0"/>
              </a:spcAft>
              <a:buNone/>
              <a:defRPr sz="1200">
                <a:solidFill>
                  <a:schemeClr val="lt1"/>
                </a:solidFill>
                <a:latin typeface="Helvetica Neue"/>
                <a:ea typeface="Helvetica Neue"/>
                <a:cs typeface="Helvetica Neue"/>
                <a:sym typeface="Helvetica Neue"/>
              </a:defRPr>
            </a:lvl3pPr>
            <a:lvl4pPr marL="0" marR="0" lvl="3" indent="0" algn="ctr" rtl="0">
              <a:spcBef>
                <a:spcPts val="0"/>
              </a:spcBef>
              <a:spcAft>
                <a:spcPts val="0"/>
              </a:spcAft>
              <a:buNone/>
              <a:defRPr sz="1200">
                <a:solidFill>
                  <a:schemeClr val="lt1"/>
                </a:solidFill>
                <a:latin typeface="Helvetica Neue"/>
                <a:ea typeface="Helvetica Neue"/>
                <a:cs typeface="Helvetica Neue"/>
                <a:sym typeface="Helvetica Neue"/>
              </a:defRPr>
            </a:lvl4pPr>
            <a:lvl5pPr marL="0" marR="0" lvl="4" indent="0" algn="ctr" rtl="0">
              <a:spcBef>
                <a:spcPts val="0"/>
              </a:spcBef>
              <a:spcAft>
                <a:spcPts val="0"/>
              </a:spcAft>
              <a:buNone/>
              <a:defRPr sz="1200">
                <a:solidFill>
                  <a:schemeClr val="lt1"/>
                </a:solidFill>
                <a:latin typeface="Helvetica Neue"/>
                <a:ea typeface="Helvetica Neue"/>
                <a:cs typeface="Helvetica Neue"/>
                <a:sym typeface="Helvetica Neue"/>
              </a:defRPr>
            </a:lvl5pPr>
            <a:lvl6pPr marL="0" marR="0" lvl="5" indent="0" algn="ctr" rtl="0">
              <a:spcBef>
                <a:spcPts val="0"/>
              </a:spcBef>
              <a:spcAft>
                <a:spcPts val="0"/>
              </a:spcAft>
              <a:buNone/>
              <a:defRPr sz="1200">
                <a:solidFill>
                  <a:schemeClr val="lt1"/>
                </a:solidFill>
                <a:latin typeface="Helvetica Neue"/>
                <a:ea typeface="Helvetica Neue"/>
                <a:cs typeface="Helvetica Neue"/>
                <a:sym typeface="Helvetica Neue"/>
              </a:defRPr>
            </a:lvl6pPr>
            <a:lvl7pPr marL="0" marR="0" lvl="6" indent="0" algn="ctr" rtl="0">
              <a:spcBef>
                <a:spcPts val="0"/>
              </a:spcBef>
              <a:spcAft>
                <a:spcPts val="0"/>
              </a:spcAft>
              <a:buNone/>
              <a:defRPr sz="1200">
                <a:solidFill>
                  <a:schemeClr val="lt1"/>
                </a:solidFill>
                <a:latin typeface="Helvetica Neue"/>
                <a:ea typeface="Helvetica Neue"/>
                <a:cs typeface="Helvetica Neue"/>
                <a:sym typeface="Helvetica Neue"/>
              </a:defRPr>
            </a:lvl7pPr>
            <a:lvl8pPr marL="0" marR="0" lvl="7" indent="0" algn="ctr" rtl="0">
              <a:spcBef>
                <a:spcPts val="0"/>
              </a:spcBef>
              <a:spcAft>
                <a:spcPts val="0"/>
              </a:spcAft>
              <a:buNone/>
              <a:defRPr sz="1200">
                <a:solidFill>
                  <a:schemeClr val="lt1"/>
                </a:solidFill>
                <a:latin typeface="Helvetica Neue"/>
                <a:ea typeface="Helvetica Neue"/>
                <a:cs typeface="Helvetica Neue"/>
                <a:sym typeface="Helvetica Neue"/>
              </a:defRPr>
            </a:lvl8pPr>
            <a:lvl9pPr marL="0" marR="0" lvl="8" indent="0" algn="ctr" rtl="0">
              <a:spcBef>
                <a:spcPts val="0"/>
              </a:spcBef>
              <a:spcAft>
                <a:spcPts val="0"/>
              </a:spcAft>
              <a:buNone/>
              <a:defRPr sz="1200">
                <a:solidFill>
                  <a:schemeClr val="lt1"/>
                </a:solidFill>
                <a:latin typeface="Helvetica Neue"/>
                <a:ea typeface="Helvetica Neue"/>
                <a:cs typeface="Helvetica Neue"/>
                <a:sym typeface="Helvetica Neue"/>
              </a:defRPr>
            </a:lvl9pPr>
          </a:lstStyle>
          <a:p>
            <a:pPr marL="0" lvl="0" indent="0" algn="ctr" rtl="0">
              <a:spcBef>
                <a:spcPts val="0"/>
              </a:spcBef>
              <a:spcAft>
                <a:spcPts val="0"/>
              </a:spcAft>
              <a:buNone/>
            </a:pPr>
            <a:r>
              <a:rPr lang="en"/>
              <a:t>1</a:t>
            </a:r>
            <a:endParaRPr sz="1400">
              <a:solidFill>
                <a:srgbClr val="000000"/>
              </a:solidFill>
              <a:latin typeface="Arial"/>
              <a:ea typeface="Arial"/>
              <a:cs typeface="Arial"/>
              <a:sym typeface="Arial"/>
            </a:endParaRPr>
          </a:p>
        </p:txBody>
      </p:sp>
      <p:sp>
        <p:nvSpPr>
          <p:cNvPr id="65" name="Google Shape;65;p16"/>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722313" y="2647950"/>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SzPts val="1400"/>
              <a:buNone/>
              <a:defRPr sz="3200" b="1" cap="none">
                <a:solidFill>
                  <a:schemeClr val="bg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8" name="Google Shape;68;p17"/>
          <p:cNvSpPr txBox="1">
            <a:spLocks noGrp="1"/>
          </p:cNvSpPr>
          <p:nvPr>
            <p:ph type="body" idx="1"/>
          </p:nvPr>
        </p:nvSpPr>
        <p:spPr>
          <a:xfrm>
            <a:off x="722313" y="1522809"/>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4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69" name="Google Shape;69;p17"/>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0" name="Google Shape;70;p17"/>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userDrawn="1">
  <p:cSld name="TWO_OBJECTS">
    <p:bg>
      <p:bgPr>
        <a:blipFill>
          <a:blip r:embed="rId2">
            <a:alphaModFix/>
          </a:blip>
          <a:stretch>
            <a:fillRect/>
          </a:stretch>
        </a:blipFill>
        <a:effectLst/>
      </p:bgPr>
    </p:bg>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75" name="Google Shape;75;p18"/>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8"/>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3" name="Google Shape;73;p18">
            <a:extLst>
              <a:ext uri="{FF2B5EF4-FFF2-40B4-BE49-F238E27FC236}">
                <a16:creationId xmlns:a16="http://schemas.microsoft.com/office/drawing/2014/main" id="{F9669722-8125-D05D-D86E-67C6EAD8AAB7}"/>
              </a:ext>
            </a:extLst>
          </p:cNvPr>
          <p:cNvSpPr txBox="1">
            <a:spLocks noGrp="1"/>
          </p:cNvSpPr>
          <p:nvPr>
            <p:ph type="body" idx="13"/>
          </p:nvPr>
        </p:nvSpPr>
        <p:spPr>
          <a:xfrm>
            <a:off x="1941059" y="341086"/>
            <a:ext cx="5044258" cy="799537"/>
          </a:xfrm>
          <a:prstGeom prst="rect">
            <a:avLst/>
          </a:prstGeom>
          <a:noFill/>
          <a:ln>
            <a:noFill/>
          </a:ln>
        </p:spPr>
        <p:txBody>
          <a:bodyPr spcFirstLastPara="1" wrap="square" lIns="91425" tIns="0" rIns="91425" bIns="4570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3" name="Google Shape;73;p18"/>
          <p:cNvSpPr txBox="1">
            <a:spLocks noGrp="1"/>
          </p:cNvSpPr>
          <p:nvPr>
            <p:ph type="body" idx="1"/>
          </p:nvPr>
        </p:nvSpPr>
        <p:spPr>
          <a:xfrm>
            <a:off x="124298" y="1295399"/>
            <a:ext cx="4385553"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4" name="Google Shape;74;p18"/>
          <p:cNvSpPr txBox="1">
            <a:spLocks noGrp="1"/>
          </p:cNvSpPr>
          <p:nvPr>
            <p:ph type="body" idx="2"/>
          </p:nvPr>
        </p:nvSpPr>
        <p:spPr>
          <a:xfrm>
            <a:off x="4634149" y="1295399"/>
            <a:ext cx="4385553" cy="3181349"/>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6096"/>
              </a:buClr>
              <a:buSzPts val="2800"/>
              <a:buChar char="•"/>
              <a:defRPr sz="1600" b="0" i="0" u="none" strike="noStrike" cap="none" dirty="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9"/>
          <p:cNvSpPr txBox="1">
            <a:spLocks noGrp="1"/>
          </p:cNvSpPr>
          <p:nvPr>
            <p:ph type="body" idx="1"/>
          </p:nvPr>
        </p:nvSpPr>
        <p:spPr>
          <a:xfrm>
            <a:off x="457200" y="502445"/>
            <a:ext cx="4040188"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9"/>
          <p:cNvSpPr txBox="1">
            <a:spLocks noGrp="1"/>
          </p:cNvSpPr>
          <p:nvPr>
            <p:ph type="body" idx="2"/>
          </p:nvPr>
        </p:nvSpPr>
        <p:spPr>
          <a:xfrm>
            <a:off x="457200" y="1276350"/>
            <a:ext cx="4040188"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9"/>
          <p:cNvSpPr txBox="1">
            <a:spLocks noGrp="1"/>
          </p:cNvSpPr>
          <p:nvPr>
            <p:ph type="body" idx="3"/>
          </p:nvPr>
        </p:nvSpPr>
        <p:spPr>
          <a:xfrm>
            <a:off x="4645026" y="502445"/>
            <a:ext cx="4041775"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1" name="Google Shape;81;p19"/>
          <p:cNvSpPr txBox="1">
            <a:spLocks noGrp="1"/>
          </p:cNvSpPr>
          <p:nvPr>
            <p:ph type="body" idx="4"/>
          </p:nvPr>
        </p:nvSpPr>
        <p:spPr>
          <a:xfrm>
            <a:off x="4645026" y="1276350"/>
            <a:ext cx="4041775"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2" name="Google Shape;82;p19"/>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83" name="Google Shape;83;p19"/>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457201" y="514350"/>
            <a:ext cx="3008313" cy="947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22"/>
          <p:cNvSpPr txBox="1">
            <a:spLocks noGrp="1"/>
          </p:cNvSpPr>
          <p:nvPr>
            <p:ph type="body" idx="1"/>
          </p:nvPr>
        </p:nvSpPr>
        <p:spPr>
          <a:xfrm>
            <a:off x="3575050" y="514351"/>
            <a:ext cx="5111750" cy="3581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06096"/>
              </a:buClr>
              <a:buSzPts val="3200"/>
              <a:buChar char="•"/>
              <a:defRPr sz="3200">
                <a:solidFill>
                  <a:srgbClr val="006096"/>
                </a:solidFill>
              </a:defRPr>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4" name="Google Shape;94;p22"/>
          <p:cNvSpPr txBox="1">
            <a:spLocks noGrp="1"/>
          </p:cNvSpPr>
          <p:nvPr>
            <p:ph type="body" idx="2"/>
          </p:nvPr>
        </p:nvSpPr>
        <p:spPr>
          <a:xfrm>
            <a:off x="457201" y="1657351"/>
            <a:ext cx="3008313" cy="24384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5" name="Google Shape;95;p22"/>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96" name="Google Shape;96;p22"/>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blipFill>
          <a:blip r:embed="rId2">
            <a:alphaModFix/>
          </a:blip>
          <a:stretch>
            <a:fillRect/>
          </a:stretch>
        </a:blipFill>
        <a:effectLst/>
      </p:bgPr>
    </p:bg>
    <p:spTree>
      <p:nvGrpSpPr>
        <p:cNvPr id="1" name="Shape 97"/>
        <p:cNvGrpSpPr/>
        <p:nvPr/>
      </p:nvGrpSpPr>
      <p:grpSpPr>
        <a:xfrm>
          <a:off x="0" y="0"/>
          <a:ext cx="0" cy="0"/>
          <a:chOff x="0" y="0"/>
          <a:chExt cx="0" cy="0"/>
        </a:xfrm>
      </p:grpSpPr>
      <p:sp>
        <p:nvSpPr>
          <p:cNvPr id="98" name="Google Shape;98;p23"/>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9" name="Google Shape;99;p23"/>
          <p:cNvSpPr>
            <a:spLocks noGrp="1"/>
          </p:cNvSpPr>
          <p:nvPr>
            <p:ph type="pic" idx="2"/>
          </p:nvPr>
        </p:nvSpPr>
        <p:spPr>
          <a:xfrm>
            <a:off x="1792288" y="459581"/>
            <a:ext cx="5486400" cy="3086100"/>
          </a:xfrm>
          <a:prstGeom prst="rect">
            <a:avLst/>
          </a:prstGeom>
          <a:noFill/>
          <a:ln>
            <a:noFill/>
          </a:ln>
        </p:spPr>
      </p:sp>
      <p:sp>
        <p:nvSpPr>
          <p:cNvPr id="100" name="Google Shape;100;p23"/>
          <p:cNvSpPr txBox="1">
            <a:spLocks noGrp="1"/>
          </p:cNvSpPr>
          <p:nvPr>
            <p:ph type="body" idx="1"/>
          </p:nvPr>
        </p:nvSpPr>
        <p:spPr>
          <a:xfrm>
            <a:off x="1792288" y="4025503"/>
            <a:ext cx="5486400" cy="37504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1" name="Google Shape;101;p23"/>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02" name="Google Shape;102;p23"/>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bg>
      <p:bgPr>
        <a:blipFill>
          <a:blip r:embed="rId2">
            <a:alphaModFix/>
          </a:blip>
          <a:stretch>
            <a:fillRect/>
          </a:stretch>
        </a:blipFill>
        <a:effectLst/>
      </p:bgPr>
    </p:bg>
    <p:spTree>
      <p:nvGrpSpPr>
        <p:cNvPr id="1" name="Shape 103"/>
        <p:cNvGrpSpPr/>
        <p:nvPr/>
      </p:nvGrpSpPr>
      <p:grpSpPr>
        <a:xfrm>
          <a:off x="0" y="0"/>
          <a:ext cx="0" cy="0"/>
          <a:chOff x="0" y="0"/>
          <a:chExt cx="0" cy="0"/>
        </a:xfrm>
      </p:grpSpPr>
      <p:sp>
        <p:nvSpPr>
          <p:cNvPr id="2" name="Google Shape;72;p18">
            <a:extLst>
              <a:ext uri="{FF2B5EF4-FFF2-40B4-BE49-F238E27FC236}">
                <a16:creationId xmlns:a16="http://schemas.microsoft.com/office/drawing/2014/main" id="{1406D628-58F9-30CC-58C5-C280C01A7C25}"/>
              </a:ext>
            </a:extLst>
          </p:cNvPr>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3" name="Google Shape;75;p18">
            <a:extLst>
              <a:ext uri="{FF2B5EF4-FFF2-40B4-BE49-F238E27FC236}">
                <a16:creationId xmlns:a16="http://schemas.microsoft.com/office/drawing/2014/main" id="{8EDD191A-E8F7-3AD1-E1A4-230DEF879BBC}"/>
              </a:ext>
            </a:extLst>
          </p:cNvPr>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4" name="Google Shape;76;p18">
            <a:extLst>
              <a:ext uri="{FF2B5EF4-FFF2-40B4-BE49-F238E27FC236}">
                <a16:creationId xmlns:a16="http://schemas.microsoft.com/office/drawing/2014/main" id="{2F6A9CDD-8E7C-E214-6F11-512EED9EF9A5}"/>
              </a:ext>
            </a:extLst>
          </p:cNvPr>
          <p:cNvSpPr txBox="1"/>
          <p:nvPr userDrawn="1"/>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5" name="Google Shape;73;p18">
            <a:extLst>
              <a:ext uri="{FF2B5EF4-FFF2-40B4-BE49-F238E27FC236}">
                <a16:creationId xmlns:a16="http://schemas.microsoft.com/office/drawing/2014/main" id="{AE6EF070-D3AF-FF02-DBE1-E7948754B92B}"/>
              </a:ext>
            </a:extLst>
          </p:cNvPr>
          <p:cNvSpPr txBox="1">
            <a:spLocks noGrp="1"/>
          </p:cNvSpPr>
          <p:nvPr>
            <p:ph type="body" idx="13"/>
          </p:nvPr>
        </p:nvSpPr>
        <p:spPr>
          <a:xfrm>
            <a:off x="1941059" y="338328"/>
            <a:ext cx="5044258" cy="792280"/>
          </a:xfrm>
          <a:prstGeom prst="rect">
            <a:avLst/>
          </a:prstGeom>
          <a:noFill/>
          <a:ln>
            <a:noFill/>
          </a:ln>
        </p:spPr>
        <p:txBody>
          <a:bodyPr spcFirstLastPara="1" wrap="square" lIns="91425" tIns="0" rIns="91425" bIns="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6" name="Google Shape;73;p18">
            <a:extLst>
              <a:ext uri="{FF2B5EF4-FFF2-40B4-BE49-F238E27FC236}">
                <a16:creationId xmlns:a16="http://schemas.microsoft.com/office/drawing/2014/main" id="{FAF98BD4-910B-1299-75EE-2D28C6A8FA31}"/>
              </a:ext>
            </a:extLst>
          </p:cNvPr>
          <p:cNvSpPr txBox="1">
            <a:spLocks noGrp="1"/>
          </p:cNvSpPr>
          <p:nvPr>
            <p:ph type="body" idx="1"/>
          </p:nvPr>
        </p:nvSpPr>
        <p:spPr>
          <a:xfrm>
            <a:off x="544749" y="1295399"/>
            <a:ext cx="8054502"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blipFill>
          <a:blip r:embed="rId2">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5"/>
          <p:cNvSpPr txBox="1">
            <a:spLocks noGrp="1"/>
          </p:cNvSpPr>
          <p:nvPr>
            <p:ph type="title"/>
          </p:nvPr>
        </p:nvSpPr>
        <p:spPr>
          <a:xfrm rot="5400000">
            <a:off x="5829299" y="1238250"/>
            <a:ext cx="3657601"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25"/>
          <p:cNvSpPr txBox="1">
            <a:spLocks noGrp="1"/>
          </p:cNvSpPr>
          <p:nvPr>
            <p:ph type="body" idx="1"/>
          </p:nvPr>
        </p:nvSpPr>
        <p:spPr>
          <a:xfrm rot="5400000">
            <a:off x="1638300" y="-742951"/>
            <a:ext cx="3657601"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1" name="Google Shape;111;p25"/>
          <p:cNvSpPr txBox="1">
            <a:spLocks noGrp="1"/>
          </p:cNvSpPr>
          <p:nvPr>
            <p:ph type="sldNum" idx="12"/>
          </p:nvPr>
        </p:nvSpPr>
        <p:spPr>
          <a:xfrm>
            <a:off x="34671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12" name="Google Shape;112;p25"/>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90550"/>
            <a:ext cx="8229600" cy="7429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chemeClr val="lt1"/>
                </a:solidFill>
                <a:latin typeface="Calibri"/>
                <a:ea typeface="Calibri"/>
                <a:cs typeface="Calibri"/>
                <a:sym typeface="Calibri"/>
              </a:defRPr>
            </a:lvl1pPr>
            <a:lvl2pPr marR="0" lvl="1"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2pPr>
            <a:lvl3pPr marR="0" lvl="2"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3pPr>
            <a:lvl4pPr marR="0" lvl="3"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4pPr>
            <a:lvl5pPr marR="0" lvl="4"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5pPr>
            <a:lvl6pPr marR="0" lvl="5"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6pPr>
            <a:lvl7pPr marR="0" lvl="6"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7pPr>
            <a:lvl8pPr marR="0" lvl="7"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8pPr>
            <a:lvl9pPr marR="0" lvl="8"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9pPr>
          </a:lstStyle>
          <a:p>
            <a:endParaRPr/>
          </a:p>
        </p:txBody>
      </p:sp>
      <p:sp>
        <p:nvSpPr>
          <p:cNvPr id="52" name="Google Shape;52;p13"/>
          <p:cNvSpPr txBox="1">
            <a:spLocks noGrp="1"/>
          </p:cNvSpPr>
          <p:nvPr>
            <p:ph type="body" idx="1"/>
          </p:nvPr>
        </p:nvSpPr>
        <p:spPr>
          <a:xfrm>
            <a:off x="457200" y="1619250"/>
            <a:ext cx="8229600" cy="2651125"/>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1pPr>
            <a:lvl2pPr marL="914400" marR="0" lvl="1"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2pPr>
            <a:lvl3pPr marL="1371600" marR="0" lvl="2"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3pPr>
            <a:lvl4pPr marL="1828800" marR="0" lvl="3"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7" r:id="rId6"/>
    <p:sldLayoutId id="2147483668" r:id="rId7"/>
    <p:sldLayoutId id="2147483669" r:id="rId8"/>
    <p:sldLayoutId id="2147483670" r:id="rId9"/>
    <p:sldLayoutId id="214748367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6"/>
          <p:cNvSpPr txBox="1">
            <a:spLocks noGrp="1"/>
          </p:cNvSpPr>
          <p:nvPr>
            <p:ph type="subTitle" idx="1"/>
          </p:nvPr>
        </p:nvSpPr>
        <p:spPr>
          <a:xfrm>
            <a:off x="1371600" y="2552700"/>
            <a:ext cx="6400800" cy="13144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5"/>
              </a:buClr>
              <a:buSzPts val="1800"/>
              <a:buNone/>
            </a:pPr>
            <a:r>
              <a:rPr lang="en" dirty="0"/>
              <a:t>Week 13</a:t>
            </a:r>
            <a:endParaRPr dirty="0"/>
          </a:p>
          <a:p>
            <a:pPr marL="0" lvl="0" indent="0" algn="ctr" rtl="0">
              <a:spcBef>
                <a:spcPts val="360"/>
              </a:spcBef>
              <a:spcAft>
                <a:spcPts val="0"/>
              </a:spcAft>
              <a:buClr>
                <a:schemeClr val="accent5"/>
              </a:buClr>
              <a:buSzPts val="1800"/>
              <a:buNone/>
            </a:pPr>
            <a:r>
              <a:rPr lang="en" dirty="0"/>
              <a:t>Spring 2024</a:t>
            </a:r>
            <a:endParaRPr dirty="0"/>
          </a:p>
        </p:txBody>
      </p:sp>
      <p:sp>
        <p:nvSpPr>
          <p:cNvPr id="118" name="Google Shape;118;p26"/>
          <p:cNvSpPr txBox="1">
            <a:spLocks noGrp="1"/>
          </p:cNvSpPr>
          <p:nvPr>
            <p:ph type="body" idx="4294967295"/>
          </p:nvPr>
        </p:nvSpPr>
        <p:spPr>
          <a:xfrm>
            <a:off x="685800" y="1047750"/>
            <a:ext cx="7772400" cy="1066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3200"/>
              <a:buNone/>
            </a:pPr>
            <a:endParaRPr/>
          </a:p>
          <a:p>
            <a:pPr marL="0" lvl="0" indent="0" algn="ctr" rtl="0">
              <a:spcBef>
                <a:spcPts val="640"/>
              </a:spcBef>
              <a:spcAft>
                <a:spcPts val="0"/>
              </a:spcAft>
              <a:buClr>
                <a:schemeClr val="lt1"/>
              </a:buClr>
              <a:buSzPts val="3200"/>
              <a:buNone/>
            </a:pPr>
            <a:r>
              <a:rPr lang="en"/>
              <a:t>CISC 181-INTRODUCTION TO COMPUTER SCIENCE II</a:t>
            </a:r>
            <a:endParaRP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Another example</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'ch4/drawing1'</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x</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y</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len</a:t>
            </a:r>
            <a:r>
              <a:rPr>
                <a:solidFill>
                  <a:srgbClr val="000000"/>
                </a:solidFill>
              </a:rPr>
              <a:t>:</a:t>
            </a:r>
            <a:r>
              <a:rPr>
                <a:solidFill>
                  <a:srgbClr val="2C2CFF"/>
                </a:solidFill>
              </a:rPr>
              <a:t>number</a:t>
            </a:r>
            <a:r>
              <a:rPr>
                <a:solidFill>
                  <a:srgbClr val="000000"/>
                </a:solidFill>
              </a:rPr>
              <a:t>=</a:t>
            </a:r>
            <a:r>
              <a:rPr>
                <a:solidFill>
                  <a:srgbClr val="2C2CFF"/>
                </a:solidFill>
              </a:rPr>
              <a:t>Math</a:t>
            </a:r>
            <a:r>
              <a:rPr>
                <a:solidFill>
                  <a:srgbClr val="000000"/>
                </a:solidFill>
              </a:rPr>
              <a:t>.</a:t>
            </a:r>
            <a:r>
              <a:rPr>
                <a:solidFill>
                  <a:srgbClr val="000000"/>
                </a:solidFill>
              </a:rPr>
              <a:t>sqrt</a:t>
            </a:r>
            <a:r>
              <a:rPr>
                <a:solidFill>
                  <a:srgbClr val="000000"/>
                </a:solidFill>
              </a:rPr>
              <a:t>(</a:t>
            </a:r>
            <a:r>
              <a:rPr>
                <a:solidFill>
                  <a:srgbClr val="000000"/>
                </a:solidFill>
              </a:rPr>
              <a:t>x</a:t>
            </a:r>
            <a:r>
              <a:rPr>
                <a:solidFill>
                  <a:srgbClr val="000000"/>
                </a:solidFill>
              </a:rPr>
              <a:t>*</a:t>
            </a:r>
            <a:r>
              <a:rPr>
                <a:solidFill>
                  <a:srgbClr val="000000"/>
                </a:solidFill>
              </a:rPr>
              <a:t>x</a:t>
            </a:r>
            <a:r>
              <a:rPr>
                <a:solidFill>
                  <a:srgbClr val="000000"/>
                </a:solidFill>
              </a:rPr>
              <a:t>+</a:t>
            </a:r>
            <a:r>
              <a:rPr>
                <a:solidFill>
                  <a:srgbClr val="000000"/>
                </a:solidFill>
              </a:rPr>
              <a:t>y</a:t>
            </a:r>
            <a:r>
              <a:rPr>
                <a:solidFill>
                  <a:srgbClr val="000000"/>
                </a:solidFill>
              </a:rPr>
              <a:t>*</a:t>
            </a:r>
            <a:r>
              <a:rPr>
                <a:solidFill>
                  <a:srgbClr val="000000"/>
                </a:solidFill>
              </a:rPr>
              <a:t>y</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len</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getArea</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corner3</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000000"/>
                </a:solidFill>
              </a:rPr>
              <a:t>y</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corner4</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y</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horizLine</a:t>
            </a:r>
            <a:r>
              <a:rPr>
                <a:solidFill>
                  <a:srgbClr val="000000"/>
                </a:solidFill>
              </a:rPr>
              <a:t>:</a:t>
            </a:r>
            <a:r>
              <a:rPr>
                <a:solidFill>
                  <a:srgbClr val="2C2CFF"/>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000000"/>
                </a:solidFill>
              </a:rPr>
              <a:t>corner3</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vertLine</a:t>
            </a:r>
            <a:r>
              <a:rPr>
                <a:solidFill>
                  <a:srgbClr val="000000"/>
                </a:solidFill>
              </a:rPr>
              <a:t>:</a:t>
            </a:r>
            <a:r>
              <a:rPr>
                <a:solidFill>
                  <a:srgbClr val="2C2CFF"/>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000000"/>
                </a:solidFill>
              </a:rPr>
              <a:t>corner4</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area</a:t>
            </a:r>
            <a:r>
              <a:rPr>
                <a:solidFill>
                  <a:srgbClr val="000000"/>
                </a:solidFill>
              </a:rPr>
              <a:t>:</a:t>
            </a:r>
            <a:r>
              <a:rPr>
                <a:solidFill>
                  <a:srgbClr val="2C2CFF"/>
                </a:solidFill>
              </a:rPr>
              <a:t>number</a:t>
            </a:r>
            <a:r>
              <a:rPr>
                <a:solidFill>
                  <a:srgbClr val="000000"/>
                </a:solidFill>
              </a:rPr>
              <a:t>=</a:t>
            </a:r>
            <a:r>
              <a:rPr>
                <a:solidFill>
                  <a:srgbClr val="000000"/>
                </a:solidFill>
              </a:rPr>
              <a:t>horizLine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000000"/>
                </a:solidFill>
              </a:rPr>
              <a:t>vertLine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area</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rect</a:t>
            </a:r>
            <a:r>
              <a:rPr>
                <a:solidFill>
                  <a:srgbClr val="000000"/>
                </a:solidFill>
              </a:rPr>
              <a:t>:</a:t>
            </a:r>
            <a:r>
              <a:rPr>
                <a:solidFill>
                  <a:srgbClr val="2C2CFF"/>
                </a:solidFill>
              </a:rPr>
              <a:t>Rectangle</a:t>
            </a:r>
            <a:r>
              <a:rPr>
                <a:solidFill>
                  <a:srgbClr val="000000"/>
                </a:solidFill>
              </a:rPr>
              <a:t>=</a:t>
            </a:r>
            <a:r>
              <a:rPr>
                <a:solidFill>
                  <a:srgbClr val="000000"/>
                </a:solidFill>
              </a:rPr>
              <a:t>new</a:t>
            </a:r>
            <a:r>
              <a:rPr>
                <a:solidFill>
                  <a:srgbClr val="BBBBBB"/>
                </a:solidFill>
              </a:rPr>
              <a:t> </a:t>
            </a:r>
            <a:r>
              <a:rPr>
                <a:solidFill>
                  <a:srgbClr val="000000"/>
                </a:solidFill>
              </a:rPr>
              <a:t>Rectangle</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100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rect</a:t>
            </a:r>
            <a:r>
              <a:rPr>
                <a:solidFill>
                  <a:srgbClr val="000000"/>
                </a:solidFill>
              </a:rPr>
              <a:t>.</a:t>
            </a:r>
            <a:r>
              <a:rPr>
                <a:solidFill>
                  <a:srgbClr val="000000"/>
                </a:solidFill>
              </a:rPr>
              <a:t>getArea</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Exercises</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Pr/>
            <a:r>
              <a:rPr b="0" i="0" u="none" sz="1600">
                <a:solidFill>
                  <a:schemeClr val="dk1"/>
                </a:solidFill>
              </a:rPr>
              <a:t>Fill in the method </a:t>
            </a:r>
            <a:r>
              <a:rPr b="0" i="0" u="none" sz="1600">
                <a:solidFill>
                  <a:schemeClr val="dk1"/>
                </a:solidFill>
                <a:latin typeface="Courier New"/>
              </a:rPr>
              <a:t>getDiagonals()</a:t>
            </a:r>
            <a:r>
              <a:rPr b="0" i="0" u="none" sz="1600">
                <a:solidFill>
                  <a:schemeClr val="dk1"/>
                </a:solidFill>
              </a:rPr>
              <a:t>, </a:t>
            </a:r>
            <a:r>
              <a:rPr b="0" i="0" u="none" sz="1600">
                <a:solidFill>
                  <a:schemeClr val="dk1"/>
                </a:solidFill>
                <a:latin typeface="Courier New"/>
              </a:rPr>
              <a:t>getPerimeter()</a:t>
            </a:r>
            <a:r>
              <a:rPr b="0" i="0" u="none" sz="1600">
                <a:solidFill>
                  <a:schemeClr val="dk1"/>
                </a:solidFill>
              </a:rPr>
              <a:t>, and </a:t>
            </a:r>
            <a:r>
              <a:rPr b="0" i="0" u="none" sz="1600">
                <a:solidFill>
                  <a:schemeClr val="dk1"/>
                </a:solidFill>
                <a:latin typeface="Courier New"/>
              </a:rPr>
              <a:t>getDiagonalLength()</a:t>
            </a:r>
            <a:r>
              <a:rPr b="0" i="0" u="none" sz="1600">
                <a:solidFill>
                  <a:schemeClr val="dk1"/>
                </a:solidFill>
              </a:rPr>
              <a:t> methods as specified in the comments.</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'ch4/drawing1'</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x</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y</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len</a:t>
            </a:r>
            <a:r>
              <a:rPr>
                <a:solidFill>
                  <a:srgbClr val="000000"/>
                </a:solidFill>
              </a:rPr>
              <a:t>:</a:t>
            </a:r>
            <a:r>
              <a:rPr>
                <a:solidFill>
                  <a:srgbClr val="2C2CFF"/>
                </a:solidFill>
              </a:rPr>
              <a:t>number</a:t>
            </a:r>
            <a:r>
              <a:rPr>
                <a:solidFill>
                  <a:srgbClr val="000000"/>
                </a:solidFill>
              </a:rPr>
              <a:t>=</a:t>
            </a:r>
            <a:r>
              <a:rPr>
                <a:solidFill>
                  <a:srgbClr val="2C2CFF"/>
                </a:solidFill>
              </a:rPr>
              <a:t>Math</a:t>
            </a:r>
            <a:r>
              <a:rPr>
                <a:solidFill>
                  <a:srgbClr val="000000"/>
                </a:solidFill>
              </a:rPr>
              <a:t>.</a:t>
            </a:r>
            <a:r>
              <a:rPr>
                <a:solidFill>
                  <a:srgbClr val="000000"/>
                </a:solidFill>
              </a:rPr>
              <a:t>sqrt</a:t>
            </a:r>
            <a:r>
              <a:rPr>
                <a:solidFill>
                  <a:srgbClr val="000000"/>
                </a:solidFill>
              </a:rPr>
              <a:t>(</a:t>
            </a:r>
            <a:r>
              <a:rPr>
                <a:solidFill>
                  <a:srgbClr val="000000"/>
                </a:solidFill>
              </a:rPr>
              <a:t>x</a:t>
            </a:r>
            <a:r>
              <a:rPr>
                <a:solidFill>
                  <a:srgbClr val="000000"/>
                </a:solidFill>
              </a:rPr>
              <a:t>*</a:t>
            </a:r>
            <a:r>
              <a:rPr>
                <a:solidFill>
                  <a:srgbClr val="000000"/>
                </a:solidFill>
              </a:rPr>
              <a:t>x</a:t>
            </a:r>
            <a:r>
              <a:rPr>
                <a:solidFill>
                  <a:srgbClr val="000000"/>
                </a:solidFill>
              </a:rPr>
              <a:t>+</a:t>
            </a:r>
            <a:r>
              <a:rPr>
                <a:solidFill>
                  <a:srgbClr val="000000"/>
                </a:solidFill>
              </a:rPr>
              <a:t>y</a:t>
            </a:r>
            <a:r>
              <a:rPr>
                <a:solidFill>
                  <a:srgbClr val="000000"/>
                </a:solidFill>
              </a:rPr>
              <a:t>*</a:t>
            </a:r>
            <a:r>
              <a:rPr>
                <a:solidFill>
                  <a:srgbClr val="000000"/>
                </a:solidFill>
              </a:rPr>
              <a:t>y</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len</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getArea</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corner3</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000000"/>
                </a:solidFill>
              </a:rPr>
              <a:t>y</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corner4</a:t>
            </a:r>
            <a:r>
              <a:rPr>
                <a:solidFill>
                  <a:srgbClr val="000000"/>
                </a:solidFill>
              </a:rPr>
              <a:t>:</a:t>
            </a:r>
            <a:r>
              <a:rPr>
                <a:solidFill>
                  <a:srgbClr val="2C2CFF"/>
                </a:solidFill>
              </a:rPr>
              <a:t>Point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y</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horizLine</a:t>
            </a:r>
            <a:r>
              <a:rPr>
                <a:solidFill>
                  <a:srgbClr val="000000"/>
                </a:solidFill>
              </a:rPr>
              <a:t>:</a:t>
            </a:r>
            <a:r>
              <a:rPr>
                <a:solidFill>
                  <a:srgbClr val="2C2CFF"/>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000000"/>
                </a:solidFill>
              </a:rPr>
              <a:t>corner3</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vertLine</a:t>
            </a:r>
            <a:r>
              <a:rPr>
                <a:solidFill>
                  <a:srgbClr val="000000"/>
                </a:solidFill>
              </a:rPr>
              <a:t>:</a:t>
            </a:r>
            <a:r>
              <a:rPr>
                <a:solidFill>
                  <a:srgbClr val="2C2CFF"/>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000000"/>
                </a:solidFill>
              </a:rPr>
              <a:t>corner4</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area</a:t>
            </a:r>
            <a:r>
              <a:rPr>
                <a:solidFill>
                  <a:srgbClr val="000000"/>
                </a:solidFill>
              </a:rPr>
              <a:t>:</a:t>
            </a:r>
            <a:r>
              <a:rPr>
                <a:solidFill>
                  <a:srgbClr val="2C2CFF"/>
                </a:solidFill>
              </a:rPr>
              <a:t>number</a:t>
            </a:r>
            <a:r>
              <a:rPr>
                <a:solidFill>
                  <a:srgbClr val="000000"/>
                </a:solidFill>
              </a:rPr>
              <a:t>=</a:t>
            </a:r>
            <a:r>
              <a:rPr>
                <a:solidFill>
                  <a:srgbClr val="000000"/>
                </a:solidFill>
              </a:rPr>
              <a:t>horizLine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000000"/>
                </a:solidFill>
              </a:rPr>
              <a:t>vertLine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area</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8800"/>
                </a:solidFill>
              </a:rPr>
              <a:t>/**
	     * Return an array of line objects which represent the two diagonals of the rectangle.
	     * @param none
	     * @returns An array of 2 points representing the diagonals.  The first point in the array should be top
	     * left to bottom right.  The second point should be top right to bottom left.
	     * @sideEffects None
	*/</a:t>
            </a:r>
            <a:r>
              <a:rPr>
                <a:solidFill>
                  <a:srgbClr val="BBBBBB"/>
                </a:solidFill>
              </a:rPr>
              <a:t>
	</a:t>
            </a:r>
            <a:r>
              <a:rPr>
                <a:solidFill>
                  <a:srgbClr val="000000"/>
                </a:solidFill>
              </a:rPr>
              <a:t>getDiagonals</a:t>
            </a:r>
            <a:r>
              <a:rPr>
                <a:solidFill>
                  <a:srgbClr val="000000"/>
                </a:solidFill>
              </a:rPr>
              <a:t>(</a:t>
            </a:r>
            <a:r>
              <a:rPr>
                <a:solidFill>
                  <a:srgbClr val="000000"/>
                </a:solidFill>
              </a:rPr>
              <a:t>)</a:t>
            </a:r>
            <a:r>
              <a:rPr>
                <a:solidFill>
                  <a:srgbClr val="000000"/>
                </a:solidFill>
              </a:rPr>
              <a:t>:</a:t>
            </a:r>
            <a:r>
              <a:rPr>
                <a:solidFill>
                  <a:srgbClr val="000000"/>
                </a:solidFill>
              </a:rPr>
              <a:t>Line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8800"/>
                </a:solidFill>
              </a:rPr>
              <a:t>/**
	     * Return the length of the diagonal of the rectangle.
	     * @param none
	     * @returns The length of the diagonal of the rectangle.
	     * @sideEffects None
	*/</a:t>
            </a:r>
            <a:r>
              <a:rPr>
                <a:solidFill>
                  <a:srgbClr val="BBBBBB"/>
                </a:solidFill>
              </a:rPr>
              <a:t>
	</a:t>
            </a:r>
            <a:r>
              <a:rPr>
                <a:solidFill>
                  <a:srgbClr val="000000"/>
                </a:solidFill>
              </a:rPr>
              <a:t>getPerimeter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8800"/>
                </a:solidFill>
              </a:rPr>
              <a:t>/**
	   * Return the length of the diagonal of the rectangle.
	   * @param none
	   * @returns The length of the diagonal of the rectangle.
	   * @sideEffects None
	*/</a:t>
            </a:r>
            <a:r>
              <a:rPr>
                <a:solidFill>
                  <a:srgbClr val="BBBBBB"/>
                </a:solidFill>
              </a:rPr>
              <a:t>
	</a:t>
            </a:r>
            <a:r>
              <a:rPr>
                <a:solidFill>
                  <a:srgbClr val="000000"/>
                </a:solidFill>
              </a:rPr>
              <a:t>getDiagonalLength</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rect</a:t>
            </a:r>
            <a:r>
              <a:rPr>
                <a:solidFill>
                  <a:srgbClr val="000000"/>
                </a:solidFill>
              </a:rPr>
              <a:t>:</a:t>
            </a:r>
            <a:r>
              <a:rPr>
                <a:solidFill>
                  <a:srgbClr val="2C2CFF"/>
                </a:solidFill>
              </a:rPr>
              <a:t>Rectangle</a:t>
            </a:r>
            <a:r>
              <a:rPr>
                <a:solidFill>
                  <a:srgbClr val="000000"/>
                </a:solidFill>
              </a:rPr>
              <a:t>=</a:t>
            </a:r>
            <a:r>
              <a:rPr>
                <a:solidFill>
                  <a:srgbClr val="000000"/>
                </a:solidFill>
              </a:rPr>
              <a:t>new</a:t>
            </a:r>
            <a:r>
              <a:rPr>
                <a:solidFill>
                  <a:srgbClr val="BBBBBB"/>
                </a:solidFill>
              </a:rPr>
              <a:t> </a:t>
            </a:r>
            <a:r>
              <a:rPr>
                <a:solidFill>
                  <a:srgbClr val="000000"/>
                </a:solidFill>
              </a:rPr>
              <a:t>Rectangle</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100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rect</a:t>
            </a:r>
            <a:r>
              <a:rPr>
                <a:solidFill>
                  <a:srgbClr val="000000"/>
                </a:solidFill>
              </a:rPr>
              <a:t>.</a:t>
            </a:r>
            <a:r>
              <a:rPr>
                <a:solidFill>
                  <a:srgbClr val="000000"/>
                </a:solidFill>
              </a:rPr>
              <a:t>getDiagonals</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rect</a:t>
            </a:r>
            <a:r>
              <a:rPr>
                <a:solidFill>
                  <a:srgbClr val="000000"/>
                </a:solidFill>
              </a:rPr>
              <a:t>.</a:t>
            </a:r>
            <a:r>
              <a:rPr>
                <a:solidFill>
                  <a:srgbClr val="000000"/>
                </a:solidFill>
              </a:rPr>
              <a:t>getPerimeter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rect</a:t>
            </a:r>
            <a:r>
              <a:rPr>
                <a:solidFill>
                  <a:srgbClr val="000000"/>
                </a:solidFill>
              </a:rPr>
              <a:t>.</a:t>
            </a:r>
            <a:r>
              <a:rPr>
                <a:solidFill>
                  <a:srgbClr val="000000"/>
                </a:solidFill>
              </a:rPr>
              <a:t>getDiagonalLength</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Exercises</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Pr/>
            <a:r>
              <a:rPr b="0" i="0" u="none" sz="1600">
                <a:solidFill>
                  <a:schemeClr val="dk1"/>
                </a:solidFill>
              </a:rPr>
              <a:t>class Line{</a:t>
            </a:r>
            <a:r>
              <a:rPr b="0" i="0" u="none" sz="1600">
                <a:solidFill>
                  <a:schemeClr val="dk1"/>
                </a:solidFill>
              </a:rPr>
              <a:t> </a:t>
            </a:r>
            <a:r>
              <a:rPr b="0" i="0" u="none" sz="1600">
                <a:solidFill>
                  <a:schemeClr val="dk1"/>
                </a:solidFill>
              </a:rPr>
              <a:t>constructor(public start:Point,public end:Point,public color:Color){}</a:t>
            </a:r>
            <a:r>
              <a:rPr b="0" i="0" u="none" sz="1600">
                <a:solidFill>
                  <a:schemeClr val="dk1"/>
                </a:solidFill>
              </a:rPr>
              <a:t> </a:t>
            </a:r>
            <a:r>
              <a:rPr b="0" i="0" u="none" sz="1600">
                <a:solidFill>
                  <a:schemeClr val="dk1"/>
                </a:solidFill>
              </a:rPr>
              <a:t>getLength():number{</a:t>
            </a:r>
            <a:r>
              <a:rPr b="0" i="0" u="none" sz="1600">
                <a:solidFill>
                  <a:schemeClr val="dk1"/>
                </a:solidFill>
              </a:rPr>
              <a:t> </a:t>
            </a:r>
            <a:r>
              <a:rPr b="0" i="0" u="none" sz="1600">
                <a:solidFill>
                  <a:schemeClr val="dk1"/>
                </a:solidFill>
              </a:rPr>
              <a:t>let x=this.start.x-this.end.x;</a:t>
            </a:r>
            <a:r>
              <a:rPr b="0" i="0" u="none" sz="1600">
                <a:solidFill>
                  <a:schemeClr val="dk1"/>
                </a:solidFill>
              </a:rPr>
              <a:t> </a:t>
            </a:r>
            <a:r>
              <a:rPr b="0" i="0" u="none" sz="1600">
                <a:solidFill>
                  <a:schemeClr val="dk1"/>
                </a:solidFill>
              </a:rPr>
              <a:t>let y=this.start.y-this.end.y;</a:t>
            </a:r>
            <a:r>
              <a:rPr b="0" i="0" u="none" sz="1600">
                <a:solidFill>
                  <a:schemeClr val="dk1"/>
                </a:solidFill>
              </a:rPr>
              <a:t> </a:t>
            </a:r>
            <a:r>
              <a:rPr b="0" i="0" u="none" sz="1600">
                <a:solidFill>
                  <a:schemeClr val="dk1"/>
                </a:solidFill>
              </a:rPr>
              <a:t>let len:number=Math.sqrt(x</a:t>
            </a:r>
            <a:r>
              <a:rPr b="0" i="1" u="none" sz="1600">
                <a:solidFill>
                  <a:schemeClr val="dk1"/>
                </a:solidFill>
              </a:rPr>
              <a:t>x+y</a:t>
            </a:r>
            <a:r>
              <a:rPr b="0" i="0" u="none" sz="1600">
                <a:solidFill>
                  <a:schemeClr val="dk1"/>
                </a:solidFill>
              </a:rPr>
              <a:t>y);</a:t>
            </a:r>
            <a:r>
              <a:rPr b="0" i="0" u="none" sz="1600">
                <a:solidFill>
                  <a:schemeClr val="dk1"/>
                </a:solidFill>
              </a:rPr>
              <a:t> </a:t>
            </a:r>
            <a:r>
              <a:rPr b="0" i="0" u="none" sz="1600">
                <a:solidFill>
                  <a:schemeClr val="dk1"/>
                </a:solidFill>
              </a:rPr>
              <a:t>return len;</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a:t>
            </a:r>
            <a:r>
              <a:rPr b="0" i="0" u="none" sz="1600">
                <a:solidFill>
                  <a:schemeClr val="dk1"/>
                </a:solidFill>
              </a:rPr>
              <a:t> </a:t>
            </a:r>
            <a:r>
              <a:rPr b="0" i="0" u="none" sz="1600">
                <a:solidFill>
                  <a:schemeClr val="dk1"/>
                </a:solidFill>
              </a:rPr>
              <a:t>class Rectangle{</a:t>
            </a:r>
            <a:r>
              <a:rPr b="0" i="0" u="none" sz="1600">
                <a:solidFill>
                  <a:schemeClr val="dk1"/>
                </a:solidFill>
              </a:rPr>
              <a:t> </a:t>
            </a:r>
            <a:r>
              <a:rPr b="0" i="0" u="none" sz="1600">
                <a:solidFill>
                  <a:schemeClr val="dk1"/>
                </a:solidFill>
              </a:rPr>
              <a:t>constructor(public corner1:Point,public corner2:Point,public color:Color){}</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Exercises</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000000"/>
                </a:solidFill>
              </a:rPr>
              <a:t>getArea</a:t>
            </a:r>
            <a:r>
              <a:rPr>
                <a:solidFill>
                  <a:srgbClr val="000000"/>
                </a:solidFill>
              </a:rPr>
              <a:t>(</a:t>
            </a:r>
            <a:r>
              <a:rPr>
                <a:solidFill>
                  <a:srgbClr val="000000"/>
                </a:solidFill>
              </a:rPr>
              <a:t>)</a:t>
            </a:r>
            <a:r>
              <a:rPr>
                <a:solidFill>
                  <a:srgbClr val="A61717"/>
                </a:solidFill>
              </a:rPr>
              <a:t>:</a:t>
            </a:r>
            <a:r>
              <a:rPr>
                <a:solidFill>
                  <a:srgbClr val="000000"/>
                </a:solidFill>
              </a:rPr>
              <a:t>number</a:t>
            </a:r>
            <a:r>
              <a:rPr>
                <a:solidFill>
                  <a:srgbClr val="A61717"/>
                </a:solidFill>
              </a:rPr>
              <a:t>{</a:t>
            </a:r>
            <a:r>
              <a:rPr>
                <a:solidFill>
                  <a:srgbClr val="BBBBBB"/>
                </a:solidFill>
              </a:rPr>
              <a:t>
	</a:t>
            </a:r>
            <a:r>
              <a:rPr>
                <a:solidFill>
                  <a:srgbClr val="000000"/>
                </a:solidFill>
              </a:rPr>
              <a:t>let</a:t>
            </a:r>
            <a:r>
              <a:rPr>
                <a:solidFill>
                  <a:srgbClr val="BBBBBB"/>
                </a:solidFill>
              </a:rPr>
              <a:t> </a:t>
            </a:r>
            <a:r>
              <a:rPr>
                <a:solidFill>
                  <a:srgbClr val="000000"/>
                </a:solidFill>
              </a:rPr>
              <a:t>corner3</a:t>
            </a:r>
            <a:r>
              <a:rPr>
                <a:solidFill>
                  <a:srgbClr val="000000"/>
                </a:solidFill>
              </a:rPr>
              <a:t>:</a:t>
            </a:r>
            <a:r>
              <a:rPr>
                <a:solidFill>
                  <a:srgbClr val="000000"/>
                </a:solidFill>
              </a:rPr>
              <a:t>Point</a:t>
            </a:r>
            <a:r>
              <a:rPr>
                <a:solidFill>
                  <a:srgbClr val="000000"/>
                </a:solidFill>
              </a:rPr>
              <a:t>=</a:t>
            </a:r>
            <a:r>
              <a:rPr>
                <a:solidFill>
                  <a:srgbClr val="2C2CFF"/>
                </a:solidFill>
              </a:rPr>
              <a:t>new</a:t>
            </a:r>
            <a:r>
              <a:rPr>
                <a:solidFill>
                  <a:srgbClr val="BBBBBB"/>
                </a:solidFill>
              </a:rPr>
              <a:t> </a:t>
            </a:r>
            <a:r>
              <a:rPr>
                <a:solidFill>
                  <a:srgbClr val="000000"/>
                </a:solidFill>
              </a:rPr>
              <a:t>Point</a:t>
            </a:r>
            <a:r>
              <a:rPr>
                <a:solidFill>
                  <a:srgbClr val="000000"/>
                </a:solidFill>
              </a:rPr>
              <a:t>(</a:t>
            </a:r>
            <a:r>
              <a:rPr>
                <a:solidFill>
                  <a:srgbClr val="000000"/>
                </a:solidFill>
              </a:rPr>
              <a:t>this</a:t>
            </a:r>
            <a:r>
              <a:rPr>
                <a:solidFill>
                  <a:srgbClr val="000000"/>
                </a:solidFill>
              </a:rPr>
              <a:t>.</a:t>
            </a:r>
            <a:r>
              <a:rPr>
                <a:solidFill>
                  <a:srgbClr val="000000"/>
                </a:solidFill>
              </a:rPr>
              <a:t>corner2</a:t>
            </a:r>
            <a:r>
              <a:rPr>
                <a:solidFill>
                  <a:srgbClr val="000000"/>
                </a:solidFill>
              </a:rPr>
              <a:t>.</a:t>
            </a:r>
            <a:r>
              <a:rPr>
                <a:solidFill>
                  <a:srgbClr val="000000"/>
                </a:solidFill>
              </a:rPr>
              <a:t>x</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y</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000000"/>
                </a:solidFill>
              </a:rPr>
              <a:t>corner4</a:t>
            </a:r>
            <a:r>
              <a:rPr>
                <a:solidFill>
                  <a:srgbClr val="000000"/>
                </a:solidFill>
              </a:rPr>
              <a:t>:</a:t>
            </a:r>
            <a:r>
              <a:rPr>
                <a:solidFill>
                  <a:srgbClr val="000000"/>
                </a:solidFill>
              </a:rPr>
              <a:t>Point</a:t>
            </a:r>
            <a:r>
              <a:rPr>
                <a:solidFill>
                  <a:srgbClr val="000000"/>
                </a:solidFill>
              </a:rPr>
              <a:t>=</a:t>
            </a:r>
            <a:r>
              <a:rPr>
                <a:solidFill>
                  <a:srgbClr val="2C2CFF"/>
                </a:solidFill>
              </a:rPr>
              <a:t>new</a:t>
            </a:r>
            <a:r>
              <a:rPr>
                <a:solidFill>
                  <a:srgbClr val="BBBBBB"/>
                </a:solidFill>
              </a:rPr>
              <a:t> </a:t>
            </a:r>
            <a:r>
              <a:rPr>
                <a:solidFill>
                  <a:srgbClr val="000000"/>
                </a:solidFill>
              </a:rPr>
              <a:t>Point</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x</a:t>
            </a:r>
            <a:r>
              <a:rPr>
                <a:solidFill>
                  <a:srgbClr val="000000"/>
                </a:solidFill>
              </a:rPr>
              <a:t>,</a:t>
            </a:r>
            <a:r>
              <a:rPr>
                <a:solidFill>
                  <a:srgbClr val="000000"/>
                </a:solidFill>
              </a:rPr>
              <a:t>this</a:t>
            </a:r>
            <a:r>
              <a:rPr>
                <a:solidFill>
                  <a:srgbClr val="000000"/>
                </a:solidFill>
              </a:rPr>
              <a:t>.</a:t>
            </a:r>
            <a:r>
              <a:rPr>
                <a:solidFill>
                  <a:srgbClr val="000000"/>
                </a:solidFill>
              </a:rPr>
              <a:t>corner2</a:t>
            </a:r>
            <a:r>
              <a:rPr>
                <a:solidFill>
                  <a:srgbClr val="000000"/>
                </a:solidFill>
              </a:rPr>
              <a:t>.</a:t>
            </a:r>
            <a:r>
              <a:rPr>
                <a:solidFill>
                  <a:srgbClr val="000000"/>
                </a:solidFill>
              </a:rPr>
              <a:t>y</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000000"/>
                </a:solidFill>
              </a:rPr>
              <a:t>horizLine</a:t>
            </a:r>
            <a:r>
              <a:rPr>
                <a:solidFill>
                  <a:srgbClr val="000000"/>
                </a:solidFill>
              </a:rPr>
              <a:t>:</a:t>
            </a:r>
            <a:r>
              <a:rPr>
                <a:solidFill>
                  <a:srgbClr val="000000"/>
                </a:solidFill>
              </a:rPr>
              <a:t>Line</a:t>
            </a:r>
            <a:r>
              <a:rPr>
                <a:solidFill>
                  <a:srgbClr val="000000"/>
                </a:solidFill>
              </a:rPr>
              <a:t>=</a:t>
            </a:r>
            <a:r>
              <a:rPr>
                <a:solidFill>
                  <a:srgbClr val="2C2CFF"/>
                </a:solidFill>
              </a:rPr>
              <a:t>new</a:t>
            </a:r>
            <a:r>
              <a:rPr>
                <a:solidFill>
                  <a:srgbClr val="BBBBBB"/>
                </a:solidFill>
              </a:rPr>
              <a:t> </a:t>
            </a:r>
            <a:r>
              <a:rPr>
                <a:solidFill>
                  <a:srgbClr val="000000"/>
                </a:solidFill>
              </a:rPr>
              <a:t>Line</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corner3</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000000"/>
                </a:solidFill>
              </a:rPr>
              <a:t>vertLine</a:t>
            </a:r>
            <a:r>
              <a:rPr>
                <a:solidFill>
                  <a:srgbClr val="000000"/>
                </a:solidFill>
              </a:rPr>
              <a:t>:</a:t>
            </a:r>
            <a:r>
              <a:rPr>
                <a:solidFill>
                  <a:srgbClr val="000000"/>
                </a:solidFill>
              </a:rPr>
              <a:t>Line</a:t>
            </a:r>
            <a:r>
              <a:rPr>
                <a:solidFill>
                  <a:srgbClr val="000000"/>
                </a:solidFill>
              </a:rPr>
              <a:t>=</a:t>
            </a:r>
            <a:r>
              <a:rPr>
                <a:solidFill>
                  <a:srgbClr val="2C2CFF"/>
                </a:solidFill>
              </a:rPr>
              <a:t>new</a:t>
            </a:r>
            <a:r>
              <a:rPr>
                <a:solidFill>
                  <a:srgbClr val="BBBBBB"/>
                </a:solidFill>
              </a:rPr>
              <a:t> </a:t>
            </a:r>
            <a:r>
              <a:rPr>
                <a:solidFill>
                  <a:srgbClr val="000000"/>
                </a:solidFill>
              </a:rPr>
              <a:t>Line</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corner4</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000000"/>
                </a:solidFill>
              </a:rPr>
              <a:t>area</a:t>
            </a:r>
            <a:r>
              <a:rPr>
                <a:solidFill>
                  <a:srgbClr val="000000"/>
                </a:solidFill>
              </a:rPr>
              <a:t>:</a:t>
            </a:r>
            <a:r>
              <a:rPr>
                <a:solidFill>
                  <a:srgbClr val="000000"/>
                </a:solidFill>
              </a:rPr>
              <a:t>number</a:t>
            </a:r>
            <a:r>
              <a:rPr>
                <a:solidFill>
                  <a:srgbClr val="000000"/>
                </a:solidFill>
              </a:rPr>
              <a:t>=</a:t>
            </a:r>
            <a:r>
              <a:rPr>
                <a:solidFill>
                  <a:srgbClr val="000000"/>
                </a:solidFill>
              </a:rPr>
              <a:t>horizLine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000000"/>
                </a:solidFill>
              </a:rPr>
              <a:t>vertLine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area</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8800"/>
                </a:solidFill>
              </a:rPr>
              <a:t>/*</a:t>
            </a:r>
            <a:r>
              <a:rPr>
                <a:solidFill>
                  <a:srgbClr val="008800"/>
                </a:solidFill>
              </a:rPr>
              <a:t>*</a:t>
            </a:r>
            <a:r>
              <a:rPr>
                <a:solidFill>
                  <a:srgbClr val="008800"/>
                </a:solidFill>
              </a:rPr>
              <a:t>
     </a:t>
            </a:r>
            <a:r>
              <a:rPr>
                <a:solidFill>
                  <a:srgbClr val="008800"/>
                </a:solidFill>
              </a:rPr>
              <a:t>*</a:t>
            </a:r>
            <a:r>
              <a:rPr>
                <a:solidFill>
                  <a:srgbClr val="008800"/>
                </a:solidFill>
              </a:rPr>
              <a:t> Return an array of line objects which represent the two diagonals of the rectangle.
     </a:t>
            </a:r>
            <a:r>
              <a:rPr>
                <a:solidFill>
                  <a:srgbClr val="008800"/>
                </a:solidFill>
              </a:rPr>
              <a:t>*</a:t>
            </a:r>
            <a:r>
              <a:rPr>
                <a:solidFill>
                  <a:srgbClr val="008800"/>
                </a:solidFill>
              </a:rPr>
              <a:t> @param none
     </a:t>
            </a:r>
            <a:r>
              <a:rPr>
                <a:solidFill>
                  <a:srgbClr val="008800"/>
                </a:solidFill>
              </a:rPr>
              <a:t>*</a:t>
            </a:r>
            <a:r>
              <a:rPr>
                <a:solidFill>
                  <a:srgbClr val="008800"/>
                </a:solidFill>
              </a:rPr>
              <a:t> @returns An array of 2 points representing the diagonals.  The first point in the array should be top
     </a:t>
            </a:r>
            <a:r>
              <a:rPr>
                <a:solidFill>
                  <a:srgbClr val="008800"/>
                </a:solidFill>
              </a:rPr>
              <a:t>*</a:t>
            </a:r>
            <a:r>
              <a:rPr>
                <a:solidFill>
                  <a:srgbClr val="008800"/>
                </a:solidFill>
              </a:rPr>
              <a:t> left to bottom right.  The second point should be top right to bottom left.
     </a:t>
            </a:r>
            <a:r>
              <a:rPr>
                <a:solidFill>
                  <a:srgbClr val="008800"/>
                </a:solidFill>
              </a:rPr>
              <a:t>*</a:t>
            </a:r>
            <a:r>
              <a:rPr>
                <a:solidFill>
                  <a:srgbClr val="008800"/>
                </a:solidFill>
              </a:rPr>
              <a:t> @sideEffects None
</a:t>
            </a:r>
            <a:r>
              <a:rPr>
                <a:solidFill>
                  <a:srgbClr val="008800"/>
                </a:solidFill>
              </a:rPr>
              <a:t>*/</a:t>
            </a:r>
            <a:r>
              <a:rPr>
                <a:solidFill>
                  <a:srgbClr val="BBBBBB"/>
                </a:solidFill>
              </a:rPr>
              <a:t> 
</a:t>
            </a:r>
            <a:r>
              <a:rPr>
                <a:solidFill>
                  <a:srgbClr val="000000"/>
                </a:solidFill>
              </a:rPr>
              <a:t>getDiagonals</a:t>
            </a:r>
            <a:r>
              <a:rPr>
                <a:solidFill>
                  <a:srgbClr val="000000"/>
                </a:solidFill>
              </a:rPr>
              <a:t>(</a:t>
            </a:r>
            <a:r>
              <a:rPr>
                <a:solidFill>
                  <a:srgbClr val="000000"/>
                </a:solidFill>
              </a:rPr>
              <a:t>)</a:t>
            </a:r>
            <a:r>
              <a:rPr>
                <a:solidFill>
                  <a:srgbClr val="A61717"/>
                </a:solidFill>
              </a:rPr>
              <a:t>:</a:t>
            </a:r>
            <a:r>
              <a:rPr>
                <a:solidFill>
                  <a:srgbClr val="000000"/>
                </a:solidFill>
              </a:rPr>
              <a:t>Line</a:t>
            </a:r>
            <a:r>
              <a:rPr>
                <a:solidFill>
                  <a:srgbClr val="A61717"/>
                </a:solidFill>
              </a:rPr>
              <a:t>[</a:t>
            </a:r>
            <a:r>
              <a:rPr>
                <a:solidFill>
                  <a:srgbClr val="A61717"/>
                </a:solidFill>
              </a:rPr>
              <a:t>]</a:t>
            </a:r>
            <a:r>
              <a:rPr>
                <a:solidFill>
                  <a:srgbClr val="A61717"/>
                </a:solidFill>
              </a:rPr>
              <a:t>{</a:t>
            </a:r>
            <a:r>
              <a:rPr>
                <a:solidFill>
                  <a:srgbClr val="BBBBBB"/>
                </a:solidFill>
              </a:rPr>
              <a:t>
	</a:t>
            </a:r>
            <a:r>
              <a:rPr>
                <a:solidFill>
                  <a:srgbClr val="000000"/>
                </a:solidFill>
              </a:rPr>
              <a:t>let</a:t>
            </a:r>
            <a:r>
              <a:rPr>
                <a:solidFill>
                  <a:srgbClr val="BBBBBB"/>
                </a:solidFill>
              </a:rPr>
              <a:t> </a:t>
            </a:r>
            <a:r>
              <a:rPr>
                <a:solidFill>
                  <a:srgbClr val="000000"/>
                </a:solidFill>
              </a:rPr>
              <a:t>corner3</a:t>
            </a:r>
            <a:r>
              <a:rPr>
                <a:solidFill>
                  <a:srgbClr val="000000"/>
                </a:solidFill>
              </a:rPr>
              <a:t>:</a:t>
            </a:r>
            <a:r>
              <a:rPr>
                <a:solidFill>
                  <a:srgbClr val="000000"/>
                </a:solidFill>
              </a:rPr>
              <a:t>Point</a:t>
            </a:r>
            <a:r>
              <a:rPr>
                <a:solidFill>
                  <a:srgbClr val="000000"/>
                </a:solidFill>
              </a:rPr>
              <a:t>=</a:t>
            </a:r>
            <a:r>
              <a:rPr>
                <a:solidFill>
                  <a:srgbClr val="2C2CFF"/>
                </a:solidFill>
              </a:rPr>
              <a:t>new</a:t>
            </a:r>
            <a:r>
              <a:rPr>
                <a:solidFill>
                  <a:srgbClr val="BBBBBB"/>
                </a:solidFill>
              </a:rPr>
              <a:t> </a:t>
            </a:r>
            <a:r>
              <a:rPr>
                <a:solidFill>
                  <a:srgbClr val="000000"/>
                </a:solidFill>
              </a:rPr>
              <a:t>Point</a:t>
            </a:r>
            <a:r>
              <a:rPr>
                <a:solidFill>
                  <a:srgbClr val="000000"/>
                </a:solidFill>
              </a:rPr>
              <a:t>(</a:t>
            </a:r>
            <a:r>
              <a:rPr>
                <a:solidFill>
                  <a:srgbClr val="000000"/>
                </a:solidFill>
              </a:rPr>
              <a:t>this</a:t>
            </a:r>
            <a:r>
              <a:rPr>
                <a:solidFill>
                  <a:srgbClr val="000000"/>
                </a:solidFill>
              </a:rPr>
              <a:t>.</a:t>
            </a:r>
            <a:r>
              <a:rPr>
                <a:solidFill>
                  <a:srgbClr val="000000"/>
                </a:solidFill>
              </a:rPr>
              <a:t>corner2</a:t>
            </a:r>
            <a:r>
              <a:rPr>
                <a:solidFill>
                  <a:srgbClr val="000000"/>
                </a:solidFill>
              </a:rPr>
              <a:t>.</a:t>
            </a:r>
            <a:r>
              <a:rPr>
                <a:solidFill>
                  <a:srgbClr val="000000"/>
                </a:solidFill>
              </a:rPr>
              <a:t>x</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y</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000000"/>
                </a:solidFill>
              </a:rPr>
              <a:t>corner4</a:t>
            </a:r>
            <a:r>
              <a:rPr>
                <a:solidFill>
                  <a:srgbClr val="000000"/>
                </a:solidFill>
              </a:rPr>
              <a:t>:</a:t>
            </a:r>
            <a:r>
              <a:rPr>
                <a:solidFill>
                  <a:srgbClr val="000000"/>
                </a:solidFill>
              </a:rPr>
              <a:t>Point</a:t>
            </a:r>
            <a:r>
              <a:rPr>
                <a:solidFill>
                  <a:srgbClr val="000000"/>
                </a:solidFill>
              </a:rPr>
              <a:t>=</a:t>
            </a:r>
            <a:r>
              <a:rPr>
                <a:solidFill>
                  <a:srgbClr val="2C2CFF"/>
                </a:solidFill>
              </a:rPr>
              <a:t>new</a:t>
            </a:r>
            <a:r>
              <a:rPr>
                <a:solidFill>
                  <a:srgbClr val="BBBBBB"/>
                </a:solidFill>
              </a:rPr>
              <a:t> </a:t>
            </a:r>
            <a:r>
              <a:rPr>
                <a:solidFill>
                  <a:srgbClr val="000000"/>
                </a:solidFill>
              </a:rPr>
              <a:t>Point</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x</a:t>
            </a:r>
            <a:r>
              <a:rPr>
                <a:solidFill>
                  <a:srgbClr val="000000"/>
                </a:solidFill>
              </a:rPr>
              <a:t>,</a:t>
            </a:r>
            <a:r>
              <a:rPr>
                <a:solidFill>
                  <a:srgbClr val="000000"/>
                </a:solidFill>
              </a:rPr>
              <a:t>this</a:t>
            </a:r>
            <a:r>
              <a:rPr>
                <a:solidFill>
                  <a:srgbClr val="000000"/>
                </a:solidFill>
              </a:rPr>
              <a:t>.</a:t>
            </a:r>
            <a:r>
              <a:rPr>
                <a:solidFill>
                  <a:srgbClr val="000000"/>
                </a:solidFill>
              </a:rPr>
              <a:t>corner2</a:t>
            </a:r>
            <a:r>
              <a:rPr>
                <a:solidFill>
                  <a:srgbClr val="000000"/>
                </a:solidFill>
              </a:rPr>
              <a:t>.</a:t>
            </a:r>
            <a:r>
              <a:rPr>
                <a:solidFill>
                  <a:srgbClr val="000000"/>
                </a:solidFill>
              </a:rPr>
              <a:t>y</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2C2CFF"/>
                </a:solidFill>
              </a:rPr>
              <a:t>result</a:t>
            </a:r>
            <a:r>
              <a:rPr>
                <a:solidFill>
                  <a:srgbClr val="000000"/>
                </a:solidFill>
              </a:rPr>
              <a:t>=</a:t>
            </a:r>
            <a:r>
              <a:rPr>
                <a:solidFill>
                  <a:srgbClr val="000000"/>
                </a:solidFill>
              </a:rPr>
              <a:t>[</a:t>
            </a:r>
            <a:r>
              <a:rPr>
                <a:solidFill>
                  <a:srgbClr val="000000"/>
                </a:solidFill>
              </a:rPr>
              <a:t>
		new Line(this.corner1,this.corner2,new Color()),
		new Line(corner4,corner3,new Color()),
	</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result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8800"/>
                </a:solidFill>
              </a:rPr>
              <a:t>/*</a:t>
            </a:r>
            <a:r>
              <a:rPr>
                <a:solidFill>
                  <a:srgbClr val="008800"/>
                </a:solidFill>
              </a:rPr>
              <a:t>*</a:t>
            </a:r>
            <a:r>
              <a:rPr>
                <a:solidFill>
                  <a:srgbClr val="008800"/>
                </a:solidFill>
              </a:rPr>
              <a:t>
     </a:t>
            </a:r>
            <a:r>
              <a:rPr>
                <a:solidFill>
                  <a:srgbClr val="008800"/>
                </a:solidFill>
              </a:rPr>
              <a:t>*</a:t>
            </a:r>
            <a:r>
              <a:rPr>
                <a:solidFill>
                  <a:srgbClr val="008800"/>
                </a:solidFill>
              </a:rPr>
              <a:t> Return the length of the diagonal of the rectangle.
     </a:t>
            </a:r>
            <a:r>
              <a:rPr>
                <a:solidFill>
                  <a:srgbClr val="008800"/>
                </a:solidFill>
              </a:rPr>
              <a:t>*</a:t>
            </a:r>
            <a:r>
              <a:rPr>
                <a:solidFill>
                  <a:srgbClr val="008800"/>
                </a:solidFill>
              </a:rPr>
              <a:t> @param none
     </a:t>
            </a:r>
            <a:r>
              <a:rPr>
                <a:solidFill>
                  <a:srgbClr val="008800"/>
                </a:solidFill>
              </a:rPr>
              <a:t>*</a:t>
            </a:r>
            <a:r>
              <a:rPr>
                <a:solidFill>
                  <a:srgbClr val="008800"/>
                </a:solidFill>
              </a:rPr>
              <a:t> @returns The length of the diagonal of the rectangle.
     </a:t>
            </a:r>
            <a:r>
              <a:rPr>
                <a:solidFill>
                  <a:srgbClr val="008800"/>
                </a:solidFill>
              </a:rPr>
              <a:t>*</a:t>
            </a:r>
            <a:r>
              <a:rPr>
                <a:solidFill>
                  <a:srgbClr val="008800"/>
                </a:solidFill>
              </a:rPr>
              <a:t> @sideEffects None
</a:t>
            </a:r>
            <a:r>
              <a:rPr>
                <a:solidFill>
                  <a:srgbClr val="008800"/>
                </a:solidFill>
              </a:rPr>
              <a:t>*/</a:t>
            </a:r>
            <a:r>
              <a:rPr>
                <a:solidFill>
                  <a:srgbClr val="BBBBBB"/>
                </a:solidFill>
              </a:rPr>
              <a:t>
</a:t>
            </a:r>
            <a:r>
              <a:rPr>
                <a:solidFill>
                  <a:srgbClr val="000000"/>
                </a:solidFill>
              </a:rPr>
              <a:t>getPerimeter</a:t>
            </a:r>
            <a:r>
              <a:rPr>
                <a:solidFill>
                  <a:srgbClr val="000000"/>
                </a:solidFill>
              </a:rPr>
              <a:t>(</a:t>
            </a:r>
            <a:r>
              <a:rPr>
                <a:solidFill>
                  <a:srgbClr val="000000"/>
                </a:solidFill>
              </a:rPr>
              <a:t>)</a:t>
            </a:r>
            <a:r>
              <a:rPr>
                <a:solidFill>
                  <a:srgbClr val="A61717"/>
                </a:solidFill>
              </a:rPr>
              <a:t>:</a:t>
            </a:r>
            <a:r>
              <a:rPr>
                <a:solidFill>
                  <a:srgbClr val="BBBBBB"/>
                </a:solidFill>
              </a:rPr>
              <a:t> </a:t>
            </a:r>
            <a:r>
              <a:rPr>
                <a:solidFill>
                  <a:srgbClr val="000000"/>
                </a:solidFill>
              </a:rPr>
              <a:t>number</a:t>
            </a:r>
            <a:r>
              <a:rPr>
                <a:solidFill>
                  <a:srgbClr val="BBBBBB"/>
                </a:solidFill>
              </a:rPr>
              <a:t> </a:t>
            </a:r>
            <a:r>
              <a:rPr>
                <a:solidFill>
                  <a:srgbClr val="A61717"/>
                </a:solidFill>
              </a:rPr>
              <a:t>{</a:t>
            </a:r>
            <a:r>
              <a:rPr>
                <a:solidFill>
                  <a:srgbClr val="BBBBBB"/>
                </a:solidFill>
              </a:rPr>
              <a:t>
	</a:t>
            </a:r>
            <a:r>
              <a:rPr>
                <a:solidFill>
                  <a:srgbClr val="000000"/>
                </a:solidFill>
              </a:rPr>
              <a:t>let</a:t>
            </a:r>
            <a:r>
              <a:rPr>
                <a:solidFill>
                  <a:srgbClr val="BBBBBB"/>
                </a:solidFill>
              </a:rPr>
              <a:t> </a:t>
            </a:r>
            <a:r>
              <a:rPr>
                <a:solidFill>
                  <a:srgbClr val="000000"/>
                </a:solidFill>
              </a:rPr>
              <a:t>corner3</a:t>
            </a:r>
            <a:r>
              <a:rPr>
                <a:solidFill>
                  <a:srgbClr val="000000"/>
                </a:solidFill>
              </a:rPr>
              <a:t>:</a:t>
            </a:r>
            <a:r>
              <a:rPr>
                <a:solidFill>
                  <a:srgbClr val="000000"/>
                </a:solidFill>
              </a:rPr>
              <a:t>Point</a:t>
            </a:r>
            <a:r>
              <a:rPr>
                <a:solidFill>
                  <a:srgbClr val="000000"/>
                </a:solidFill>
              </a:rPr>
              <a:t>=</a:t>
            </a:r>
            <a:r>
              <a:rPr>
                <a:solidFill>
                  <a:srgbClr val="2C2CFF"/>
                </a:solidFill>
              </a:rPr>
              <a:t>new</a:t>
            </a:r>
            <a:r>
              <a:rPr>
                <a:solidFill>
                  <a:srgbClr val="BBBBBB"/>
                </a:solidFill>
              </a:rPr>
              <a:t> </a:t>
            </a:r>
            <a:r>
              <a:rPr>
                <a:solidFill>
                  <a:srgbClr val="000000"/>
                </a:solidFill>
              </a:rPr>
              <a:t>Point</a:t>
            </a:r>
            <a:r>
              <a:rPr>
                <a:solidFill>
                  <a:srgbClr val="000000"/>
                </a:solidFill>
              </a:rPr>
              <a:t>(</a:t>
            </a:r>
            <a:r>
              <a:rPr>
                <a:solidFill>
                  <a:srgbClr val="000000"/>
                </a:solidFill>
              </a:rPr>
              <a:t>this</a:t>
            </a:r>
            <a:r>
              <a:rPr>
                <a:solidFill>
                  <a:srgbClr val="000000"/>
                </a:solidFill>
              </a:rPr>
              <a:t>.</a:t>
            </a:r>
            <a:r>
              <a:rPr>
                <a:solidFill>
                  <a:srgbClr val="000000"/>
                </a:solidFill>
              </a:rPr>
              <a:t>corner2</a:t>
            </a:r>
            <a:r>
              <a:rPr>
                <a:solidFill>
                  <a:srgbClr val="000000"/>
                </a:solidFill>
              </a:rPr>
              <a:t>.</a:t>
            </a:r>
            <a:r>
              <a:rPr>
                <a:solidFill>
                  <a:srgbClr val="000000"/>
                </a:solidFill>
              </a:rPr>
              <a:t>x</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y</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000000"/>
                </a:solidFill>
              </a:rPr>
              <a:t>corner4</a:t>
            </a:r>
            <a:r>
              <a:rPr>
                <a:solidFill>
                  <a:srgbClr val="000000"/>
                </a:solidFill>
              </a:rPr>
              <a:t>:</a:t>
            </a:r>
            <a:r>
              <a:rPr>
                <a:solidFill>
                  <a:srgbClr val="000000"/>
                </a:solidFill>
              </a:rPr>
              <a:t>Point</a:t>
            </a:r>
            <a:r>
              <a:rPr>
                <a:solidFill>
                  <a:srgbClr val="000000"/>
                </a:solidFill>
              </a:rPr>
              <a:t>=</a:t>
            </a:r>
            <a:r>
              <a:rPr>
                <a:solidFill>
                  <a:srgbClr val="2C2CFF"/>
                </a:solidFill>
              </a:rPr>
              <a:t>new</a:t>
            </a:r>
            <a:r>
              <a:rPr>
                <a:solidFill>
                  <a:srgbClr val="BBBBBB"/>
                </a:solidFill>
              </a:rPr>
              <a:t> </a:t>
            </a:r>
            <a:r>
              <a:rPr>
                <a:solidFill>
                  <a:srgbClr val="000000"/>
                </a:solidFill>
              </a:rPr>
              <a:t>Point</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x</a:t>
            </a:r>
            <a:r>
              <a:rPr>
                <a:solidFill>
                  <a:srgbClr val="000000"/>
                </a:solidFill>
              </a:rPr>
              <a:t>,</a:t>
            </a:r>
            <a:r>
              <a:rPr>
                <a:solidFill>
                  <a:srgbClr val="000000"/>
                </a:solidFill>
              </a:rPr>
              <a:t>this</a:t>
            </a:r>
            <a:r>
              <a:rPr>
                <a:solidFill>
                  <a:srgbClr val="000000"/>
                </a:solidFill>
              </a:rPr>
              <a:t>.</a:t>
            </a:r>
            <a:r>
              <a:rPr>
                <a:solidFill>
                  <a:srgbClr val="000000"/>
                </a:solidFill>
              </a:rPr>
              <a:t>corner2</a:t>
            </a:r>
            <a:r>
              <a:rPr>
                <a:solidFill>
                  <a:srgbClr val="000000"/>
                </a:solidFill>
              </a:rPr>
              <a:t>.</a:t>
            </a:r>
            <a:r>
              <a:rPr>
                <a:solidFill>
                  <a:srgbClr val="000000"/>
                </a:solidFill>
              </a:rPr>
              <a:t>y</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000000"/>
                </a:solidFill>
              </a:rPr>
              <a:t>horizLine</a:t>
            </a:r>
            <a:r>
              <a:rPr>
                <a:solidFill>
                  <a:srgbClr val="000000"/>
                </a:solidFill>
              </a:rPr>
              <a:t>:</a:t>
            </a:r>
            <a:r>
              <a:rPr>
                <a:solidFill>
                  <a:srgbClr val="000000"/>
                </a:solidFill>
              </a:rPr>
              <a:t>Line</a:t>
            </a:r>
            <a:r>
              <a:rPr>
                <a:solidFill>
                  <a:srgbClr val="000000"/>
                </a:solidFill>
              </a:rPr>
              <a:t>=</a:t>
            </a:r>
            <a:r>
              <a:rPr>
                <a:solidFill>
                  <a:srgbClr val="2C2CFF"/>
                </a:solidFill>
              </a:rPr>
              <a:t>new</a:t>
            </a:r>
            <a:r>
              <a:rPr>
                <a:solidFill>
                  <a:srgbClr val="BBBBBB"/>
                </a:solidFill>
              </a:rPr>
              <a:t> </a:t>
            </a:r>
            <a:r>
              <a:rPr>
                <a:solidFill>
                  <a:srgbClr val="000000"/>
                </a:solidFill>
              </a:rPr>
              <a:t>Line</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corner3</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let</a:t>
            </a:r>
            <a:r>
              <a:rPr>
                <a:solidFill>
                  <a:srgbClr val="BBBBBB"/>
                </a:solidFill>
              </a:rPr>
              <a:t> </a:t>
            </a:r>
            <a:r>
              <a:rPr>
                <a:solidFill>
                  <a:srgbClr val="000000"/>
                </a:solidFill>
              </a:rPr>
              <a:t>vertLine</a:t>
            </a:r>
            <a:r>
              <a:rPr>
                <a:solidFill>
                  <a:srgbClr val="000000"/>
                </a:solidFill>
              </a:rPr>
              <a:t>:</a:t>
            </a:r>
            <a:r>
              <a:rPr>
                <a:solidFill>
                  <a:srgbClr val="000000"/>
                </a:solidFill>
              </a:rPr>
              <a:t>Line</a:t>
            </a:r>
            <a:r>
              <a:rPr>
                <a:solidFill>
                  <a:srgbClr val="000000"/>
                </a:solidFill>
              </a:rPr>
              <a:t>=</a:t>
            </a:r>
            <a:r>
              <a:rPr>
                <a:solidFill>
                  <a:srgbClr val="2C2CFF"/>
                </a:solidFill>
              </a:rPr>
              <a:t>new</a:t>
            </a:r>
            <a:r>
              <a:rPr>
                <a:solidFill>
                  <a:srgbClr val="BBBBBB"/>
                </a:solidFill>
              </a:rPr>
              <a:t> </a:t>
            </a:r>
            <a:r>
              <a:rPr>
                <a:solidFill>
                  <a:srgbClr val="000000"/>
                </a:solidFill>
              </a:rPr>
              <a:t>Line</a:t>
            </a:r>
            <a:r>
              <a:rPr>
                <a:solidFill>
                  <a:srgbClr val="000000"/>
                </a:solidFill>
              </a:rPr>
              <a:t>(</a:t>
            </a:r>
            <a:r>
              <a:rPr>
                <a:solidFill>
                  <a:srgbClr val="000000"/>
                </a:solidFill>
              </a:rPr>
              <a:t>this</a:t>
            </a:r>
            <a:r>
              <a:rPr>
                <a:solidFill>
                  <a:srgbClr val="000000"/>
                </a:solidFill>
              </a:rPr>
              <a:t>.</a:t>
            </a:r>
            <a:r>
              <a:rPr>
                <a:solidFill>
                  <a:srgbClr val="000000"/>
                </a:solidFill>
              </a:rPr>
              <a:t>corner1</a:t>
            </a:r>
            <a:r>
              <a:rPr>
                <a:solidFill>
                  <a:srgbClr val="000000"/>
                </a:solidFill>
              </a:rPr>
              <a:t>,</a:t>
            </a:r>
            <a:r>
              <a:rPr>
                <a:solidFill>
                  <a:srgbClr val="000000"/>
                </a:solidFill>
              </a:rPr>
              <a:t>corner4</a:t>
            </a:r>
            <a:r>
              <a:rPr>
                <a:solidFill>
                  <a:srgbClr val="000000"/>
                </a:solidFill>
              </a:rPr>
              <a:t>,</a:t>
            </a:r>
            <a:r>
              <a:rPr>
                <a:solidFill>
                  <a:srgbClr val="2C2CFF"/>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horizLine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2C8553"/>
                </a:solidFill>
              </a:rPr>
              <a:t>2</a:t>
            </a:r>
            <a:r>
              <a:rPr>
                <a:solidFill>
                  <a:srgbClr val="000000"/>
                </a:solidFill>
              </a:rPr>
              <a:t>+</a:t>
            </a:r>
            <a:r>
              <a:rPr>
                <a:solidFill>
                  <a:srgbClr val="000000"/>
                </a:solidFill>
              </a:rPr>
              <a:t>vertLine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2C8553"/>
                </a:solidFill>
              </a:rPr>
              <a:t>2</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008800"/>
                </a:solidFill>
              </a:rPr>
              <a:t>/*</a:t>
            </a:r>
            <a:r>
              <a:rPr>
                <a:solidFill>
                  <a:srgbClr val="008800"/>
                </a:solidFill>
              </a:rPr>
              <a:t>*</a:t>
            </a:r>
            <a:r>
              <a:rPr>
                <a:solidFill>
                  <a:srgbClr val="008800"/>
                </a:solidFill>
              </a:rPr>
              <a:t>
   </a:t>
            </a:r>
            <a:r>
              <a:rPr>
                <a:solidFill>
                  <a:srgbClr val="008800"/>
                </a:solidFill>
              </a:rPr>
              <a:t>*</a:t>
            </a:r>
            <a:r>
              <a:rPr>
                <a:solidFill>
                  <a:srgbClr val="008800"/>
                </a:solidFill>
              </a:rPr>
              <a:t> Return the length of the diagonal of the rectangle.
   </a:t>
            </a:r>
            <a:r>
              <a:rPr>
                <a:solidFill>
                  <a:srgbClr val="008800"/>
                </a:solidFill>
              </a:rPr>
              <a:t>*</a:t>
            </a:r>
            <a:r>
              <a:rPr>
                <a:solidFill>
                  <a:srgbClr val="008800"/>
                </a:solidFill>
              </a:rPr>
              <a:t> @param none
   </a:t>
            </a:r>
            <a:r>
              <a:rPr>
                <a:solidFill>
                  <a:srgbClr val="008800"/>
                </a:solidFill>
              </a:rPr>
              <a:t>*</a:t>
            </a:r>
            <a:r>
              <a:rPr>
                <a:solidFill>
                  <a:srgbClr val="008800"/>
                </a:solidFill>
              </a:rPr>
              <a:t> @returns The length of the diagonal of the rectangle.
   </a:t>
            </a:r>
            <a:r>
              <a:rPr>
                <a:solidFill>
                  <a:srgbClr val="008800"/>
                </a:solidFill>
              </a:rPr>
              <a:t>*</a:t>
            </a:r>
            <a:r>
              <a:rPr>
                <a:solidFill>
                  <a:srgbClr val="008800"/>
                </a:solidFill>
              </a:rPr>
              <a:t> @sideEffects None
</a:t>
            </a:r>
            <a:r>
              <a:rPr>
                <a:solidFill>
                  <a:srgbClr val="008800"/>
                </a:solidFill>
              </a:rPr>
              <a:t>*/</a:t>
            </a:r>
            <a:r>
              <a:rPr>
                <a:solidFill>
                  <a:srgbClr val="BBBBBB"/>
                </a:solidFill>
              </a:rPr>
              <a:t>
</a:t>
            </a:r>
            <a:r>
              <a:rPr>
                <a:solidFill>
                  <a:srgbClr val="000000"/>
                </a:solidFill>
              </a:rPr>
              <a:t>getDiagonalLength</a:t>
            </a:r>
            <a:r>
              <a:rPr>
                <a:solidFill>
                  <a:srgbClr val="000000"/>
                </a:solidFill>
              </a:rPr>
              <a:t>(</a:t>
            </a:r>
            <a:r>
              <a:rPr>
                <a:solidFill>
                  <a:srgbClr val="000000"/>
                </a:solidFill>
              </a:rPr>
              <a:t>)</a:t>
            </a:r>
            <a:r>
              <a:rPr>
                <a:solidFill>
                  <a:srgbClr val="A61717"/>
                </a:solidFill>
              </a:rPr>
              <a:t>:</a:t>
            </a:r>
            <a:r>
              <a:rPr>
                <a:solidFill>
                  <a:srgbClr val="000000"/>
                </a:solidFill>
              </a:rPr>
              <a:t>number</a:t>
            </a:r>
            <a:r>
              <a:rPr>
                <a:solidFill>
                  <a:srgbClr val="A61717"/>
                </a:solidFill>
              </a:rPr>
              <a:t>{</a:t>
            </a:r>
            <a:r>
              <a:rPr>
                <a:solidFill>
                  <a:srgbClr val="BBBBBB"/>
                </a:solidFill>
              </a:rPr>
              <a:t>
	</a:t>
            </a:r>
            <a:r>
              <a:rPr>
                <a:solidFill>
                  <a:srgbClr val="000000"/>
                </a:solidFill>
              </a:rPr>
              <a:t>let</a:t>
            </a:r>
            <a:r>
              <a:rPr>
                <a:solidFill>
                  <a:srgbClr val="BBBBBB"/>
                </a:solidFill>
              </a:rPr>
              <a:t> </a:t>
            </a:r>
            <a:r>
              <a:rPr>
                <a:solidFill>
                  <a:srgbClr val="000000"/>
                </a:solidFill>
              </a:rPr>
              <a:t>diags</a:t>
            </a:r>
            <a:r>
              <a:rPr>
                <a:solidFill>
                  <a:srgbClr val="000000"/>
                </a:solidFill>
              </a:rPr>
              <a:t>:</a:t>
            </a:r>
            <a:r>
              <a:rPr>
                <a:solidFill>
                  <a:srgbClr val="000000"/>
                </a:solidFill>
              </a:rPr>
              <a:t>Line</a:t>
            </a:r>
            <a:r>
              <a:rPr>
                <a:solidFill>
                  <a:srgbClr val="A61717"/>
                </a:solidFill>
              </a:rPr>
              <a:t>[</a:t>
            </a:r>
            <a:r>
              <a:rPr>
                <a:solidFill>
                  <a:srgbClr val="A61717"/>
                </a:solidFill>
              </a:rPr>
              <a:t>]</a:t>
            </a:r>
            <a:r>
              <a:rPr>
                <a:solidFill>
                  <a:srgbClr val="000000"/>
                </a:solidFill>
              </a:rPr>
              <a:t>=</a:t>
            </a:r>
            <a:r>
              <a:rPr>
                <a:solidFill>
                  <a:srgbClr val="000000"/>
                </a:solidFill>
              </a:rPr>
              <a:t>this</a:t>
            </a:r>
            <a:r>
              <a:rPr>
                <a:solidFill>
                  <a:srgbClr val="000000"/>
                </a:solidFill>
              </a:rPr>
              <a:t>.</a:t>
            </a:r>
            <a:r>
              <a:rPr>
                <a:solidFill>
                  <a:srgbClr val="000000"/>
                </a:solidFill>
              </a:rPr>
              <a:t>getDiagonals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diags</a:t>
            </a:r>
            <a:r>
              <a:rPr>
                <a:solidFill>
                  <a:srgbClr val="000000"/>
                </a:solidFill>
              </a:rPr>
              <a:t>[</a:t>
            </a:r>
            <a:r>
              <a:rPr>
                <a:solidFill>
                  <a:srgbClr val="000000"/>
                </a:solidFill>
              </a:rPr>
              <a:t>0</a:t>
            </a:r>
            <a:r>
              <a:rPr>
                <a:solidFill>
                  <a:srgbClr val="000000"/>
                </a:solidFill>
              </a:rPr>
              <a:t>]</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p>
        </p:txBody>
      </p:sp>
      <p:sp>
        <p:nvSpPr>
          <p:cNvPr id="5" name="Text Placeholder 4"/>
          <p:cNvSpPr>
            <a:spLocks noGrp="1"/>
          </p:cNvSpPr>
          <p:nvPr>
            <p:ph type="body" idx="2"/>
          </p:nvPr>
        </p:nvSpPr>
        <p:spPr/>
        <p:txBody>
          <a:bodyPr wrap="square"/>
          <a:lstStyle/>
          <a:p>
            <a:pPr/>
            <a:r>
              <a:rPr b="0" i="0" u="none" sz="1600">
                <a:solidFill>
                  <a:schemeClr val="dk1"/>
                </a:solidFill>
              </a:rPr>
              <a:t>}</a:t>
            </a:r>
            <a:r>
              <a:rPr b="0" i="0" u="none" sz="1600">
                <a:solidFill>
                  <a:schemeClr val="dk1"/>
                </a:solidFill>
              </a:rPr>
              <a:t> </a:t>
            </a:r>
            <a:r>
              <a:rPr b="0" i="0" u="none" sz="1600">
                <a:solidFill>
                  <a:schemeClr val="dk1"/>
                </a:solidFill>
              </a:rPr>
              <a:t>let rect:Rectangle=new Rectangle(new Point(0,0,new Color()),new Point(100,100,new Color()),new Color());</a:t>
            </a:r>
            <a:r>
              <a:rPr b="0" i="0" u="none" sz="1600">
                <a:solidFill>
                  <a:schemeClr val="dk1"/>
                </a:solidFill>
              </a:rPr>
              <a:t> </a:t>
            </a:r>
            <a:r>
              <a:rPr b="0" i="0" u="none" sz="1600">
                <a:solidFill>
                  <a:schemeClr val="dk1"/>
                </a:solidFill>
              </a:rPr>
              <a:t>console.log(rect.getDiagonals());</a:t>
            </a:r>
            <a:r>
              <a:rPr b="0" i="0" u="none" sz="1600">
                <a:solidFill>
                  <a:schemeClr val="dk1"/>
                </a:solidFill>
              </a:rPr>
              <a:t> </a:t>
            </a:r>
            <a:r>
              <a:rPr b="0" i="0" u="none" sz="1600">
                <a:solidFill>
                  <a:schemeClr val="dk1"/>
                </a:solidFill>
              </a:rPr>
              <a:t>console.log(rect.getPerimeter());</a:t>
            </a:r>
            <a:r>
              <a:rPr b="0" i="0" u="none" sz="1600">
                <a:solidFill>
                  <a:schemeClr val="dk1"/>
                </a:solidFill>
              </a:rPr>
              <a:t> </a:t>
            </a:r>
            <a:r>
              <a:rPr b="0" i="0" u="none" sz="1600">
                <a:solidFill>
                  <a:schemeClr val="dk1"/>
                </a:solidFill>
              </a:rPr>
              <a:t>console.log(rect.getDiagonalLength())</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Exercises</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000000"/>
                </a:solidFill>
              </a:rPr>
              <a:t>&lt;</a:t>
            </a:r>
            <a:r>
              <a:rPr>
                <a:solidFill>
                  <a:srgbClr val="000000"/>
                </a:solidFill>
              </a:rPr>
              <a:t>/</a:t>
            </a:r>
            <a:r>
              <a:rPr>
                <a:solidFill>
                  <a:srgbClr val="000000"/>
                </a:solidFill>
              </a:rPr>
              <a:t>details</a:t>
            </a:r>
            <a:r>
              <a:rPr>
                <a:solidFill>
                  <a:srgbClr val="000000"/>
                </a:solidFill>
              </a:rPr>
              <a:t>&gt;</a:t>
            </a:r>
            <a:r>
              <a:rPr>
                <a:solidFill>
                  <a:srgbClr val="BBBBBB"/>
                </a:solidFill>
              </a:rPr>
              <a:t>
</a:t>
            </a:r>
            <a:r>
              <a:rPr>
                <a:solidFill>
                  <a:srgbClr val="BBBBBB"/>
                </a:solidFill>
              </a:rPr>
              <a:t>
</a:t>
            </a:r>
            <a:r>
              <a:rPr>
                <a:solidFill>
                  <a:srgbClr val="BBBBBB"/>
                </a:solidFill>
              </a:rPr>
              <a:t>
</a:t>
            </a:r>
            <a:r>
              <a:rPr>
                <a:solidFill>
                  <a:srgbClr val="000000"/>
                </a:solidFill>
              </a:rPr>
              <a:t>One</a:t>
            </a:r>
            <a:r>
              <a:rPr>
                <a:solidFill>
                  <a:srgbClr val="BBBBBB"/>
                </a:solidFill>
              </a:rPr>
              <a:t> </a:t>
            </a:r>
            <a:r>
              <a:rPr>
                <a:solidFill>
                  <a:srgbClr val="000000"/>
                </a:solidFill>
              </a:rPr>
              <a:t>thing</a:t>
            </a:r>
            <a:r>
              <a:rPr>
                <a:solidFill>
                  <a:srgbClr val="BBBBBB"/>
                </a:solidFill>
              </a:rPr>
              <a:t> </a:t>
            </a:r>
            <a:r>
              <a:rPr>
                <a:solidFill>
                  <a:srgbClr val="000000"/>
                </a:solidFill>
              </a:rPr>
              <a:t>to</a:t>
            </a:r>
            <a:r>
              <a:rPr>
                <a:solidFill>
                  <a:srgbClr val="BBBBBB"/>
                </a:solidFill>
              </a:rPr>
              <a:t> </a:t>
            </a:r>
            <a:r>
              <a:rPr>
                <a:solidFill>
                  <a:srgbClr val="000000"/>
                </a:solidFill>
              </a:rPr>
              <a:t>notice</a:t>
            </a:r>
            <a:r>
              <a:rPr>
                <a:solidFill>
                  <a:srgbClr val="BBBBBB"/>
                </a:solidFill>
              </a:rPr>
              <a:t> </a:t>
            </a:r>
            <a:r>
              <a:rPr>
                <a:solidFill>
                  <a:srgbClr val="2C2CFF"/>
                </a:solidFill>
              </a:rPr>
              <a:t>is</a:t>
            </a:r>
            <a:r>
              <a:rPr>
                <a:solidFill>
                  <a:srgbClr val="BBBBBB"/>
                </a:solidFill>
              </a:rPr>
              <a:t> </a:t>
            </a:r>
            <a:r>
              <a:rPr>
                <a:solidFill>
                  <a:srgbClr val="000000"/>
                </a:solidFill>
              </a:rPr>
              <a:t>that</a:t>
            </a:r>
            <a:r>
              <a:rPr>
                <a:solidFill>
                  <a:srgbClr val="BBBBBB"/>
                </a:solidFill>
              </a:rPr>
              <a:t> </a:t>
            </a:r>
            <a:r>
              <a:rPr>
                <a:solidFill>
                  <a:srgbClr val="000000"/>
                </a:solidFill>
              </a:rPr>
              <a:t>we</a:t>
            </a:r>
            <a:r>
              <a:rPr>
                <a:solidFill>
                  <a:srgbClr val="BBBBBB"/>
                </a:solidFill>
              </a:rPr>
              <a:t> </a:t>
            </a:r>
            <a:r>
              <a:rPr>
                <a:solidFill>
                  <a:srgbClr val="000000"/>
                </a:solidFill>
              </a:rPr>
              <a:t>had</a:t>
            </a:r>
            <a:r>
              <a:rPr>
                <a:solidFill>
                  <a:srgbClr val="BBBBBB"/>
                </a:solidFill>
              </a:rPr>
              <a:t> </a:t>
            </a:r>
            <a:r>
              <a:rPr>
                <a:solidFill>
                  <a:srgbClr val="000000"/>
                </a:solidFill>
              </a:rPr>
              <a:t>to</a:t>
            </a:r>
            <a:r>
              <a:rPr>
                <a:solidFill>
                  <a:srgbClr val="BBBBBB"/>
                </a:solidFill>
              </a:rPr>
              <a:t> </a:t>
            </a:r>
            <a:r>
              <a:rPr>
                <a:solidFill>
                  <a:srgbClr val="000000"/>
                </a:solidFill>
              </a:rPr>
              <a:t>compute</a:t>
            </a:r>
            <a:r>
              <a:rPr>
                <a:solidFill>
                  <a:srgbClr val="BBBBBB"/>
                </a:solidFill>
              </a:rPr>
              <a:t> </a:t>
            </a:r>
            <a:r>
              <a:rPr>
                <a:solidFill>
                  <a:srgbClr val="000000"/>
                </a:solidFill>
              </a:rPr>
              <a:t>the</a:t>
            </a:r>
            <a:r>
              <a:rPr>
                <a:solidFill>
                  <a:srgbClr val="BBBBBB"/>
                </a:solidFill>
              </a:rPr>
              <a:t> </a:t>
            </a:r>
            <a:r>
              <a:rPr>
                <a:solidFill>
                  <a:srgbClr val="000000"/>
                </a:solidFill>
              </a:rPr>
              <a:t>missing</a:t>
            </a:r>
            <a:r>
              <a:rPr>
                <a:solidFill>
                  <a:srgbClr val="BBBBBB"/>
                </a:solidFill>
              </a:rPr>
              <a:t> </a:t>
            </a:r>
            <a:r>
              <a:rPr>
                <a:solidFill>
                  <a:srgbClr val="000000"/>
                </a:solidFill>
              </a:rPr>
              <a:t>corners</a:t>
            </a:r>
            <a:r>
              <a:rPr>
                <a:solidFill>
                  <a:srgbClr val="BBBBBB"/>
                </a:solidFill>
              </a:rPr>
              <a:t> </a:t>
            </a:r>
            <a:r>
              <a:rPr>
                <a:solidFill>
                  <a:srgbClr val="2C2CFF"/>
                </a:solidFill>
              </a:rPr>
              <a:t>in</a:t>
            </a:r>
            <a:r>
              <a:rPr>
                <a:solidFill>
                  <a:srgbClr val="BBBBBB"/>
                </a:solidFill>
              </a:rPr>
              <a:t> </a:t>
            </a:r>
            <a:r>
              <a:rPr>
                <a:solidFill>
                  <a:srgbClr val="000000"/>
                </a:solidFill>
              </a:rPr>
              <a:t>every</a:t>
            </a:r>
            <a:r>
              <a:rPr>
                <a:solidFill>
                  <a:srgbClr val="BBBBBB"/>
                </a:solidFill>
              </a:rPr>
              <a:t> </a:t>
            </a:r>
            <a:r>
              <a:rPr>
                <a:solidFill>
                  <a:srgbClr val="000000"/>
                </a:solidFill>
              </a:rPr>
              <a:t>function</a:t>
            </a:r>
            <a:r>
              <a:rPr>
                <a:solidFill>
                  <a:srgbClr val="000000"/>
                </a:solidFill>
              </a:rPr>
              <a:t>.</a:t>
            </a:r>
            <a:r>
              <a:rPr>
                <a:solidFill>
                  <a:srgbClr val="BBBBBB"/>
                </a:solidFill>
              </a:rPr>
              <a:t>  </a:t>
            </a:r>
            <a:r>
              <a:rPr>
                <a:solidFill>
                  <a:srgbClr val="000000"/>
                </a:solidFill>
              </a:rPr>
              <a:t>It</a:t>
            </a:r>
            <a:r>
              <a:rPr>
                <a:solidFill>
                  <a:srgbClr val="BBBBBB"/>
                </a:solidFill>
              </a:rPr>
              <a:t> </a:t>
            </a:r>
            <a:r>
              <a:rPr>
                <a:solidFill>
                  <a:srgbClr val="000000"/>
                </a:solidFill>
              </a:rPr>
              <a:t>would</a:t>
            </a:r>
            <a:r>
              <a:rPr>
                <a:solidFill>
                  <a:srgbClr val="BBBBBB"/>
                </a:solidFill>
              </a:rPr>
              <a:t> </a:t>
            </a:r>
            <a:r>
              <a:rPr>
                <a:solidFill>
                  <a:srgbClr val="000000"/>
                </a:solidFill>
              </a:rPr>
              <a:t>make</a:t>
            </a:r>
            <a:r>
              <a:rPr>
                <a:solidFill>
                  <a:srgbClr val="BBBBBB"/>
                </a:solidFill>
              </a:rPr>
              <a:t> </a:t>
            </a:r>
            <a:r>
              <a:rPr>
                <a:solidFill>
                  <a:srgbClr val="000000"/>
                </a:solidFill>
              </a:rPr>
              <a:t>more</a:t>
            </a:r>
            <a:r>
              <a:rPr>
                <a:solidFill>
                  <a:srgbClr val="BBBBBB"/>
                </a:solidFill>
              </a:rPr>
              <a:t> </a:t>
            </a:r>
            <a:r>
              <a:rPr>
                <a:solidFill>
                  <a:srgbClr val="000000"/>
                </a:solidFill>
              </a:rPr>
              <a:t>sense</a:t>
            </a:r>
            <a:r>
              <a:rPr>
                <a:solidFill>
                  <a:srgbClr val="BBBBBB"/>
                </a:solidFill>
              </a:rPr>
              <a:t> </a:t>
            </a:r>
            <a:r>
              <a:rPr>
                <a:solidFill>
                  <a:srgbClr val="000000"/>
                </a:solidFill>
              </a:rPr>
              <a:t>to</a:t>
            </a:r>
            <a:r>
              <a:rPr>
                <a:solidFill>
                  <a:srgbClr val="BBBBBB"/>
                </a:solidFill>
              </a:rPr>
              <a:t> </a:t>
            </a:r>
            <a:r>
              <a:rPr>
                <a:solidFill>
                  <a:srgbClr val="000000"/>
                </a:solidFill>
              </a:rPr>
              <a:t>compute</a:t>
            </a:r>
            <a:r>
              <a:rPr>
                <a:solidFill>
                  <a:srgbClr val="BBBBBB"/>
                </a:solidFill>
              </a:rPr>
              <a:t> </a:t>
            </a:r>
            <a:r>
              <a:rPr>
                <a:solidFill>
                  <a:srgbClr val="000000"/>
                </a:solidFill>
              </a:rPr>
              <a:t>them</a:t>
            </a:r>
            <a:r>
              <a:rPr>
                <a:solidFill>
                  <a:srgbClr val="BBBBBB"/>
                </a:solidFill>
              </a:rPr>
              <a:t> </a:t>
            </a:r>
            <a:r>
              <a:rPr>
                <a:solidFill>
                  <a:srgbClr val="000000"/>
                </a:solidFill>
              </a:rPr>
              <a:t>when</a:t>
            </a:r>
            <a:r>
              <a:rPr>
                <a:solidFill>
                  <a:srgbClr val="BBBBBB"/>
                </a:solidFill>
              </a:rPr>
              <a:t> </a:t>
            </a:r>
            <a:r>
              <a:rPr>
                <a:solidFill>
                  <a:srgbClr val="000000"/>
                </a:solidFill>
              </a:rPr>
              <a:t>the</a:t>
            </a:r>
            <a:r>
              <a:rPr>
                <a:solidFill>
                  <a:srgbClr val="BBBBBB"/>
                </a:solidFill>
              </a:rPr>
              <a:t> </a:t>
            </a:r>
            <a:r>
              <a:rPr>
                <a:solidFill>
                  <a:srgbClr val="000000"/>
                </a:solidFill>
              </a:rPr>
              <a:t>object</a:t>
            </a:r>
            <a:r>
              <a:rPr>
                <a:solidFill>
                  <a:srgbClr val="BBBBBB"/>
                </a:solidFill>
              </a:rPr>
              <a:t> </a:t>
            </a:r>
            <a:r>
              <a:rPr>
                <a:solidFill>
                  <a:srgbClr val="2C2CFF"/>
                </a:solidFill>
              </a:rPr>
              <a:t>is</a:t>
            </a:r>
            <a:r>
              <a:rPr>
                <a:solidFill>
                  <a:srgbClr val="BBBBBB"/>
                </a:solidFill>
              </a:rPr>
              <a:t> </a:t>
            </a:r>
            <a:r>
              <a:rPr>
                <a:solidFill>
                  <a:srgbClr val="000000"/>
                </a:solidFill>
              </a:rPr>
              <a:t>created</a:t>
            </a:r>
            <a:r>
              <a:rPr>
                <a:solidFill>
                  <a:srgbClr val="BBBBBB"/>
                </a:solidFill>
              </a:rPr>
              <a:t> </a:t>
            </a:r>
            <a:r>
              <a:rPr>
                <a:solidFill>
                  <a:srgbClr val="2C2CFF"/>
                </a:solidFill>
              </a:rPr>
              <a:t>and</a:t>
            </a:r>
            <a:r>
              <a:rPr>
                <a:solidFill>
                  <a:srgbClr val="BBBBBB"/>
                </a:solidFill>
              </a:rPr>
              <a:t> </a:t>
            </a:r>
            <a:r>
              <a:rPr>
                <a:solidFill>
                  <a:srgbClr val="000000"/>
                </a:solidFill>
              </a:rPr>
              <a:t>store</a:t>
            </a:r>
            <a:r>
              <a:rPr>
                <a:solidFill>
                  <a:srgbClr val="BBBBBB"/>
                </a:solidFill>
              </a:rPr>
              <a:t> </a:t>
            </a:r>
            <a:r>
              <a:rPr>
                <a:solidFill>
                  <a:srgbClr val="000000"/>
                </a:solidFill>
              </a:rPr>
              <a:t>them</a:t>
            </a:r>
            <a:r>
              <a:rPr>
                <a:solidFill>
                  <a:srgbClr val="BBBBBB"/>
                </a:solidFill>
              </a:rPr>
              <a:t> </a:t>
            </a:r>
            <a:r>
              <a:rPr>
                <a:solidFill>
                  <a:srgbClr val="2C2CFF"/>
                </a:solidFill>
              </a:rPr>
              <a:t>as</a:t>
            </a:r>
            <a:r>
              <a:rPr>
                <a:solidFill>
                  <a:srgbClr val="BBBBBB"/>
                </a:solidFill>
              </a:rPr>
              <a:t> </a:t>
            </a:r>
            <a:r>
              <a:rPr>
                <a:solidFill>
                  <a:srgbClr val="000000"/>
                </a:solidFill>
              </a:rPr>
              <a:t>member</a:t>
            </a:r>
            <a:r>
              <a:rPr>
                <a:solidFill>
                  <a:srgbClr val="BBBBBB"/>
                </a:solidFill>
              </a:rPr>
              <a:t> </a:t>
            </a:r>
            <a:r>
              <a:rPr>
                <a:solidFill>
                  <a:srgbClr val="000000"/>
                </a:solidFill>
              </a:rPr>
              <a:t>variables</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can</a:t>
            </a:r>
            <a:r>
              <a:rPr>
                <a:solidFill>
                  <a:srgbClr val="BBBBBB"/>
                </a:solidFill>
              </a:rPr>
              <a:t> </a:t>
            </a:r>
            <a:r>
              <a:rPr>
                <a:solidFill>
                  <a:srgbClr val="000000"/>
                </a:solidFill>
              </a:rPr>
              <a:t>do</a:t>
            </a:r>
            <a:r>
              <a:rPr>
                <a:solidFill>
                  <a:srgbClr val="BBBBBB"/>
                </a:solidFill>
              </a:rPr>
              <a:t> </a:t>
            </a:r>
            <a:r>
              <a:rPr>
                <a:solidFill>
                  <a:srgbClr val="000000"/>
                </a:solidFill>
              </a:rPr>
              <a:t>this</a:t>
            </a:r>
            <a:r>
              <a:rPr>
                <a:solidFill>
                  <a:srgbClr val="BBBBBB"/>
                </a:solidFill>
              </a:rPr>
              <a:t> </a:t>
            </a:r>
            <a:r>
              <a:rPr>
                <a:solidFill>
                  <a:srgbClr val="000000"/>
                </a:solidFill>
              </a:rPr>
              <a:t>without</a:t>
            </a:r>
            <a:r>
              <a:rPr>
                <a:solidFill>
                  <a:srgbClr val="BBBBBB"/>
                </a:solidFill>
              </a:rPr>
              <a:t> </a:t>
            </a:r>
            <a:r>
              <a:rPr>
                <a:solidFill>
                  <a:srgbClr val="000000"/>
                </a:solidFill>
              </a:rPr>
              <a:t>changing</a:t>
            </a:r>
            <a:r>
              <a:rPr>
                <a:solidFill>
                  <a:srgbClr val="BBBBBB"/>
                </a:solidFill>
              </a:rPr>
              <a:t> </a:t>
            </a:r>
            <a:r>
              <a:rPr>
                <a:solidFill>
                  <a:srgbClr val="000000"/>
                </a:solidFill>
              </a:rPr>
              <a:t>the</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000000"/>
                </a:solidFill>
              </a:rPr>
              <a:t>public</a:t>
            </a:r>
            <a:r>
              <a:rPr>
                <a:solidFill>
                  <a:srgbClr val="BBBBBB"/>
                </a:solidFill>
              </a:rPr>
              <a:t> </a:t>
            </a:r>
            <a:r>
              <a:rPr>
                <a:solidFill>
                  <a:srgbClr val="2C2CFF"/>
                </a:solidFill>
              </a:rPr>
              <a:t>interface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of</a:t>
            </a:r>
            <a:r>
              <a:rPr>
                <a:solidFill>
                  <a:srgbClr val="BBBBBB"/>
                </a:solidFill>
              </a:rPr>
              <a:t> </a:t>
            </a:r>
            <a:r>
              <a:rPr>
                <a:solidFill>
                  <a:srgbClr val="000000"/>
                </a:solidFill>
              </a:rPr>
              <a:t>the</a:t>
            </a:r>
            <a:r>
              <a:rPr>
                <a:solidFill>
                  <a:srgbClr val="BBBBBB"/>
                </a:solidFill>
              </a:rPr>
              <a:t> </a:t>
            </a:r>
            <a:r>
              <a:rPr>
                <a:solidFill>
                  <a:srgbClr val="2C2CFF"/>
                </a:solidFill>
              </a:rPr>
              <a:t>class</a:t>
            </a:r>
            <a:r>
              <a:rPr>
                <a:solidFill>
                  <a:srgbClr val="BBBBBB"/>
                </a:solidFill>
              </a:rPr>
              <a:t> </a:t>
            </a:r>
            <a:r>
              <a:rPr>
                <a:solidFill>
                  <a:srgbClr val="2C2CFF"/>
                </a:solidFill>
              </a:rPr>
              <a:t>and</a:t>
            </a:r>
            <a:r>
              <a:rPr>
                <a:solidFill>
                  <a:srgbClr val="BBBBBB"/>
                </a:solidFill>
              </a:rPr>
              <a:t> </a:t>
            </a:r>
            <a:r>
              <a:rPr>
                <a:solidFill>
                  <a:srgbClr val="000000"/>
                </a:solidFill>
              </a:rPr>
              <a:t>simplify</a:t>
            </a:r>
            <a:r>
              <a:rPr>
                <a:solidFill>
                  <a:srgbClr val="BBBBBB"/>
                </a:solidFill>
              </a:rPr>
              <a:t> </a:t>
            </a:r>
            <a:r>
              <a:rPr>
                <a:solidFill>
                  <a:srgbClr val="000000"/>
                </a:solidFill>
              </a:rPr>
              <a:t>all</a:t>
            </a:r>
            <a:r>
              <a:rPr>
                <a:solidFill>
                  <a:srgbClr val="BBBBBB"/>
                </a:solidFill>
              </a:rPr>
              <a:t> </a:t>
            </a:r>
            <a:r>
              <a:rPr>
                <a:solidFill>
                  <a:srgbClr val="000000"/>
                </a:solidFill>
              </a:rPr>
              <a:t>of</a:t>
            </a:r>
            <a:r>
              <a:rPr>
                <a:solidFill>
                  <a:srgbClr val="BBBBBB"/>
                </a:solidFill>
              </a:rPr>
              <a:t> </a:t>
            </a:r>
            <a:r>
              <a:rPr>
                <a:solidFill>
                  <a:srgbClr val="000000"/>
                </a:solidFill>
              </a:rPr>
              <a:t>our</a:t>
            </a:r>
            <a:r>
              <a:rPr>
                <a:solidFill>
                  <a:srgbClr val="BBBBBB"/>
                </a:solidFill>
              </a:rPr>
              <a:t> </a:t>
            </a:r>
            <a:r>
              <a:rPr>
                <a:solidFill>
                  <a:srgbClr val="000000"/>
                </a:solidFill>
              </a:rPr>
              <a:t>member</a:t>
            </a:r>
            <a:r>
              <a:rPr>
                <a:solidFill>
                  <a:srgbClr val="BBBBBB"/>
                </a:solidFill>
              </a:rPr>
              <a:t> </a:t>
            </a:r>
            <a:r>
              <a:rPr>
                <a:solidFill>
                  <a:srgbClr val="000000"/>
                </a:solidFill>
              </a:rPr>
              <a:t>methods</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will</a:t>
            </a:r>
            <a:r>
              <a:rPr>
                <a:solidFill>
                  <a:srgbClr val="BBBBBB"/>
                </a:solidFill>
              </a:rPr>
              <a:t> </a:t>
            </a:r>
            <a:r>
              <a:rPr>
                <a:solidFill>
                  <a:srgbClr val="000000"/>
                </a:solidFill>
              </a:rPr>
              <a:t>do</a:t>
            </a:r>
            <a:r>
              <a:rPr>
                <a:solidFill>
                  <a:srgbClr val="BBBBBB"/>
                </a:solidFill>
              </a:rPr>
              <a:t> </a:t>
            </a:r>
            <a:r>
              <a:rPr>
                <a:solidFill>
                  <a:srgbClr val="000000"/>
                </a:solidFill>
              </a:rPr>
              <a:t>this</a:t>
            </a:r>
            <a:r>
              <a:rPr>
                <a:solidFill>
                  <a:srgbClr val="BBBBBB"/>
                </a:solidFill>
              </a:rPr>
              <a:t> </a:t>
            </a:r>
            <a:r>
              <a:rPr>
                <a:solidFill>
                  <a:srgbClr val="2C2CFF"/>
                </a:solidFill>
              </a:rPr>
              <a:t>in</a:t>
            </a:r>
            <a:r>
              <a:rPr>
                <a:solidFill>
                  <a:srgbClr val="BBBBBB"/>
                </a:solidFill>
              </a:rPr>
              <a:t> </a:t>
            </a:r>
            <a:r>
              <a:rPr>
                <a:solidFill>
                  <a:srgbClr val="000000"/>
                </a:solidFill>
              </a:rPr>
              <a:t>the</a:t>
            </a:r>
            <a:r>
              <a:rPr>
                <a:solidFill>
                  <a:srgbClr val="BBBBBB"/>
                </a:solidFill>
              </a:rPr>
              <a:t> </a:t>
            </a:r>
            <a:r>
              <a:rPr>
                <a:solidFill>
                  <a:srgbClr val="000000"/>
                </a:solidFill>
              </a:rPr>
              <a:t>next</a:t>
            </a:r>
            <a:r>
              <a:rPr>
                <a:solidFill>
                  <a:srgbClr val="BBBBBB"/>
                </a:solidFill>
              </a:rPr>
              <a:t> </a:t>
            </a:r>
            <a:r>
              <a:rPr>
                <a:solidFill>
                  <a:srgbClr val="000000"/>
                </a:solidFill>
              </a:rPr>
              <a:t>section</a:t>
            </a:r>
            <a:r>
              <a:rPr>
                <a:solidFill>
                  <a:srgbClr val="000000"/>
                </a:solidFill>
              </a:rPr>
              <a:t>.</a:t>
            </a:r>
            <a:r>
              <a:rPr>
                <a:solidFill>
                  <a:srgbClr val="BBBBBB"/>
                </a:solidFill>
              </a:rPr>
              <a:t>
</a:t>
            </a:r>
            <a:r>
              <a:rPr>
                <a:solidFill>
                  <a:srgbClr val="BBBBBB"/>
                </a:solidFill>
              </a:rPr>
              <a:t>
</a:t>
            </a:r>
            <a:r>
              <a:rPr>
                <a:solidFill>
                  <a:srgbClr val="000000"/>
                </a:solidFill>
              </a:rPr>
              <a:t>So</a:t>
            </a:r>
            <a:r>
              <a:rPr>
                <a:solidFill>
                  <a:srgbClr val="BBBBBB"/>
                </a:solidFill>
              </a:rPr>
              <a:t> </a:t>
            </a:r>
            <a:r>
              <a:rPr>
                <a:solidFill>
                  <a:srgbClr val="000000"/>
                </a:solidFill>
              </a:rPr>
              <a:t>now</a:t>
            </a:r>
            <a:r>
              <a:rPr>
                <a:solidFill>
                  <a:srgbClr val="BBBBBB"/>
                </a:solidFill>
              </a:rPr>
              <a:t> </a:t>
            </a:r>
            <a:r>
              <a:rPr>
                <a:solidFill>
                  <a:srgbClr val="000000"/>
                </a:solidFill>
              </a:rPr>
              <a:t>we</a:t>
            </a:r>
            <a:r>
              <a:rPr>
                <a:solidFill>
                  <a:srgbClr val="BBBBBB"/>
                </a:solidFill>
              </a:rPr>
              <a:t> </a:t>
            </a:r>
            <a:r>
              <a:rPr>
                <a:solidFill>
                  <a:srgbClr val="000000"/>
                </a:solidFill>
              </a:rPr>
              <a:t>can</a:t>
            </a:r>
            <a:r>
              <a:rPr>
                <a:solidFill>
                  <a:srgbClr val="BBBBBB"/>
                </a:solidFill>
              </a:rPr>
              <a:t> </a:t>
            </a:r>
            <a:r>
              <a:rPr>
                <a:solidFill>
                  <a:srgbClr val="000000"/>
                </a:solidFill>
              </a:rPr>
              <a:t>add</a:t>
            </a:r>
            <a:r>
              <a:rPr>
                <a:solidFill>
                  <a:srgbClr val="BBBBBB"/>
                </a:solidFill>
              </a:rPr>
              <a:t> </a:t>
            </a:r>
            <a:r>
              <a:rPr>
                <a:solidFill>
                  <a:srgbClr val="000000"/>
                </a:solidFill>
              </a:rPr>
              <a:t>methods</a:t>
            </a:r>
            <a:r>
              <a:rPr>
                <a:solidFill>
                  <a:srgbClr val="BBBBBB"/>
                </a:solidFill>
              </a:rPr>
              <a:t> </a:t>
            </a:r>
            <a:r>
              <a:rPr>
                <a:solidFill>
                  <a:srgbClr val="000000"/>
                </a:solidFill>
              </a:rPr>
              <a:t>to</a:t>
            </a:r>
            <a:r>
              <a:rPr>
                <a:solidFill>
                  <a:srgbClr val="BBBBBB"/>
                </a:solidFill>
              </a:rPr>
              <a:t> </a:t>
            </a:r>
            <a:r>
              <a:rPr>
                <a:solidFill>
                  <a:srgbClr val="000000"/>
                </a:solidFill>
              </a:rPr>
              <a:t>our</a:t>
            </a:r>
            <a:r>
              <a:rPr>
                <a:solidFill>
                  <a:srgbClr val="BBBBBB"/>
                </a:solidFill>
              </a:rPr>
              <a:t> </a:t>
            </a:r>
            <a:r>
              <a:rPr>
                <a:solidFill>
                  <a:srgbClr val="000000"/>
                </a:solidFill>
              </a:rPr>
              <a:t>classes</a:t>
            </a:r>
            <a:r>
              <a:rPr>
                <a:solidFill>
                  <a:srgbClr val="BBBBBB"/>
                </a:solidFill>
              </a:rPr>
              <a:t> </a:t>
            </a:r>
            <a:r>
              <a:rPr>
                <a:solidFill>
                  <a:srgbClr val="000000"/>
                </a:solidFill>
              </a:rPr>
              <a:t>to</a:t>
            </a:r>
            <a:r>
              <a:rPr>
                <a:solidFill>
                  <a:srgbClr val="BBBBBB"/>
                </a:solidFill>
              </a:rPr>
              <a:t> </a:t>
            </a:r>
            <a:r>
              <a:rPr>
                <a:solidFill>
                  <a:srgbClr val="000000"/>
                </a:solidFill>
              </a:rPr>
              <a:t>create</a:t>
            </a:r>
            <a:r>
              <a:rPr>
                <a:solidFill>
                  <a:srgbClr val="BBBBBB"/>
                </a:solidFill>
              </a:rPr>
              <a:t> </a:t>
            </a:r>
            <a:r>
              <a:rPr>
                <a:solidFill>
                  <a:srgbClr val="000000"/>
                </a:solidFill>
              </a:rPr>
              <a:t>robust</a:t>
            </a:r>
            <a:r>
              <a:rPr>
                <a:solidFill>
                  <a:srgbClr val="BBBBBB"/>
                </a:solidFill>
              </a:rPr>
              <a:t> </a:t>
            </a:r>
            <a:r>
              <a:rPr>
                <a:solidFill>
                  <a:srgbClr val="000000"/>
                </a:solidFill>
              </a:rPr>
              <a:t>objects</a:t>
            </a:r>
            <a:r>
              <a:rPr>
                <a:solidFill>
                  <a:srgbClr val="BBBBBB"/>
                </a:solidFill>
              </a:rPr>
              <a:t> </a:t>
            </a:r>
            <a:r>
              <a:rPr>
                <a:solidFill>
                  <a:srgbClr val="000000"/>
                </a:solidFill>
              </a:rPr>
              <a:t>that</a:t>
            </a:r>
            <a:r>
              <a:rPr>
                <a:solidFill>
                  <a:srgbClr val="BBBBBB"/>
                </a:solidFill>
              </a:rPr>
              <a:t> </a:t>
            </a:r>
            <a:r>
              <a:rPr>
                <a:solidFill>
                  <a:srgbClr val="000000"/>
                </a:solidFill>
              </a:rPr>
              <a:t>encapsulate</a:t>
            </a:r>
            <a:r>
              <a:rPr>
                <a:solidFill>
                  <a:srgbClr val="BBBBBB"/>
                </a:solidFill>
              </a:rPr>
              <a:t> </a:t>
            </a:r>
            <a:r>
              <a:rPr>
                <a:solidFill>
                  <a:srgbClr val="2C2CFF"/>
                </a:solidFill>
              </a:rPr>
              <a:t>not</a:t>
            </a:r>
            <a:r>
              <a:rPr>
                <a:solidFill>
                  <a:srgbClr val="BBBBBB"/>
                </a:solidFill>
              </a:rPr>
              <a:t> </a:t>
            </a:r>
            <a:r>
              <a:rPr>
                <a:solidFill>
                  <a:srgbClr val="000000"/>
                </a:solidFill>
              </a:rPr>
              <a:t>just</a:t>
            </a:r>
            <a:r>
              <a:rPr>
                <a:solidFill>
                  <a:srgbClr val="BBBBBB"/>
                </a:solidFill>
              </a:rPr>
              <a:t> </a:t>
            </a:r>
            <a:r>
              <a:rPr>
                <a:solidFill>
                  <a:srgbClr val="000000"/>
                </a:solidFill>
              </a:rPr>
              <a:t>some</a:t>
            </a:r>
            <a:r>
              <a:rPr>
                <a:solidFill>
                  <a:srgbClr val="BBBBBB"/>
                </a:solidFill>
              </a:rPr>
              <a:t> </a:t>
            </a:r>
            <a:r>
              <a:rPr>
                <a:solidFill>
                  <a:srgbClr val="000000"/>
                </a:solidFill>
              </a:rPr>
              <a:t>heterogeneous</a:t>
            </a:r>
            <a:r>
              <a:rPr>
                <a:solidFill>
                  <a:srgbClr val="BBBBBB"/>
                </a:solidFill>
              </a:rPr>
              <a:t> </a:t>
            </a:r>
            <a:r>
              <a:rPr>
                <a:solidFill>
                  <a:srgbClr val="000000"/>
                </a:solidFill>
              </a:rPr>
              <a:t>data</a:t>
            </a:r>
            <a:r>
              <a:rPr>
                <a:solidFill>
                  <a:srgbClr val="000000"/>
                </a:solidFill>
              </a:rPr>
              <a:t>,</a:t>
            </a:r>
            <a:r>
              <a:rPr>
                <a:solidFill>
                  <a:srgbClr val="BBBBBB"/>
                </a:solidFill>
              </a:rPr>
              <a:t> </a:t>
            </a:r>
            <a:r>
              <a:rPr>
                <a:solidFill>
                  <a:srgbClr val="000000"/>
                </a:solidFill>
              </a:rPr>
              <a:t>but</a:t>
            </a:r>
            <a:r>
              <a:rPr>
                <a:solidFill>
                  <a:srgbClr val="BBBBBB"/>
                </a:solidFill>
              </a:rPr>
              <a:t> </a:t>
            </a:r>
            <a:r>
              <a:rPr>
                <a:solidFill>
                  <a:srgbClr val="000000"/>
                </a:solidFill>
              </a:rPr>
              <a:t>also</a:t>
            </a:r>
            <a:r>
              <a:rPr>
                <a:solidFill>
                  <a:srgbClr val="BBBBBB"/>
                </a:solidFill>
              </a:rPr>
              <a:t> </a:t>
            </a:r>
            <a:r>
              <a:rPr>
                <a:solidFill>
                  <a:srgbClr val="000000"/>
                </a:solidFill>
              </a:rPr>
              <a:t>methods</a:t>
            </a:r>
            <a:r>
              <a:rPr>
                <a:solidFill>
                  <a:srgbClr val="BBBBBB"/>
                </a:solidFill>
              </a:rPr>
              <a:t> </a:t>
            </a:r>
            <a:r>
              <a:rPr>
                <a:solidFill>
                  <a:srgbClr val="000000"/>
                </a:solidFill>
              </a:rPr>
              <a:t>that</a:t>
            </a:r>
            <a:r>
              <a:rPr>
                <a:solidFill>
                  <a:srgbClr val="BBBBBB"/>
                </a:solidFill>
              </a:rPr>
              <a:t> </a:t>
            </a:r>
            <a:r>
              <a:rPr>
                <a:solidFill>
                  <a:srgbClr val="000000"/>
                </a:solidFill>
              </a:rPr>
              <a:t>can</a:t>
            </a:r>
            <a:r>
              <a:rPr>
                <a:solidFill>
                  <a:srgbClr val="BBBBBB"/>
                </a:solidFill>
              </a:rPr>
              <a:t> </a:t>
            </a:r>
            <a:r>
              <a:rPr>
                <a:solidFill>
                  <a:srgbClr val="000000"/>
                </a:solidFill>
              </a:rPr>
              <a:t>work</a:t>
            </a:r>
            <a:r>
              <a:rPr>
                <a:solidFill>
                  <a:srgbClr val="BBBBBB"/>
                </a:solidFill>
              </a:rPr>
              <a:t> </a:t>
            </a:r>
            <a:r>
              <a:rPr>
                <a:solidFill>
                  <a:srgbClr val="000000"/>
                </a:solidFill>
              </a:rPr>
              <a:t>on</a:t>
            </a:r>
            <a:r>
              <a:rPr>
                <a:solidFill>
                  <a:srgbClr val="BBBBBB"/>
                </a:solidFill>
              </a:rPr>
              <a:t> </a:t>
            </a:r>
            <a:r>
              <a:rPr>
                <a:solidFill>
                  <a:srgbClr val="000000"/>
                </a:solidFill>
              </a:rPr>
              <a:t>that</a:t>
            </a:r>
            <a:r>
              <a:rPr>
                <a:solidFill>
                  <a:srgbClr val="BBBBBB"/>
                </a:solidFill>
              </a:rPr>
              <a:t> </a:t>
            </a:r>
            <a:r>
              <a:rPr>
                <a:solidFill>
                  <a:srgbClr val="000000"/>
                </a:solidFill>
              </a:rPr>
              <a:t>data</a:t>
            </a:r>
            <a:r>
              <a:rPr>
                <a:solidFill>
                  <a:srgbClr val="000000"/>
                </a:solidFill>
              </a:rPr>
              <a:t>.</a:t>
            </a:r>
            <a:r>
              <a:rPr>
                <a:solidFill>
                  <a:srgbClr val="BBBBBB"/>
                </a:solidFill>
              </a:rPr>
              <a:t>  
</a:t>
            </a:r>
            <a:r>
              <a:rPr>
                <a:solidFill>
                  <a:srgbClr val="000000"/>
                </a:solidFill>
              </a:rPr>
              <a:t>We</a:t>
            </a:r>
            <a:r>
              <a:rPr>
                <a:solidFill>
                  <a:srgbClr val="BBBBBB"/>
                </a:solidFill>
              </a:rPr>
              <a:t> </a:t>
            </a:r>
            <a:r>
              <a:rPr>
                <a:solidFill>
                  <a:srgbClr val="000000"/>
                </a:solidFill>
              </a:rPr>
              <a:t>can</a:t>
            </a:r>
            <a:r>
              <a:rPr>
                <a:solidFill>
                  <a:srgbClr val="BBBBBB"/>
                </a:solidFill>
              </a:rPr>
              <a:t> </a:t>
            </a:r>
            <a:r>
              <a:rPr>
                <a:solidFill>
                  <a:srgbClr val="000000"/>
                </a:solidFill>
              </a:rPr>
              <a:t>use</a:t>
            </a:r>
            <a:r>
              <a:rPr>
                <a:solidFill>
                  <a:srgbClr val="BBBBBB"/>
                </a:solidFill>
              </a:rPr>
              <a:t> </a:t>
            </a:r>
            <a:r>
              <a:rPr>
                <a:solidFill>
                  <a:srgbClr val="000000"/>
                </a:solidFill>
              </a:rPr>
              <a:t>the</a:t>
            </a:r>
            <a:r>
              <a:rPr>
                <a:solidFill>
                  <a:srgbClr val="BBBBBB"/>
                </a:solidFill>
              </a:rPr>
              <a:t> </a:t>
            </a:r>
            <a:r>
              <a:rPr>
                <a:solidFill>
                  <a:srgbClr val="000000"/>
                </a:solidFill>
              </a:rPr>
              <a:t>classes</a:t>
            </a:r>
            <a:r>
              <a:rPr>
                <a:solidFill>
                  <a:srgbClr val="BBBBBB"/>
                </a:solidFill>
              </a:rPr>
              <a:t> </a:t>
            </a:r>
            <a:r>
              <a:rPr>
                <a:solidFill>
                  <a:srgbClr val="000000"/>
                </a:solidFill>
              </a:rPr>
              <a:t>to</a:t>
            </a:r>
            <a:r>
              <a:rPr>
                <a:solidFill>
                  <a:srgbClr val="BBBBBB"/>
                </a:solidFill>
              </a:rPr>
              <a:t> </a:t>
            </a:r>
            <a:r>
              <a:rPr>
                <a:solidFill>
                  <a:srgbClr val="000000"/>
                </a:solidFill>
              </a:rPr>
              <a:t>create</a:t>
            </a:r>
            <a:r>
              <a:rPr>
                <a:solidFill>
                  <a:srgbClr val="BBBBBB"/>
                </a:solidFill>
              </a:rPr>
              <a:t> </a:t>
            </a:r>
            <a:r>
              <a:rPr>
                <a:solidFill>
                  <a:srgbClr val="000000"/>
                </a:solidFill>
              </a:rPr>
              <a:t>instances</a:t>
            </a:r>
            <a:r>
              <a:rPr>
                <a:solidFill>
                  <a:srgbClr val="BBBBBB"/>
                </a:solidFill>
              </a:rPr>
              <a:t> </a:t>
            </a:r>
            <a:r>
              <a:rPr>
                <a:solidFill>
                  <a:srgbClr val="000000"/>
                </a:solidFill>
              </a:rPr>
              <a:t>with</a:t>
            </a:r>
            <a:r>
              <a:rPr>
                <a:solidFill>
                  <a:srgbClr val="BBBBBB"/>
                </a:solidFill>
              </a:rPr>
              <a:t> </a:t>
            </a:r>
            <a:r>
              <a:rPr>
                <a:solidFill>
                  <a:srgbClr val="000000"/>
                </a:solidFill>
              </a:rPr>
              <a:t>the</a:t>
            </a:r>
            <a:r>
              <a:rPr>
                <a:solidFill>
                  <a:srgbClr val="BBBBBB"/>
                </a:solidFill>
              </a:rPr>
              <a:t> </a:t>
            </a:r>
            <a:r>
              <a:rPr>
                <a:solidFill>
                  <a:srgbClr val="000000"/>
                </a:solidFill>
              </a:rPr>
              <a:t>new</a:t>
            </a:r>
            <a:r>
              <a:rPr>
                <a:solidFill>
                  <a:srgbClr val="BBBBBB"/>
                </a:solidFill>
              </a:rPr>
              <a:t> </a:t>
            </a:r>
            <a:r>
              <a:rPr>
                <a:solidFill>
                  <a:srgbClr val="000000"/>
                </a:solidFill>
              </a:rPr>
              <a:t>operator</a:t>
            </a:r>
            <a:r>
              <a:rPr>
                <a:solidFill>
                  <a:srgbClr val="BBBBBB"/>
                </a:solidFill>
              </a:rPr>
              <a:t> </a:t>
            </a:r>
            <a:r>
              <a:rPr>
                <a:solidFill>
                  <a:srgbClr val="000000"/>
                </a:solidFill>
              </a:rPr>
              <a:t>which</a:t>
            </a:r>
            <a:r>
              <a:rPr>
                <a:solidFill>
                  <a:srgbClr val="BBBBBB"/>
                </a:solidFill>
              </a:rPr>
              <a:t> </a:t>
            </a:r>
            <a:r>
              <a:rPr>
                <a:solidFill>
                  <a:srgbClr val="000000"/>
                </a:solidFill>
              </a:rPr>
              <a:t>store</a:t>
            </a:r>
            <a:r>
              <a:rPr>
                <a:solidFill>
                  <a:srgbClr val="BBBBBB"/>
                </a:solidFill>
              </a:rPr>
              <a:t> </a:t>
            </a:r>
            <a:r>
              <a:rPr>
                <a:solidFill>
                  <a:srgbClr val="000000"/>
                </a:solidFill>
              </a:rPr>
              <a:t>their</a:t>
            </a:r>
            <a:r>
              <a:rPr>
                <a:solidFill>
                  <a:srgbClr val="BBBBBB"/>
                </a:solidFill>
              </a:rPr>
              <a:t> </a:t>
            </a:r>
            <a:r>
              <a:rPr>
                <a:solidFill>
                  <a:srgbClr val="000000"/>
                </a:solidFill>
              </a:rPr>
              <a:t>own</a:t>
            </a:r>
            <a:r>
              <a:rPr>
                <a:solidFill>
                  <a:srgbClr val="BBBBBB"/>
                </a:solidFill>
              </a:rPr>
              <a:t> </a:t>
            </a:r>
            <a:r>
              <a:rPr>
                <a:solidFill>
                  <a:srgbClr val="000000"/>
                </a:solidFill>
              </a:rPr>
              <a:t>data</a:t>
            </a:r>
            <a:r>
              <a:rPr>
                <a:solidFill>
                  <a:srgbClr val="000000"/>
                </a:solidFill>
              </a:rPr>
              <a:t>,</a:t>
            </a:r>
            <a:r>
              <a:rPr>
                <a:solidFill>
                  <a:srgbClr val="BBBBBB"/>
                </a:solidFill>
              </a:rPr>
              <a:t> </a:t>
            </a:r>
            <a:r>
              <a:rPr>
                <a:solidFill>
                  <a:srgbClr val="2C2CFF"/>
                </a:solidFill>
              </a:rPr>
              <a:t>and</a:t>
            </a:r>
            <a:r>
              <a:rPr>
                <a:solidFill>
                  <a:srgbClr val="BBBBBB"/>
                </a:solidFill>
              </a:rPr>
              <a:t> </a:t>
            </a:r>
            <a:r>
              <a:rPr>
                <a:solidFill>
                  <a:srgbClr val="000000"/>
                </a:solidFill>
              </a:rPr>
              <a:t>have</a:t>
            </a:r>
            <a:r>
              <a:rPr>
                <a:solidFill>
                  <a:srgbClr val="BBBBBB"/>
                </a:solidFill>
              </a:rPr>
              <a:t> </a:t>
            </a:r>
            <a:r>
              <a:rPr>
                <a:solidFill>
                  <a:srgbClr val="000000"/>
                </a:solidFill>
              </a:rPr>
              <a:t>methods</a:t>
            </a:r>
            <a:r>
              <a:rPr>
                <a:solidFill>
                  <a:srgbClr val="BBBBBB"/>
                </a:solidFill>
              </a:rPr>
              <a:t> </a:t>
            </a:r>
            <a:r>
              <a:rPr>
                <a:solidFill>
                  <a:srgbClr val="000000"/>
                </a:solidFill>
              </a:rPr>
              <a:t>that</a:t>
            </a:r>
            <a:r>
              <a:rPr>
                <a:solidFill>
                  <a:srgbClr val="BBBBBB"/>
                </a:solidFill>
              </a:rPr>
              <a:t> </a:t>
            </a:r>
            <a:r>
              <a:rPr>
                <a:solidFill>
                  <a:srgbClr val="000000"/>
                </a:solidFill>
              </a:rPr>
              <a:t>work</a:t>
            </a:r>
            <a:r>
              <a:rPr>
                <a:solidFill>
                  <a:srgbClr val="BBBBBB"/>
                </a:solidFill>
              </a:rPr>
              <a:t> </a:t>
            </a:r>
            <a:r>
              <a:rPr>
                <a:solidFill>
                  <a:srgbClr val="000000"/>
                </a:solidFill>
              </a:rPr>
              <a:t>on</a:t>
            </a:r>
            <a:r>
              <a:rPr>
                <a:solidFill>
                  <a:srgbClr val="BBBBBB"/>
                </a:solidFill>
              </a:rPr>
              <a:t> </a:t>
            </a:r>
            <a:r>
              <a:rPr>
                <a:solidFill>
                  <a:srgbClr val="000000"/>
                </a:solidFill>
              </a:rPr>
              <a:t>the</a:t>
            </a:r>
            <a:r>
              <a:rPr>
                <a:solidFill>
                  <a:srgbClr val="BBBBBB"/>
                </a:solidFill>
              </a:rPr>
              <a:t> </a:t>
            </a:r>
            <a:r>
              <a:rPr>
                <a:solidFill>
                  <a:srgbClr val="000000"/>
                </a:solidFill>
              </a:rPr>
              <a:t>data</a:t>
            </a:r>
            <a:r>
              <a:rPr>
                <a:solidFill>
                  <a:srgbClr val="BBBBBB"/>
                </a:solidFill>
              </a:rPr>
              <a:t> </a:t>
            </a:r>
            <a:r>
              <a:rPr>
                <a:solidFill>
                  <a:srgbClr val="000000"/>
                </a:solidFill>
              </a:rPr>
              <a:t>inside</a:t>
            </a:r>
            <a:r>
              <a:rPr>
                <a:solidFill>
                  <a:srgbClr val="BBBBBB"/>
                </a:solidFill>
              </a:rPr>
              <a:t> </a:t>
            </a:r>
            <a:r>
              <a:rPr>
                <a:solidFill>
                  <a:srgbClr val="000000"/>
                </a:solidFill>
              </a:rPr>
              <a:t>the</a:t>
            </a:r>
            <a:r>
              <a:rPr>
                <a:solidFill>
                  <a:srgbClr val="BBBBBB"/>
                </a:solidFill>
              </a:rPr>
              <a:t> </a:t>
            </a:r>
            <a:r>
              <a:rPr>
                <a:solidFill>
                  <a:srgbClr val="000000"/>
                </a:solidFill>
              </a:rPr>
              <a:t>instance</a:t>
            </a:r>
            <a:r>
              <a:rPr>
                <a:solidFill>
                  <a:srgbClr val="000000"/>
                </a:solidFill>
              </a:rPr>
              <a:t>.</a:t>
            </a:r>
            <a:r>
              <a:rPr>
                <a:solidFill>
                  <a:srgbClr val="BBBBBB"/>
                </a:solidFill>
              </a:rPr>
              <a:t>
</a:t>
            </a:r>
            <a:r>
              <a:rPr>
                <a:solidFill>
                  <a:srgbClr val="A61717"/>
                </a:solidFill>
              </a:rPr>
              <a:t>`</a:t>
            </a:r>
            <a:r>
              <a:rPr>
                <a:solidFill>
                  <a:srgbClr val="A61717"/>
                </a:solidFill>
              </a:rPr>
              <a:t>`</a:t>
            </a:r>
            <a:r>
              <a:rPr>
                <a:solidFill>
                  <a:srgbClr val="A61717"/>
                </a:solidFill>
              </a:rPr>
              <a:t>`</a:t>
            </a:r>
            <a:r>
              <a:rPr>
                <a:solidFill>
                  <a:srgbClr val="000000"/>
                </a:solidFill>
              </a:rPr>
              <a:t>typescript</a:t>
            </a:r>
            <a:r>
              <a:rPr>
                <a:solidFill>
                  <a:srgbClr val="BBBBBB"/>
                </a:solidFill>
              </a:rPr>
              <a:t>
</a:t>
            </a:r>
            <a:r>
              <a:rPr>
                <a:solidFill>
                  <a:srgbClr val="2C2CFF"/>
                </a:solidFill>
              </a:rPr>
              <a:t>let</a:t>
            </a:r>
            <a:r>
              <a:rPr>
                <a:solidFill>
                  <a:srgbClr val="BBBBBB"/>
                </a:solidFill>
              </a:rPr>
              <a:t> </a:t>
            </a:r>
            <a:r>
              <a:rPr>
                <a:solidFill>
                  <a:srgbClr val="000000"/>
                </a:solidFill>
              </a:rPr>
              <a:t>color1</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color2</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255</a:t>
            </a:r>
            <a:r>
              <a:rPr>
                <a:solidFill>
                  <a:srgbClr val="000000"/>
                </a:solidFill>
              </a:rPr>
              <a:t>,</a:t>
            </a:r>
            <a:r>
              <a:rPr>
                <a:solidFill>
                  <a:srgbClr val="2C8553"/>
                </a:solidFill>
              </a:rPr>
              <a:t>255</a:t>
            </a:r>
            <a:r>
              <a:rPr>
                <a:solidFill>
                  <a:srgbClr val="000000"/>
                </a:solidFill>
              </a:rPr>
              <a:t>)</a:t>
            </a:r>
            <a:r>
              <a:rPr>
                <a:solidFill>
                  <a:srgbClr val="000000"/>
                </a:solidFill>
              </a:rPr>
              <a:t>;</a:t>
            </a:r>
            <a:r>
              <a:rPr>
                <a:solidFill>
                  <a:srgbClr val="BBBBBB"/>
                </a:solidFill>
              </a:rPr>
              <a:t>
</a:t>
            </a:r>
            <a:r>
              <a:rPr>
                <a:solidFill>
                  <a:srgbClr val="000000"/>
                </a:solidFill>
              </a:rPr>
              <a:t>color1</a:t>
            </a:r>
            <a:r>
              <a:rPr>
                <a:solidFill>
                  <a:srgbClr val="000000"/>
                </a:solidFill>
              </a:rPr>
              <a:t>.</a:t>
            </a:r>
            <a:r>
              <a:rPr>
                <a:solidFill>
                  <a:srgbClr val="000000"/>
                </a:solidFill>
              </a:rPr>
              <a:t>red</a:t>
            </a:r>
            <a:r>
              <a:rPr>
                <a:solidFill>
                  <a:srgbClr val="000000"/>
                </a:solidFill>
              </a:rPr>
              <a:t>=</a:t>
            </a:r>
            <a:r>
              <a:rPr>
                <a:solidFill>
                  <a:srgbClr val="2C8553"/>
                </a:solidFill>
              </a:rPr>
              <a:t>255</a:t>
            </a:r>
            <a:r>
              <a:rPr>
                <a:solidFill>
                  <a:srgbClr val="000000"/>
                </a:solidFill>
              </a:rPr>
              <a:t>;</a:t>
            </a:r>
            <a:r>
              <a:rPr>
                <a:solidFill>
                  <a:srgbClr val="BBBBBB"/>
                </a:solidFill>
              </a:rPr>
              <a:t>
</a:t>
            </a:r>
          </a:p>
          <a:p>
            <a:pPr lvl="1"/>
            <a:r>
              <a:rPr b="0" i="0" u="none" sz="1600">
                <a:solidFill>
                  <a:schemeClr val="dk1"/>
                </a:solidFill>
              </a:rPr>
              <a:t>NOTE: color2 is unchanged.  It is a distinct instance of our class Color.</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Pr/>
            <a:r>
              <a:rPr b="0" i="0" u="none" sz="1600">
                <a:solidFill>
                  <a:schemeClr val="dk1"/>
                </a:solidFill>
              </a:rPr>
              <a:t>Classes in typescript can contain only data (Data Classes) or they can contain a combination of data and methods that operate on that data.  The methods can access the properties of the class instance by using the </a:t>
            </a:r>
            <a:r>
              <a:rPr b="1" i="1" u="none" sz="1600">
                <a:solidFill>
                  <a:schemeClr val="dk1"/>
                </a:solidFill>
              </a:rPr>
              <a:t>this</a:t>
            </a:r>
            <a:r>
              <a:rPr b="0" i="0" u="none" sz="1600">
                <a:solidFill>
                  <a:schemeClr val="dk1"/>
                </a:solidFill>
              </a:rPr>
              <a:t> keyword.  In this way, we can create classes that not only combine data that goes together, but also encapsulate it with the methods that act upon that data.  </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Data Hiding</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Data Hiding</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Consider our rectangle class again:</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Data Hiding</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
            <a:pPr/>
            <a:r>
              <a:rPr b="0" i="0" u="none" sz="1600">
                <a:solidFill>
                  <a:schemeClr val="dk1"/>
                </a:solidFill>
              </a:rPr>
              <a:t>We made all of the member variables (properties) public for simplicity, but now we cannot change the internal representation.</a:t>
            </a:r>
            <a:r>
              <a:rPr b="0" i="0" u="none" sz="1600">
                <a:solidFill>
                  <a:schemeClr val="dk1"/>
                </a:solidFill>
              </a:rPr>
              <a:t> </a:t>
            </a:r>
            <a:r>
              <a:rPr b="0" i="0" u="none" sz="1600">
                <a:solidFill>
                  <a:schemeClr val="dk1"/>
                </a:solidFill>
              </a:rPr>
              <a:t>Making members private hides them from everything outside the class making them inaccessible.</a:t>
            </a:r>
            <a:r>
              <a:rPr b="0" i="0" u="none" sz="1600">
                <a:solidFill>
                  <a:schemeClr val="dk1"/>
                </a:solidFill>
              </a:rPr>
              <a:t> </a:t>
            </a:r>
            <a:r>
              <a:rPr b="0" i="0" u="none" sz="1600">
                <a:solidFill>
                  <a:schemeClr val="dk1"/>
                </a:solidFill>
              </a:rPr>
              <a:t>We can rewrite this class making our point members private.  </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Data Hiding</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
            <a:pPr/>
            <a:r>
              <a:rPr b="0" i="0" u="none" sz="1600">
                <a:solidFill>
                  <a:schemeClr val="dk1"/>
                </a:solidFill>
              </a:rPr>
              <a:t>Nothing changes except we cannot access corner1 and corner2 outside our class, but our methods (diagonal, area, perimeter) that we wrote in the exercise in the previous chapter are fine because they are inside the class.</a:t>
            </a:r>
            <a:r>
              <a:rPr b="0" i="0" u="none" sz="1600">
                <a:solidFill>
                  <a:schemeClr val="dk1"/>
                </a:solidFill>
              </a:rPr>
              <a:t> </a:t>
            </a:r>
            <a:r>
              <a:rPr b="0" i="0" u="none" sz="1600">
                <a:solidFill>
                  <a:schemeClr val="dk1"/>
                </a:solidFill>
              </a:rPr>
              <a:t>We can still create a rectangle and call our methods on it, we just can’t get the corners any more. If we really need them, we can write methods to get them or change them.</a:t>
            </a:r>
          </a:p>
          <a:p>
            <a:pPr/>
            <a:r>
              <a:rPr b="0" i="0" u="none" sz="1600">
                <a:solidFill>
                  <a:schemeClr val="dk1"/>
                </a:solidFill>
              </a:rPr>
              <a:t>But Why? Imagine we wrote this for a client, and suddenly after we have written a 100,000 line drawing program they want us to add the ability to rotate a rectangle.</a:t>
            </a:r>
            <a:r>
              <a:rPr b="0" i="0" u="none" sz="1600">
                <a:solidFill>
                  <a:schemeClr val="dk1"/>
                </a:solidFill>
              </a:rPr>
              <a:t> </a:t>
            </a:r>
            <a:r>
              <a:rPr b="0" i="0" u="none" sz="1600">
                <a:solidFill>
                  <a:schemeClr val="dk1"/>
                </a:solidFill>
              </a:rPr>
              <a:t>Our implementation DOES NOT ALLOW THIS!!!.</a:t>
            </a:r>
            <a:r>
              <a:rPr b="0" i="0" u="none" sz="1600">
                <a:solidFill>
                  <a:schemeClr val="dk1"/>
                </a:solidFill>
              </a:rPr>
              <a:t> </a:t>
            </a:r>
            <a:r>
              <a:rPr b="0" i="0" u="none" sz="1600">
                <a:solidFill>
                  <a:schemeClr val="dk1"/>
                </a:solidFill>
              </a:rPr>
              <a:t>Also, many of the methods we wrote required us to compute the missing corners.  If we stored all 4 corners, then we could do all of these things without breaking the 100,000 lines of external code.</a:t>
            </a:r>
          </a:p>
          <a:p>
            <a:pPr/>
            <a:r>
              <a:rPr b="0" i="0" u="none" sz="1600">
                <a:solidFill>
                  <a:schemeClr val="dk1"/>
                </a:solidFill>
              </a:rPr>
              <a:t>We can make the change easily without breaking anything outside our code.  We will renumber the corners from the upper left clockwise for simplicity.  Note that we do not change the </a:t>
            </a:r>
            <a:r>
              <a:rPr b="1" i="1" u="none" sz="1600">
                <a:solidFill>
                  <a:schemeClr val="dk1"/>
                </a:solidFill>
              </a:rPr>
              <a:t>signature</a:t>
            </a:r>
            <a:r>
              <a:rPr b="0" i="0" u="none" sz="1600">
                <a:solidFill>
                  <a:schemeClr val="dk1"/>
                </a:solidFill>
              </a:rPr>
              <a:t> of the constructor, only the hidden data.</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corner4</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corner3</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corner3</a:t>
            </a:r>
            <a:r>
              <a:rPr>
                <a:solidFill>
                  <a:srgbClr val="000000"/>
                </a:solidFill>
              </a:rPr>
              <a:t>.</a:t>
            </a:r>
            <a:r>
              <a:rPr>
                <a:solidFill>
                  <a:srgbClr val="000000"/>
                </a:solidFill>
              </a:rPr>
              <a:t>x</a:t>
            </a:r>
            <a:r>
              <a:rPr>
                <a:solidFill>
                  <a:srgbClr val="000000"/>
                </a:solidFill>
              </a:rPr>
              <a:t>,</a:t>
            </a:r>
            <a:r>
              <a:rPr>
                <a:solidFill>
                  <a:srgbClr val="000000"/>
                </a:solidFill>
              </a:rPr>
              <a:t>corner1</a:t>
            </a:r>
            <a:r>
              <a:rPr>
                <a:solidFill>
                  <a:srgbClr val="000000"/>
                </a:solidFill>
              </a:rPr>
              <a:t>.</a:t>
            </a:r>
            <a:r>
              <a:rPr>
                <a:solidFill>
                  <a:srgbClr val="000000"/>
                </a:solidFill>
              </a:rPr>
              <a:t>y</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corner4</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corner1</a:t>
            </a:r>
            <a:r>
              <a:rPr>
                <a:solidFill>
                  <a:srgbClr val="000000"/>
                </a:solidFill>
              </a:rPr>
              <a:t>.</a:t>
            </a:r>
            <a:r>
              <a:rPr>
                <a:solidFill>
                  <a:srgbClr val="000000"/>
                </a:solidFill>
              </a:rPr>
              <a:t>x</a:t>
            </a:r>
            <a:r>
              <a:rPr>
                <a:solidFill>
                  <a:srgbClr val="000000"/>
                </a:solidFill>
              </a:rPr>
              <a:t>,</a:t>
            </a:r>
            <a:r>
              <a:rPr>
                <a:solidFill>
                  <a:srgbClr val="000000"/>
                </a:solidFill>
              </a:rPr>
              <a:t>corner3</a:t>
            </a:r>
            <a:r>
              <a:rPr>
                <a:solidFill>
                  <a:srgbClr val="000000"/>
                </a:solidFill>
              </a:rPr>
              <a:t>.</a:t>
            </a:r>
            <a:r>
              <a:rPr>
                <a:solidFill>
                  <a:srgbClr val="000000"/>
                </a:solidFill>
              </a:rPr>
              <a:t>y</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Class Methods</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Data Hiding</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
            <a:pPr/>
            <a:r>
              <a:rPr b="0" i="0" u="none" sz="1600">
                <a:solidFill>
                  <a:schemeClr val="dk1"/>
                </a:solidFill>
              </a:rPr>
              <a:t>Nothing is changed in how you create instances of this class, but now we have all 4 points stored.  Now we could add a rotate method if we choose.</a:t>
            </a:r>
          </a:p>
          <a:p>
            <a:pPr/>
            <a:r>
              <a:rPr b="0" i="0" u="none" sz="1600">
                <a:solidFill>
                  <a:schemeClr val="dk1"/>
                </a:solidFill>
              </a:rPr>
              <a:t>Because we relabled our corners, and added the new corners, we should rewrite all of the internal methods (but we won't change the signature of the method).</a:t>
            </a:r>
          </a:p>
          <a:p>
            <a:pPr/>
            <a:r>
              <a:rPr b="0" i="0" u="none" sz="1600">
                <a:solidFill>
                  <a:schemeClr val="dk1"/>
                </a:solidFill>
              </a:rPr>
              <a:t>Here is a complete working example:</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'ch5/drawing1'</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x</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y</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len</a:t>
            </a:r>
            <a:r>
              <a:rPr>
                <a:solidFill>
                  <a:srgbClr val="000000"/>
                </a:solidFill>
              </a:rPr>
              <a:t>:</a:t>
            </a:r>
            <a:r>
              <a:rPr>
                <a:solidFill>
                  <a:srgbClr val="2C2CFF"/>
                </a:solidFill>
              </a:rPr>
              <a:t>number</a:t>
            </a:r>
            <a:r>
              <a:rPr>
                <a:solidFill>
                  <a:srgbClr val="000000"/>
                </a:solidFill>
              </a:rPr>
              <a:t>=</a:t>
            </a:r>
            <a:r>
              <a:rPr>
                <a:solidFill>
                  <a:srgbClr val="2C2CFF"/>
                </a:solidFill>
              </a:rPr>
              <a:t>Math</a:t>
            </a:r>
            <a:r>
              <a:rPr>
                <a:solidFill>
                  <a:srgbClr val="000000"/>
                </a:solidFill>
              </a:rPr>
              <a:t>.</a:t>
            </a:r>
            <a:r>
              <a:rPr>
                <a:solidFill>
                  <a:srgbClr val="000000"/>
                </a:solidFill>
              </a:rPr>
              <a:t>sqrt</a:t>
            </a:r>
            <a:r>
              <a:rPr>
                <a:solidFill>
                  <a:srgbClr val="000000"/>
                </a:solidFill>
              </a:rPr>
              <a:t>(</a:t>
            </a:r>
            <a:r>
              <a:rPr>
                <a:solidFill>
                  <a:srgbClr val="000000"/>
                </a:solidFill>
              </a:rPr>
              <a:t>x</a:t>
            </a:r>
            <a:r>
              <a:rPr>
                <a:solidFill>
                  <a:srgbClr val="000000"/>
                </a:solidFill>
              </a:rPr>
              <a:t>*</a:t>
            </a:r>
            <a:r>
              <a:rPr>
                <a:solidFill>
                  <a:srgbClr val="000000"/>
                </a:solidFill>
              </a:rPr>
              <a:t>x</a:t>
            </a:r>
            <a:r>
              <a:rPr>
                <a:solidFill>
                  <a:srgbClr val="000000"/>
                </a:solidFill>
              </a:rPr>
              <a:t>+</a:t>
            </a:r>
            <a:r>
              <a:rPr>
                <a:solidFill>
                  <a:srgbClr val="000000"/>
                </a:solidFill>
              </a:rPr>
              <a:t>y</a:t>
            </a:r>
            <a:r>
              <a:rPr>
                <a:solidFill>
                  <a:srgbClr val="000000"/>
                </a:solidFill>
              </a:rPr>
              <a:t>*</a:t>
            </a:r>
            <a:r>
              <a:rPr>
                <a:solidFill>
                  <a:srgbClr val="000000"/>
                </a:solidFill>
              </a:rPr>
              <a:t>y</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len</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corner4</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corner3</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corner3</a:t>
            </a:r>
            <a:r>
              <a:rPr>
                <a:solidFill>
                  <a:srgbClr val="000000"/>
                </a:solidFill>
              </a:rPr>
              <a:t>.</a:t>
            </a:r>
            <a:r>
              <a:rPr>
                <a:solidFill>
                  <a:srgbClr val="000000"/>
                </a:solidFill>
              </a:rPr>
              <a:t>x</a:t>
            </a:r>
            <a:r>
              <a:rPr>
                <a:solidFill>
                  <a:srgbClr val="000000"/>
                </a:solidFill>
              </a:rPr>
              <a:t>,</a:t>
            </a:r>
            <a:r>
              <a:rPr>
                <a:solidFill>
                  <a:srgbClr val="000000"/>
                </a:solidFill>
              </a:rPr>
              <a:t>corner1</a:t>
            </a:r>
            <a:r>
              <a:rPr>
                <a:solidFill>
                  <a:srgbClr val="000000"/>
                </a:solidFill>
              </a:rPr>
              <a:t>.</a:t>
            </a:r>
            <a:r>
              <a:rPr>
                <a:solidFill>
                  <a:srgbClr val="000000"/>
                </a:solidFill>
              </a:rPr>
              <a:t>y</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corner4</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corner1</a:t>
            </a:r>
            <a:r>
              <a:rPr>
                <a:solidFill>
                  <a:srgbClr val="000000"/>
                </a:solidFill>
              </a:rPr>
              <a:t>.</a:t>
            </a:r>
            <a:r>
              <a:rPr>
                <a:solidFill>
                  <a:srgbClr val="000000"/>
                </a:solidFill>
              </a:rPr>
              <a:t>x</a:t>
            </a:r>
            <a:r>
              <a:rPr>
                <a:solidFill>
                  <a:srgbClr val="000000"/>
                </a:solidFill>
              </a:rPr>
              <a:t>,</a:t>
            </a:r>
            <a:r>
              <a:rPr>
                <a:solidFill>
                  <a:srgbClr val="000000"/>
                </a:solidFill>
              </a:rPr>
              <a:t>corner3</a:t>
            </a:r>
            <a:r>
              <a:rPr>
                <a:solidFill>
                  <a:srgbClr val="000000"/>
                </a:solidFill>
              </a:rPr>
              <a:t>.</a:t>
            </a:r>
            <a:r>
              <a:rPr>
                <a:solidFill>
                  <a:srgbClr val="000000"/>
                </a:solidFill>
              </a:rPr>
              <a:t>y</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getArea</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horizLine</a:t>
            </a:r>
            <a:r>
              <a:rPr>
                <a:solidFill>
                  <a:srgbClr val="000000"/>
                </a:solidFill>
              </a:rPr>
              <a:t>:</a:t>
            </a:r>
            <a:r>
              <a:rPr>
                <a:solidFill>
                  <a:srgbClr val="2C2CFF"/>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vertLine</a:t>
            </a:r>
            <a:r>
              <a:rPr>
                <a:solidFill>
                  <a:srgbClr val="000000"/>
                </a:solidFill>
              </a:rPr>
              <a:t>:</a:t>
            </a:r>
            <a:r>
              <a:rPr>
                <a:solidFill>
                  <a:srgbClr val="2C2CFF"/>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2C2CFF"/>
                </a:solidFill>
              </a:rPr>
              <a:t>this</a:t>
            </a:r>
            <a:r>
              <a:rPr>
                <a:solidFill>
                  <a:srgbClr val="000000"/>
                </a:solidFill>
              </a:rPr>
              <a:t>.</a:t>
            </a:r>
            <a:r>
              <a:rPr>
                <a:solidFill>
                  <a:srgbClr val="000000"/>
                </a:solidFill>
              </a:rPr>
              <a:t>corner4</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area</a:t>
            </a:r>
            <a:r>
              <a:rPr>
                <a:solidFill>
                  <a:srgbClr val="000000"/>
                </a:solidFill>
              </a:rPr>
              <a:t>:</a:t>
            </a:r>
            <a:r>
              <a:rPr>
                <a:solidFill>
                  <a:srgbClr val="2C2CFF"/>
                </a:solidFill>
              </a:rPr>
              <a:t>number</a:t>
            </a:r>
            <a:r>
              <a:rPr>
                <a:solidFill>
                  <a:srgbClr val="000000"/>
                </a:solidFill>
              </a:rPr>
              <a:t>=</a:t>
            </a:r>
            <a:r>
              <a:rPr>
                <a:solidFill>
                  <a:srgbClr val="000000"/>
                </a:solidFill>
              </a:rPr>
              <a:t>horizLine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000000"/>
                </a:solidFill>
              </a:rPr>
              <a:t>vertLine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area</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8800"/>
                </a:solidFill>
              </a:rPr>
              <a:t>/**
	     * Return an array of line objects which represent the two diagonals of the rectangle.
	     * @param none
	     * @returns An array of 2 points representing the diagonals.  The first point in the array should be top
	     * left to bottom right.  The second point should be top right to bottom left.
	     * @sideEffects None
	*/</a:t>
            </a:r>
            <a:r>
              <a:rPr>
                <a:solidFill>
                  <a:srgbClr val="BBBBBB"/>
                </a:solidFill>
              </a:rPr>
              <a:t>
	</a:t>
            </a:r>
            <a:r>
              <a:rPr>
                <a:solidFill>
                  <a:srgbClr val="000000"/>
                </a:solidFill>
              </a:rPr>
              <a:t>getDiagonals</a:t>
            </a:r>
            <a:r>
              <a:rPr>
                <a:solidFill>
                  <a:srgbClr val="000000"/>
                </a:solidFill>
              </a:rPr>
              <a:t>(</a:t>
            </a:r>
            <a:r>
              <a:rPr>
                <a:solidFill>
                  <a:srgbClr val="000000"/>
                </a:solidFill>
              </a:rPr>
              <a:t>)</a:t>
            </a:r>
            <a:r>
              <a:rPr>
                <a:solidFill>
                  <a:srgbClr val="000000"/>
                </a:solidFill>
              </a:rPr>
              <a:t>:</a:t>
            </a:r>
            <a:r>
              <a:rPr>
                <a:solidFill>
                  <a:srgbClr val="000000"/>
                </a:solidFill>
              </a:rPr>
              <a:t>Line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result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2C2CFF"/>
                </a:solidFill>
              </a:rPr>
              <a:t>this</a:t>
            </a:r>
            <a:r>
              <a:rPr>
                <a:solidFill>
                  <a:srgbClr val="000000"/>
                </a:solidFill>
              </a:rPr>
              <a:t>.</a:t>
            </a:r>
            <a:r>
              <a:rPr>
                <a:solidFill>
                  <a:srgbClr val="000000"/>
                </a:solidFill>
              </a:rPr>
              <a:t>corner3</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corner4</a:t>
            </a:r>
            <a:r>
              <a:rPr>
                <a:solidFill>
                  <a:srgbClr val="000000"/>
                </a:solidFill>
              </a:rPr>
              <a:t>,</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result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8800"/>
                </a:solidFill>
              </a:rPr>
              <a:t>/**
	     * Return the length of the diagonal of the rectangle.
	     * @param none
	     * @returns The length of the diagonal of the rectangle.
	     * @sideEffects None
	*/</a:t>
            </a:r>
            <a:r>
              <a:rPr>
                <a:solidFill>
                  <a:srgbClr val="BBBBBB"/>
                </a:solidFill>
              </a:rPr>
              <a:t>
	</a:t>
            </a:r>
            <a:r>
              <a:rPr>
                <a:solidFill>
                  <a:srgbClr val="000000"/>
                </a:solidFill>
              </a:rPr>
              <a:t>getPerimeter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number</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horizLine</a:t>
            </a:r>
            <a:r>
              <a:rPr>
                <a:solidFill>
                  <a:srgbClr val="000000"/>
                </a:solidFill>
              </a:rPr>
              <a:t>:</a:t>
            </a:r>
            <a:r>
              <a:rPr>
                <a:solidFill>
                  <a:srgbClr val="2C2CFF"/>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vertLine</a:t>
            </a:r>
            <a:r>
              <a:rPr>
                <a:solidFill>
                  <a:srgbClr val="000000"/>
                </a:solidFill>
              </a:rPr>
              <a:t>:</a:t>
            </a:r>
            <a:r>
              <a:rPr>
                <a:solidFill>
                  <a:srgbClr val="2C2CFF"/>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corner3</a:t>
            </a:r>
            <a:r>
              <a:rPr>
                <a:solidFill>
                  <a:srgbClr val="000000"/>
                </a:solidFill>
              </a:rPr>
              <a:t>,</a:t>
            </a:r>
            <a:r>
              <a:rPr>
                <a:solidFill>
                  <a:srgbClr val="2C2CFF"/>
                </a:solidFill>
              </a:rPr>
              <a:t>this</a:t>
            </a:r>
            <a:r>
              <a:rPr>
                <a:solidFill>
                  <a:srgbClr val="000000"/>
                </a:solidFill>
              </a:rPr>
              <a:t>.</a:t>
            </a:r>
            <a:r>
              <a:rPr>
                <a:solidFill>
                  <a:srgbClr val="000000"/>
                </a:solidFill>
              </a:rPr>
              <a:t>corner4</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horizLine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2C8553"/>
                </a:solidFill>
              </a:rPr>
              <a:t>2</a:t>
            </a:r>
            <a:r>
              <a:rPr>
                <a:solidFill>
                  <a:srgbClr val="000000"/>
                </a:solidFill>
              </a:rPr>
              <a:t>+</a:t>
            </a:r>
            <a:r>
              <a:rPr>
                <a:solidFill>
                  <a:srgbClr val="000000"/>
                </a:solidFill>
              </a:rPr>
              <a:t>vertLine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2C8553"/>
                </a:solidFill>
              </a:rPr>
              <a:t>2</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8800"/>
                </a:solidFill>
              </a:rPr>
              <a:t>/**
	   * Return the length of the diagonal of the rectangle.
	   * @param none
	   * @returns The length of the diagonal of the rectangle.
	   * @sideEffects None
	*/</a:t>
            </a:r>
            <a:r>
              <a:rPr>
                <a:solidFill>
                  <a:srgbClr val="BBBBBB"/>
                </a:solidFill>
              </a:rPr>
              <a:t>
	</a:t>
            </a:r>
            <a:r>
              <a:rPr>
                <a:solidFill>
                  <a:srgbClr val="000000"/>
                </a:solidFill>
              </a:rPr>
              <a:t>getDiagonalLength</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diags</a:t>
            </a:r>
            <a:r>
              <a:rPr>
                <a:solidFill>
                  <a:srgbClr val="000000"/>
                </a:solidFill>
              </a:rPr>
              <a:t>:</a:t>
            </a:r>
            <a:r>
              <a:rPr>
                <a:solidFill>
                  <a:srgbClr val="2C2CFF"/>
                </a:solidFill>
              </a:rPr>
              <a:t>Line</a:t>
            </a:r>
            <a:r>
              <a:rPr>
                <a:solidFill>
                  <a:srgbClr val="000000"/>
                </a:solidFill>
              </a:rPr>
              <a:t>[</a:t>
            </a:r>
            <a:r>
              <a:rPr>
                <a:solidFill>
                  <a:srgbClr val="000000"/>
                </a:solidFill>
              </a:rPr>
              <a:t>]</a:t>
            </a:r>
            <a:r>
              <a:rPr>
                <a:solidFill>
                  <a:srgbClr val="000000"/>
                </a:solidFill>
              </a:rPr>
              <a:t>=</a:t>
            </a:r>
            <a:r>
              <a:rPr>
                <a:solidFill>
                  <a:srgbClr val="2C2CFF"/>
                </a:solidFill>
              </a:rPr>
              <a:t>this</a:t>
            </a:r>
            <a:r>
              <a:rPr>
                <a:solidFill>
                  <a:srgbClr val="000000"/>
                </a:solidFill>
              </a:rPr>
              <a:t>.</a:t>
            </a:r>
            <a:r>
              <a:rPr>
                <a:solidFill>
                  <a:srgbClr val="000000"/>
                </a:solidFill>
              </a:rPr>
              <a:t>getDiagonals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diags</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rect</a:t>
            </a:r>
            <a:r>
              <a:rPr>
                <a:solidFill>
                  <a:srgbClr val="000000"/>
                </a:solidFill>
              </a:rPr>
              <a:t>:</a:t>
            </a:r>
            <a:r>
              <a:rPr>
                <a:solidFill>
                  <a:srgbClr val="2C2CFF"/>
                </a:solidFill>
              </a:rPr>
              <a:t>Rectangle</a:t>
            </a:r>
            <a:r>
              <a:rPr>
                <a:solidFill>
                  <a:srgbClr val="000000"/>
                </a:solidFill>
              </a:rPr>
              <a:t>=</a:t>
            </a:r>
            <a:r>
              <a:rPr>
                <a:solidFill>
                  <a:srgbClr val="000000"/>
                </a:solidFill>
              </a:rPr>
              <a:t>new</a:t>
            </a:r>
            <a:r>
              <a:rPr>
                <a:solidFill>
                  <a:srgbClr val="BBBBBB"/>
                </a:solidFill>
              </a:rPr>
              <a:t> </a:t>
            </a:r>
            <a:r>
              <a:rPr>
                <a:solidFill>
                  <a:srgbClr val="000000"/>
                </a:solidFill>
              </a:rPr>
              <a:t>Rectangle</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100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rect</a:t>
            </a:r>
            <a:r>
              <a:rPr>
                <a:solidFill>
                  <a:srgbClr val="000000"/>
                </a:solidFill>
              </a:rPr>
              <a:t>.</a:t>
            </a:r>
            <a:r>
              <a:rPr>
                <a:solidFill>
                  <a:srgbClr val="000000"/>
                </a:solidFill>
              </a:rPr>
              <a:t>getDiagonals</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rect</a:t>
            </a:r>
            <a:r>
              <a:rPr>
                <a:solidFill>
                  <a:srgbClr val="000000"/>
                </a:solidFill>
              </a:rPr>
              <a:t>.</a:t>
            </a:r>
            <a:r>
              <a:rPr>
                <a:solidFill>
                  <a:srgbClr val="000000"/>
                </a:solidFill>
              </a:rPr>
              <a:t>getPerimeter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rect</a:t>
            </a:r>
            <a:r>
              <a:rPr>
                <a:solidFill>
                  <a:srgbClr val="000000"/>
                </a:solidFill>
              </a:rPr>
              <a:t>.</a:t>
            </a:r>
            <a:r>
              <a:rPr>
                <a:solidFill>
                  <a:srgbClr val="000000"/>
                </a:solidFill>
              </a:rPr>
              <a:t>getDiagonalLength</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1" i="1" u="none" sz="1600">
                <a:solidFill>
                  <a:schemeClr val="dk1"/>
                </a:solidFill>
              </a:rPr>
              <a:t>Data hiding</a:t>
            </a:r>
            <a:r>
              <a:rPr b="0" i="0" u="none" sz="1600">
                <a:solidFill>
                  <a:schemeClr val="dk1"/>
                </a:solidFill>
              </a:rPr>
              <a:t> is an important tool for object oriented programming.  It allows us, as the programmer, to decide what functionality, methods, and data we expose to the users of our class without worrying about things we have hidden inside.</a:t>
            </a:r>
            <a:r>
              <a:rPr b="0" i="0" u="none" sz="1600">
                <a:solidFill>
                  <a:schemeClr val="dk1"/>
                </a:solidFill>
              </a:rPr>
              <a:t> </a:t>
            </a:r>
            <a:r>
              <a:rPr b="0" i="0" u="none" sz="1600">
                <a:solidFill>
                  <a:schemeClr val="dk1"/>
                </a:solidFill>
              </a:rPr>
              <a:t>If we provide a </a:t>
            </a:r>
            <a:r>
              <a:rPr b="1" i="1" u="none" sz="1600">
                <a:solidFill>
                  <a:schemeClr val="dk1"/>
                </a:solidFill>
              </a:rPr>
              <a:t>public interface</a:t>
            </a:r>
            <a:r>
              <a:rPr b="0" i="0" u="none" sz="1600">
                <a:solidFill>
                  <a:schemeClr val="dk1"/>
                </a:solidFill>
              </a:rPr>
              <a:t> to our class that is consistent, then we should try not to change it, but anything that is private can be changed so long as we make sure that the </a:t>
            </a:r>
            <a:r>
              <a:rPr b="1" i="1" u="none" sz="1600">
                <a:solidFill>
                  <a:schemeClr val="dk1"/>
                </a:solidFill>
              </a:rPr>
              <a:t>public interface</a:t>
            </a:r>
            <a:r>
              <a:rPr b="0" i="0" u="none" sz="1600">
                <a:solidFill>
                  <a:schemeClr val="dk1"/>
                </a:solidFill>
              </a:rPr>
              <a:t> still works as expected without breaking anything that uses our class.</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Object Cloning</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of copies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Recall from the previous chapter the discussion of copying.</a:t>
            </a:r>
          </a:p>
          <a:p>
            <a:pPr lvl="1"/>
            <a:r>
              <a:rPr b="0" i="0" u="none" sz="1600">
                <a:solidFill>
                  <a:schemeClr val="dk1"/>
                </a:solidFill>
                <a:latin typeface="Courier New"/>
              </a:rPr>
              <a:t>point2=point;</a:t>
            </a:r>
            <a:r>
              <a:rPr b="0" i="0" u="none" sz="1600">
                <a:solidFill>
                  <a:schemeClr val="dk1"/>
                </a:solidFill>
              </a:rPr>
              <a:t> //makes a copy of the </a:t>
            </a:r>
            <a:r>
              <a:rPr b="1" i="1" u="none" sz="1600">
                <a:solidFill>
                  <a:schemeClr val="dk1"/>
                </a:solidFill>
              </a:rPr>
              <a:t>reference</a:t>
            </a:r>
            <a:r>
              <a:rPr b="0" i="0" u="none" sz="1600">
                <a:solidFill>
                  <a:schemeClr val="dk1"/>
                </a:solidFill>
              </a:rPr>
              <a:t> to the one and only object</a:t>
            </a:r>
          </a:p>
          <a:p>
            <a:pPr lvl="1"/>
            <a:r>
              <a:rPr b="0" i="0" u="none" sz="1600">
                <a:solidFill>
                  <a:schemeClr val="dk1"/>
                </a:solidFill>
              </a:rPr>
              <a:t>A </a:t>
            </a:r>
            <a:r>
              <a:rPr b="1" i="1" u="none" sz="1600">
                <a:solidFill>
                  <a:schemeClr val="dk1"/>
                </a:solidFill>
              </a:rPr>
              <a:t>shallow copy</a:t>
            </a:r>
            <a:r>
              <a:rPr b="0" i="0" u="none" sz="1600">
                <a:solidFill>
                  <a:schemeClr val="dk1"/>
                </a:solidFill>
              </a:rPr>
              <a:t> of the object only copies the top level primitive types, but does not duplicate any contained objects, rather it copies the reference to the same object.  For arrays, we can use the spread operator (…) to do this.</a:t>
            </a:r>
          </a:p>
          <a:p>
            <a:pPr lvl="1"/>
            <a:r>
              <a:rPr b="0" i="0" u="none" sz="1600">
                <a:solidFill>
                  <a:schemeClr val="dk1"/>
                </a:solidFill>
              </a:rPr>
              <a:t>A </a:t>
            </a:r>
            <a:r>
              <a:rPr b="1" i="1" u="none" sz="1600">
                <a:solidFill>
                  <a:schemeClr val="dk1"/>
                </a:solidFill>
              </a:rPr>
              <a:t>deep copy</a:t>
            </a:r>
            <a:r>
              <a:rPr b="0" i="0" u="none" sz="1600">
                <a:solidFill>
                  <a:schemeClr val="dk1"/>
                </a:solidFill>
              </a:rPr>
              <a:t> of the object makes copies of all of the objects, nested objects and primitive types.  Gives you a true clone of the object that is independent of the original.  Later, we will learn how to clone the object, but for now, we have to create an independent object with the same values.</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of copies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A </a:t>
            </a:r>
            <a:r>
              <a:rPr b="1" i="1" u="none" sz="1600">
                <a:solidFill>
                  <a:schemeClr val="dk1"/>
                </a:solidFill>
              </a:rPr>
              <a:t>deep copy</a:t>
            </a:r>
            <a:r>
              <a:rPr b="0" i="0" u="none" sz="1600">
                <a:solidFill>
                  <a:schemeClr val="dk1"/>
                </a:solidFill>
              </a:rPr>
              <a:t> of the object makes copies of all of the objects, nested objects and primitive types.  Gives you a true clone of the object that is independent of the original.  Later, we will learn how to clone the object, but for now, we have to create an independent object with the same values.</a:t>
            </a:r>
            <a:r>
              <a:rPr b="0" i="0" u="none" sz="1600">
                <a:solidFill>
                  <a:schemeClr val="dk1"/>
                </a:solidFill>
              </a:rPr>
              <a:t> </a:t>
            </a:r>
            <a:r>
              <a:rPr b="0" i="0" u="none" sz="1600">
                <a:solidFill>
                  <a:schemeClr val="dk1"/>
                </a:solidFill>
              </a:rPr>
              <a:t>How do we do this in a structured way?</a:t>
            </a:r>
          </a:p>
          <a:p>
            <a:pPr lvl="1"/>
            <a:r>
              <a:rPr b="0" i="0" u="none" sz="1600">
                <a:solidFill>
                  <a:schemeClr val="dk1"/>
                </a:solidFill>
              </a:rPr>
              <a:t>We teach each class how to clone itself, and then use those methods if we have a class that contains another class. </a:t>
            </a:r>
          </a:p>
          <a:p>
            <a:pPr lvl="1"/>
            <a:r>
              <a:rPr b="0" i="0" u="none" sz="1600">
                <a:solidFill>
                  <a:schemeClr val="dk1"/>
                </a:solidFill>
              </a:rPr>
              <a:t>We will work from the bottom up of our hierarchy of classes.  The simplest of which is our color class.</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of copies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Consider the Color class we have been working with.  Cloning that is eash as a </a:t>
            </a:r>
            <a:r>
              <a:rPr b="1" i="1" u="none" sz="1600">
                <a:solidFill>
                  <a:schemeClr val="dk1"/>
                </a:solidFill>
              </a:rPr>
              <a:t>shallow copy</a:t>
            </a:r>
            <a:r>
              <a:rPr b="0" i="0" u="none" sz="1600">
                <a:solidFill>
                  <a:schemeClr val="dk1"/>
                </a:solidFill>
              </a:rPr>
              <a:t> is sufficient.  The classes data items are all primitive types (numbers).</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2CFF"/>
                </a:solidFill>
              </a:rPr>
              <a:t>this</a:t>
            </a:r>
            <a:r>
              <a:rPr>
                <a:solidFill>
                  <a:srgbClr val="000000"/>
                </a:solidFill>
              </a:rPr>
              <a:t>.</a:t>
            </a:r>
            <a:r>
              <a:rPr>
                <a:solidFill>
                  <a:srgbClr val="000000"/>
                </a:solidFill>
              </a:rPr>
              <a:t>red</a:t>
            </a:r>
            <a:r>
              <a:rPr>
                <a:solidFill>
                  <a:srgbClr val="000000"/>
                </a:solidFill>
              </a:rPr>
              <a:t>,</a:t>
            </a:r>
            <a:r>
              <a:rPr>
                <a:solidFill>
                  <a:srgbClr val="2C2CFF"/>
                </a:solidFill>
              </a:rPr>
              <a:t>this</a:t>
            </a:r>
            <a:r>
              <a:rPr>
                <a:solidFill>
                  <a:srgbClr val="000000"/>
                </a:solidFill>
              </a:rPr>
              <a:t>.</a:t>
            </a:r>
            <a:r>
              <a:rPr>
                <a:solidFill>
                  <a:srgbClr val="000000"/>
                </a:solidFill>
              </a:rPr>
              <a:t>green</a:t>
            </a:r>
            <a:r>
              <a:rPr>
                <a:solidFill>
                  <a:srgbClr val="000000"/>
                </a:solidFill>
              </a:rPr>
              <a:t>,</a:t>
            </a:r>
            <a:r>
              <a:rPr>
                <a:solidFill>
                  <a:srgbClr val="2C2CFF"/>
                </a:solidFill>
              </a:rPr>
              <a:t>this</a:t>
            </a:r>
            <a:r>
              <a:rPr>
                <a:solidFill>
                  <a:srgbClr val="000000"/>
                </a:solidFill>
              </a:rPr>
              <a:t>.</a:t>
            </a:r>
            <a:r>
              <a:rPr>
                <a:solidFill>
                  <a:srgbClr val="000000"/>
                </a:solidFill>
              </a:rPr>
              <a:t>blue</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red</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blue</a:t>
            </a:r>
            <a:r>
              <a:rPr>
                <a:solidFill>
                  <a:srgbClr val="000000"/>
                </a:solidFill>
              </a:rPr>
              <a:t>=</a:t>
            </a:r>
            <a:r>
              <a:rPr>
                <a:solidFill>
                  <a:srgbClr val="000000"/>
                </a:solidFill>
              </a:rPr>
              <a:t>red</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blue</a:t>
            </a:r>
            <a:r>
              <a:rPr>
                <a:solidFill>
                  <a:srgbClr val="000000"/>
                </a:solidFill>
              </a:rPr>
              <a:t>.</a:t>
            </a:r>
            <a:r>
              <a:rPr>
                <a:solidFill>
                  <a:srgbClr val="000000"/>
                </a:solidFill>
              </a:rPr>
              <a:t>red</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000000"/>
                </a:solidFill>
              </a:rPr>
              <a:t>blue</a:t>
            </a:r>
            <a:r>
              <a:rPr>
                <a:solidFill>
                  <a:srgbClr val="000000"/>
                </a:solidFill>
              </a:rPr>
              <a:t>.</a:t>
            </a:r>
            <a:r>
              <a:rPr>
                <a:solidFill>
                  <a:srgbClr val="000000"/>
                </a:solidFill>
              </a:rPr>
              <a:t>blue</a:t>
            </a:r>
            <a:r>
              <a:rPr>
                <a:solidFill>
                  <a:srgbClr val="000000"/>
                </a:solidFill>
              </a:rPr>
              <a:t>=</a:t>
            </a:r>
            <a:r>
              <a:rPr>
                <a:solidFill>
                  <a:srgbClr val="2C8553"/>
                </a:solidFill>
              </a:rPr>
              <a:t>255</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red</a:t>
            </a:r>
            <a:r>
              <a:rPr>
                <a:solidFill>
                  <a:srgbClr val="000000"/>
                </a:solidFill>
              </a:rPr>
              <a:t>,</a:t>
            </a:r>
            <a:r>
              <a:rPr>
                <a:solidFill>
                  <a:srgbClr val="000000"/>
                </a:solidFill>
              </a:rPr>
              <a:t>blue</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of copies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We can create a new color object from an existing one by calling the existing one's clone method.</a:t>
            </a:r>
          </a:p>
          <a:p>
            <a:pPr/>
            <a:r>
              <a:rPr b="0" i="0" u="none" sz="1600">
                <a:solidFill>
                  <a:schemeClr val="dk1"/>
                </a:solidFill>
              </a:rPr>
              <a:t>Our point method is more difficult in that it contains a Color object.  Here a </a:t>
            </a:r>
            <a:r>
              <a:rPr b="1" i="1" u="none" sz="1600">
                <a:solidFill>
                  <a:schemeClr val="dk1"/>
                </a:solidFill>
              </a:rPr>
              <a:t>deep copy</a:t>
            </a:r>
            <a:r>
              <a:rPr b="0" i="0" u="none" sz="1600">
                <a:solidFill>
                  <a:schemeClr val="dk1"/>
                </a:solidFill>
              </a:rPr>
              <a:t> is required to not only copy the point object into a new instance, but also create a new instance of the color object.  Luckily the color object already has a clone method.</a:t>
            </a:r>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'ch5/drawing2'</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Point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y</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Point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2CFF"/>
                </a:solidFill>
              </a:rPr>
              <a:t>this</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5</a:t>
            </a:r>
            <a:r>
              <a:rPr>
                <a:solidFill>
                  <a:srgbClr val="000000"/>
                </a:solidFill>
              </a:rPr>
              <a:t>,</a:t>
            </a:r>
            <a:r>
              <a:rPr>
                <a:solidFill>
                  <a:srgbClr val="2C8553"/>
                </a:solidFill>
              </a:rPr>
              <a:t>5</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q</a:t>
            </a:r>
            <a:r>
              <a:rPr>
                <a:solidFill>
                  <a:srgbClr val="000000"/>
                </a:solidFill>
              </a:rPr>
              <a:t>=</a:t>
            </a:r>
            <a:r>
              <a:rPr>
                <a:solidFill>
                  <a:srgbClr val="000000"/>
                </a:solidFill>
              </a:rPr>
              <a:t>p</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q</a:t>
            </a:r>
            <a:r>
              <a:rPr>
                <a:solidFill>
                  <a:srgbClr val="000000"/>
                </a:solidFill>
              </a:rPr>
              <a:t>.</a:t>
            </a:r>
            <a:r>
              <a:rPr>
                <a:solidFill>
                  <a:srgbClr val="000000"/>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255</a:t>
            </a:r>
            <a:r>
              <a:rPr>
                <a:solidFill>
                  <a:srgbClr val="000000"/>
                </a:solidFill>
              </a:rPr>
              <a:t>,</a:t>
            </a:r>
            <a:r>
              <a:rPr>
                <a:solidFill>
                  <a:srgbClr val="2C8553"/>
                </a:solidFill>
              </a:rPr>
              <a:t>255</a:t>
            </a:r>
            <a:r>
              <a:rPr>
                <a:solidFill>
                  <a:srgbClr val="000000"/>
                </a:solidFill>
              </a:rPr>
              <a:t>)</a:t>
            </a:r>
            <a:r>
              <a:rPr>
                <a:solidFill>
                  <a:srgbClr val="000000"/>
                </a:solidFill>
              </a:rPr>
              <a:t>;</a:t>
            </a:r>
            <a:r>
              <a:rPr>
                <a:solidFill>
                  <a:srgbClr val="BBBBBB"/>
                </a:solidFill>
              </a:rPr>
              <a:t>
</a:t>
            </a:r>
            <a:r>
              <a:rPr>
                <a:solidFill>
                  <a:srgbClr val="000000"/>
                </a:solidFill>
              </a:rPr>
              <a:t>q</a:t>
            </a:r>
            <a:r>
              <a:rPr>
                <a:solidFill>
                  <a:srgbClr val="000000"/>
                </a:solidFill>
              </a:rPr>
              <a:t>.</a:t>
            </a:r>
            <a:r>
              <a:rPr>
                <a:solidFill>
                  <a:srgbClr val="000000"/>
                </a:solidFill>
              </a:rPr>
              <a:t>x</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p</a:t>
            </a:r>
            <a:r>
              <a:rPr>
                <a:solidFill>
                  <a:srgbClr val="000000"/>
                </a:solidFill>
              </a:rPr>
              <a:t>,</a:t>
            </a:r>
            <a:r>
              <a:rPr>
                <a:solidFill>
                  <a:srgbClr val="000000"/>
                </a:solidFill>
              </a:rPr>
              <a:t>q</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of copies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Note, if we passed the color, we would get a reference to the same color object, but by calling its clone method, we get a new one (since we wrote it that way).</a:t>
            </a:r>
          </a:p>
          <a:p>
            <a:pPr/>
            <a:r>
              <a:rPr b="0" i="0" u="none" sz="1600">
                <a:solidFill>
                  <a:schemeClr val="dk1"/>
                </a:solidFill>
              </a:rPr>
              <a:t>Likewise, we can add a clone method to our Line class as well.  Again, since this class contains references to objects, we must </a:t>
            </a:r>
            <a:r>
              <a:rPr b="1" i="1" u="none" sz="1600">
                <a:solidFill>
                  <a:schemeClr val="dk1"/>
                </a:solidFill>
              </a:rPr>
              <a:t>deep copy</a:t>
            </a:r>
            <a:r>
              <a:rPr b="0" i="0" u="none" sz="1600">
                <a:solidFill>
                  <a:schemeClr val="dk1"/>
                </a:solidFill>
              </a:rPr>
              <a:t> the line class.  Luckily each of the object types (color and line) already has a clone method we can use.</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'ch5/drawing3'</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Line</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100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line2</a:t>
            </a:r>
            <a:r>
              <a:rPr>
                <a:solidFill>
                  <a:srgbClr val="000000"/>
                </a:solidFill>
              </a:rPr>
              <a:t>=</a:t>
            </a:r>
            <a:r>
              <a:rPr>
                <a:solidFill>
                  <a:srgbClr val="000000"/>
                </a:solidFill>
              </a:rPr>
              <a:t>line</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line2</a:t>
            </a:r>
            <a:r>
              <a:rPr>
                <a:solidFill>
                  <a:srgbClr val="000000"/>
                </a:solidFill>
              </a:rPr>
              <a:t>.</a:t>
            </a:r>
            <a:r>
              <a:rPr>
                <a:solidFill>
                  <a:srgbClr val="000000"/>
                </a:solidFill>
              </a:rPr>
              <a:t>color</a:t>
            </a:r>
            <a:r>
              <a:rPr>
                <a:solidFill>
                  <a:srgbClr val="000000"/>
                </a:solidFill>
              </a:rPr>
              <a:t>.</a:t>
            </a:r>
            <a:r>
              <a:rPr>
                <a:solidFill>
                  <a:srgbClr val="000000"/>
                </a:solidFill>
              </a:rPr>
              <a:t>red</a:t>
            </a:r>
            <a:r>
              <a:rPr>
                <a:solidFill>
                  <a:srgbClr val="000000"/>
                </a:solidFill>
              </a:rPr>
              <a:t>=</a:t>
            </a:r>
            <a:r>
              <a:rPr>
                <a:solidFill>
                  <a:srgbClr val="2C8553"/>
                </a:solidFill>
              </a:rPr>
              <a:t>255</a:t>
            </a:r>
            <a:r>
              <a:rPr>
                <a:solidFill>
                  <a:srgbClr val="000000"/>
                </a:solidFill>
              </a:rPr>
              <a:t>;</a:t>
            </a:r>
            <a:r>
              <a:rPr>
                <a:solidFill>
                  <a:srgbClr val="BBBBBB"/>
                </a:solidFill>
              </a:rPr>
              <a:t>
</a:t>
            </a:r>
            <a:r>
              <a:rPr>
                <a:solidFill>
                  <a:srgbClr val="000000"/>
                </a:solidFill>
              </a:rPr>
              <a:t>line2</a:t>
            </a:r>
            <a:r>
              <a:rPr>
                <a:solidFill>
                  <a:srgbClr val="000000"/>
                </a:solidFill>
              </a:rPr>
              <a:t>.</a:t>
            </a:r>
            <a:r>
              <a:rPr>
                <a:solidFill>
                  <a:srgbClr val="000000"/>
                </a:solidFill>
              </a:rPr>
              <a:t>start</a:t>
            </a:r>
            <a:r>
              <a:rPr>
                <a:solidFill>
                  <a:srgbClr val="000000"/>
                </a:solidFill>
              </a:rPr>
              <a:t>.</a:t>
            </a:r>
            <a:r>
              <a:rPr>
                <a:solidFill>
                  <a:srgbClr val="000000"/>
                </a:solidFill>
              </a:rPr>
              <a:t>x</a:t>
            </a:r>
            <a:r>
              <a:rPr>
                <a:solidFill>
                  <a:srgbClr val="000000"/>
                </a:solidFill>
              </a:rPr>
              <a:t>=</a:t>
            </a:r>
            <a:r>
              <a:rPr>
                <a:solidFill>
                  <a:srgbClr val="2C8553"/>
                </a:solidFill>
              </a:rPr>
              <a:t>5</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line</a:t>
            </a:r>
            <a:r>
              <a:rPr>
                <a:solidFill>
                  <a:srgbClr val="000000"/>
                </a:solidFill>
              </a:rPr>
              <a:t>,</a:t>
            </a:r>
            <a:r>
              <a:rPr>
                <a:solidFill>
                  <a:srgbClr val="000000"/>
                </a:solidFill>
              </a:rPr>
              <a:t>line2</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of copies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We can easily do the same for our Rectangle and Polygon classes.  For the rectangle class</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'ch5/drawing3'</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corner4</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private</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BBBBBB"/>
                </a:solidFill>
              </a:rPr>
              <a:t> </a:t>
            </a:r>
            <a:r>
              <a:rPr>
                <a:solidFill>
                  <a:srgbClr val="2C2CFF"/>
                </a:solidFill>
              </a:rPr>
              <a:t>private</a:t>
            </a:r>
            <a:r>
              <a:rPr>
                <a:solidFill>
                  <a:srgbClr val="BBBBBB"/>
                </a:solidFill>
              </a:rPr>
              <a:t> </a:t>
            </a:r>
            <a:r>
              <a:rPr>
                <a:solidFill>
                  <a:srgbClr val="000000"/>
                </a:solidFill>
              </a:rPr>
              <a:t>corner3</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corner2</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corner3</a:t>
            </a:r>
            <a:r>
              <a:rPr>
                <a:solidFill>
                  <a:srgbClr val="000000"/>
                </a:solidFill>
              </a:rPr>
              <a:t>.</a:t>
            </a:r>
            <a:r>
              <a:rPr>
                <a:solidFill>
                  <a:srgbClr val="000000"/>
                </a:solidFill>
              </a:rPr>
              <a:t>x</a:t>
            </a:r>
            <a:r>
              <a:rPr>
                <a:solidFill>
                  <a:srgbClr val="000000"/>
                </a:solidFill>
              </a:rPr>
              <a:t>,</a:t>
            </a:r>
            <a:r>
              <a:rPr>
                <a:solidFill>
                  <a:srgbClr val="000000"/>
                </a:solidFill>
              </a:rPr>
              <a:t>corner1</a:t>
            </a:r>
            <a:r>
              <a:rPr>
                <a:solidFill>
                  <a:srgbClr val="000000"/>
                </a:solidFill>
              </a:rPr>
              <a:t>.</a:t>
            </a:r>
            <a:r>
              <a:rPr>
                <a:solidFill>
                  <a:srgbClr val="000000"/>
                </a:solidFill>
              </a:rPr>
              <a:t>y</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2C2CFF"/>
                </a:solidFill>
              </a:rPr>
              <a:t>this</a:t>
            </a:r>
            <a:r>
              <a:rPr>
                <a:solidFill>
                  <a:srgbClr val="000000"/>
                </a:solidFill>
              </a:rPr>
              <a:t>.</a:t>
            </a:r>
            <a:r>
              <a:rPr>
                <a:solidFill>
                  <a:srgbClr val="000000"/>
                </a:solidFill>
              </a:rPr>
              <a:t>corner4</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000000"/>
                </a:solidFill>
              </a:rPr>
              <a:t>corner1</a:t>
            </a:r>
            <a:r>
              <a:rPr>
                <a:solidFill>
                  <a:srgbClr val="000000"/>
                </a:solidFill>
              </a:rPr>
              <a:t>.</a:t>
            </a:r>
            <a:r>
              <a:rPr>
                <a:solidFill>
                  <a:srgbClr val="000000"/>
                </a:solidFill>
              </a:rPr>
              <a:t>x</a:t>
            </a:r>
            <a:r>
              <a:rPr>
                <a:solidFill>
                  <a:srgbClr val="000000"/>
                </a:solidFill>
              </a:rPr>
              <a:t>,</a:t>
            </a:r>
            <a:r>
              <a:rPr>
                <a:solidFill>
                  <a:srgbClr val="000000"/>
                </a:solidFill>
              </a:rPr>
              <a:t>corner3</a:t>
            </a:r>
            <a:r>
              <a:rPr>
                <a:solidFill>
                  <a:srgbClr val="000000"/>
                </a:solidFill>
              </a:rPr>
              <a:t>.</a:t>
            </a:r>
            <a:r>
              <a:rPr>
                <a:solidFill>
                  <a:srgbClr val="000000"/>
                </a:solidFill>
              </a:rPr>
              <a:t>y</a:t>
            </a:r>
            <a:r>
              <a:rPr>
                <a:solidFill>
                  <a:srgbClr val="000000"/>
                </a:solidFill>
              </a:rPr>
              <a:t>,</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Rectangle</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Rectangle</a:t>
            </a:r>
            <a:r>
              <a:rPr>
                <a:solidFill>
                  <a:srgbClr val="000000"/>
                </a:solidFill>
              </a:rPr>
              <a:t>(</a:t>
            </a:r>
            <a:r>
              <a:rPr>
                <a:solidFill>
                  <a:srgbClr val="2C2CFF"/>
                </a:solidFill>
              </a:rPr>
              <a:t>this</a:t>
            </a:r>
            <a:r>
              <a:rPr>
                <a:solidFill>
                  <a:srgbClr val="000000"/>
                </a:solidFill>
              </a:rPr>
              <a:t>.</a:t>
            </a:r>
            <a:r>
              <a:rPr>
                <a:solidFill>
                  <a:srgbClr val="000000"/>
                </a:solidFill>
              </a:rPr>
              <a:t>corner1</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2C2CFF"/>
                </a:solidFill>
              </a:rPr>
              <a:t>this</a:t>
            </a:r>
            <a:r>
              <a:rPr>
                <a:solidFill>
                  <a:srgbClr val="000000"/>
                </a:solidFill>
              </a:rPr>
              <a:t>.</a:t>
            </a:r>
            <a:r>
              <a:rPr>
                <a:solidFill>
                  <a:srgbClr val="000000"/>
                </a:solidFill>
              </a:rPr>
              <a:t>corner3</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rect</a:t>
            </a:r>
            <a:r>
              <a:rPr>
                <a:solidFill>
                  <a:srgbClr val="000000"/>
                </a:solidFill>
              </a:rPr>
              <a:t>=</a:t>
            </a:r>
            <a:r>
              <a:rPr>
                <a:solidFill>
                  <a:srgbClr val="000000"/>
                </a:solidFill>
              </a:rPr>
              <a:t>new</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100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rect2</a:t>
            </a:r>
            <a:r>
              <a:rPr>
                <a:solidFill>
                  <a:srgbClr val="000000"/>
                </a:solidFill>
              </a:rPr>
              <a:t>=</a:t>
            </a:r>
            <a:r>
              <a:rPr>
                <a:solidFill>
                  <a:srgbClr val="000000"/>
                </a:solidFill>
              </a:rPr>
              <a:t>rect</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rect2</a:t>
            </a:r>
            <a:r>
              <a:rPr>
                <a:solidFill>
                  <a:srgbClr val="000000"/>
                </a:solidFill>
              </a:rPr>
              <a:t>.</a:t>
            </a:r>
            <a:r>
              <a:rPr>
                <a:solidFill>
                  <a:srgbClr val="000000"/>
                </a:solidFill>
              </a:rPr>
              <a:t>color</a:t>
            </a:r>
            <a:r>
              <a:rPr>
                <a:solidFill>
                  <a:srgbClr val="000000"/>
                </a:solidFill>
              </a:rPr>
              <a:t>.</a:t>
            </a:r>
            <a:r>
              <a:rPr>
                <a:solidFill>
                  <a:srgbClr val="000000"/>
                </a:solidFill>
              </a:rPr>
              <a:t>red</a:t>
            </a:r>
            <a:r>
              <a:rPr>
                <a:solidFill>
                  <a:srgbClr val="000000"/>
                </a:solidFill>
              </a:rPr>
              <a:t>=</a:t>
            </a:r>
            <a:r>
              <a:rPr>
                <a:solidFill>
                  <a:srgbClr val="2C8553"/>
                </a:solidFill>
              </a:rPr>
              <a:t>255</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rect</a:t>
            </a:r>
            <a:r>
              <a:rPr>
                <a:solidFill>
                  <a:srgbClr val="000000"/>
                </a:solidFill>
              </a:rPr>
              <a:t>,</a:t>
            </a:r>
            <a:r>
              <a:rPr>
                <a:solidFill>
                  <a:srgbClr val="000000"/>
                </a:solidFill>
              </a:rPr>
              <a:t>rect2</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of copies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For the polygon class, things are a little trickier.  The class contains an array of references to Point.  If we use the spread operator to create a new array, we will only get a </a:t>
            </a:r>
            <a:r>
              <a:rPr b="1" i="1" u="none" sz="1600">
                <a:solidFill>
                  <a:schemeClr val="dk1"/>
                </a:solidFill>
              </a:rPr>
              <a:t>shallow copy</a:t>
            </a:r>
            <a:r>
              <a:rPr b="0" i="0" u="none" sz="1600">
                <a:solidFill>
                  <a:schemeClr val="dk1"/>
                </a:solidFill>
              </a:rPr>
              <a:t> and the individual points will reference the same Point objects as the original Polygon.  We will need to iterate through the array and clone the objects indivisually to create a new </a:t>
            </a:r>
            <a:r>
              <a:rPr b="1" i="1" u="none" sz="1600">
                <a:solidFill>
                  <a:schemeClr val="dk1"/>
                </a:solidFill>
              </a:rPr>
              <a:t>deep copy</a:t>
            </a:r>
            <a:r>
              <a:rPr b="0" i="0" u="none" sz="1600">
                <a:solidFill>
                  <a:schemeClr val="dk1"/>
                </a:solidFill>
              </a:rPr>
              <a:t> of the array to use in our cloned object.</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'ch5/drawing3'</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Polygon</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points</a:t>
            </a:r>
            <a:r>
              <a:rPr>
                <a:solidFill>
                  <a:srgbClr val="000000"/>
                </a:solidFill>
              </a:rPr>
              <a:t>:</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Polygon</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newPoints</a:t>
            </a:r>
            <a:r>
              <a:rPr>
                <a:solidFill>
                  <a:srgbClr val="000000"/>
                </a:solidFill>
              </a:rPr>
              <a:t>:</a:t>
            </a:r>
            <a:r>
              <a:rPr>
                <a:solidFill>
                  <a:srgbClr val="2C2CFF"/>
                </a:solidFill>
              </a:rPr>
              <a:t>Point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//initialize a new empty array.</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2C2CFF"/>
                </a:solidFill>
              </a:rPr>
              <a:t>let</a:t>
            </a:r>
            <a:r>
              <a:rPr>
                <a:solidFill>
                  <a:srgbClr val="BBBBBB"/>
                </a:solidFill>
              </a:rPr>
              <a:t> </a:t>
            </a:r>
            <a:r>
              <a:rPr>
                <a:solidFill>
                  <a:srgbClr val="000000"/>
                </a:solidFill>
              </a:rPr>
              <a:t>point</a:t>
            </a:r>
            <a:r>
              <a:rPr>
                <a:solidFill>
                  <a:srgbClr val="BBBBBB"/>
                </a:solidFill>
              </a:rPr>
              <a:t> </a:t>
            </a:r>
            <a:r>
              <a:rPr>
                <a:solidFill>
                  <a:srgbClr val="2C2CFF"/>
                </a:solidFill>
              </a:rPr>
              <a:t>of</a:t>
            </a:r>
            <a:r>
              <a:rPr>
                <a:solidFill>
                  <a:srgbClr val="BBBBBB"/>
                </a:solidFill>
              </a:rPr>
              <a:t> </a:t>
            </a:r>
            <a:r>
              <a:rPr>
                <a:solidFill>
                  <a:srgbClr val="2C2CFF"/>
                </a:solidFill>
              </a:rPr>
              <a:t>this</a:t>
            </a:r>
            <a:r>
              <a:rPr>
                <a:solidFill>
                  <a:srgbClr val="000000"/>
                </a:solidFill>
              </a:rPr>
              <a:t>.</a:t>
            </a:r>
            <a:r>
              <a:rPr>
                <a:solidFill>
                  <a:srgbClr val="000000"/>
                </a:solidFill>
              </a:rPr>
              <a:t>points</a:t>
            </a:r>
            <a:r>
              <a:rPr>
                <a:solidFill>
                  <a:srgbClr val="000000"/>
                </a:solidFill>
              </a:rPr>
              <a:t>)</a:t>
            </a:r>
            <a:r>
              <a:rPr>
                <a:solidFill>
                  <a:srgbClr val="000000"/>
                </a:solidFill>
              </a:rPr>
              <a:t>{</a:t>
            </a:r>
            <a:r>
              <a:rPr>
                <a:solidFill>
                  <a:srgbClr val="BBBBBB"/>
                </a:solidFill>
              </a:rPr>
              <a:t>
			</a:t>
            </a:r>
            <a:r>
              <a:rPr>
                <a:solidFill>
                  <a:srgbClr val="000000"/>
                </a:solidFill>
              </a:rPr>
              <a:t>newPoints</a:t>
            </a:r>
            <a:r>
              <a:rPr>
                <a:solidFill>
                  <a:srgbClr val="000000"/>
                </a:solidFill>
              </a:rPr>
              <a:t>.</a:t>
            </a:r>
            <a:r>
              <a:rPr>
                <a:solidFill>
                  <a:srgbClr val="000000"/>
                </a:solidFill>
              </a:rPr>
              <a:t>push</a:t>
            </a:r>
            <a:r>
              <a:rPr>
                <a:solidFill>
                  <a:srgbClr val="000000"/>
                </a:solidFill>
              </a:rPr>
              <a:t>(</a:t>
            </a:r>
            <a:r>
              <a:rPr>
                <a:solidFill>
                  <a:srgbClr val="000000"/>
                </a:solidFill>
              </a:rPr>
              <a:t>point</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//don’t push the point, push a clone of it.</a:t>
            </a:r>
            <a:r>
              <a:rPr>
                <a:solidFill>
                  <a:srgbClr val="BBBBBB"/>
                </a:solidFill>
              </a:rPr>
              <a:t>
		</a:t>
            </a:r>
            <a:r>
              <a:rPr>
                <a:solidFill>
                  <a:srgbClr val="000000"/>
                </a:solidFill>
              </a:rPr>
              <a:t>}</a:t>
            </a:r>
            <a:r>
              <a:rPr>
                <a:solidFill>
                  <a:srgbClr val="BBBBBB"/>
                </a:solidFill>
              </a:rPr>
              <a:t>
		</a:t>
            </a:r>
            <a:r>
              <a:rPr>
                <a:solidFill>
                  <a:srgbClr val="008800"/>
                </a:solidFill>
              </a:rPr>
              <a:t>// so newPoints is a new array containing clones of all the points in this polygon.  We can pass it directly since it is completely new.</a:t>
            </a:r>
            <a:r>
              <a:rPr>
                <a:solidFill>
                  <a:srgbClr val="BBBBBB"/>
                </a:solidFill>
              </a:rPr>
              <a:t>
	 	</a:t>
            </a:r>
            <a:r>
              <a:rPr>
                <a:solidFill>
                  <a:srgbClr val="2C2CFF"/>
                </a:solidFill>
              </a:rPr>
              <a:t>return</a:t>
            </a:r>
            <a:r>
              <a:rPr>
                <a:solidFill>
                  <a:srgbClr val="BBBBBB"/>
                </a:solidFill>
              </a:rPr>
              <a:t> </a:t>
            </a:r>
            <a:r>
              <a:rPr>
                <a:solidFill>
                  <a:srgbClr val="000000"/>
                </a:solidFill>
              </a:rPr>
              <a:t>new</a:t>
            </a:r>
            <a:r>
              <a:rPr>
                <a:solidFill>
                  <a:srgbClr val="BBBBBB"/>
                </a:solidFill>
              </a:rPr>
              <a:t> </a:t>
            </a:r>
            <a:r>
              <a:rPr>
                <a:solidFill>
                  <a:srgbClr val="000000"/>
                </a:solidFill>
              </a:rPr>
              <a:t>Polygon</a:t>
            </a:r>
            <a:r>
              <a:rPr>
                <a:solidFill>
                  <a:srgbClr val="000000"/>
                </a:solidFill>
              </a:rPr>
              <a:t>(</a:t>
            </a:r>
            <a:r>
              <a:rPr>
                <a:solidFill>
                  <a:srgbClr val="000000"/>
                </a:solidFill>
              </a:rPr>
              <a:t>newPoints</a:t>
            </a:r>
            <a:r>
              <a:rPr>
                <a:solidFill>
                  <a:srgbClr val="000000"/>
                </a:solidFill>
              </a:rPr>
              <a:t>,</a:t>
            </a:r>
            <a:r>
              <a:rPr>
                <a:solidFill>
                  <a:srgbClr val="2C2CFF"/>
                </a:solidFill>
              </a:rPr>
              <a:t>this</a:t>
            </a:r>
            <a:r>
              <a:rPr>
                <a:solidFill>
                  <a:srgbClr val="000000"/>
                </a:solidFill>
              </a:rPr>
              <a:t>.</a:t>
            </a:r>
            <a:r>
              <a:rPr>
                <a:solidFill>
                  <a:srgbClr val="000000"/>
                </a:solidFill>
              </a:rPr>
              <a:t>color</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pts</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100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poly</a:t>
            </a:r>
            <a:r>
              <a:rPr>
                <a:solidFill>
                  <a:srgbClr val="000000"/>
                </a:solidFill>
              </a:rPr>
              <a:t>=</a:t>
            </a:r>
            <a:r>
              <a:rPr>
                <a:solidFill>
                  <a:srgbClr val="000000"/>
                </a:solidFill>
              </a:rPr>
              <a:t>new</a:t>
            </a:r>
            <a:r>
              <a:rPr>
                <a:solidFill>
                  <a:srgbClr val="BBBBBB"/>
                </a:solidFill>
              </a:rPr>
              <a:t> </a:t>
            </a:r>
            <a:r>
              <a:rPr>
                <a:solidFill>
                  <a:srgbClr val="000000"/>
                </a:solidFill>
              </a:rPr>
              <a:t>Polygon</a:t>
            </a:r>
            <a:r>
              <a:rPr>
                <a:solidFill>
                  <a:srgbClr val="000000"/>
                </a:solidFill>
              </a:rPr>
              <a:t>(</a:t>
            </a:r>
            <a:r>
              <a:rPr>
                <a:solidFill>
                  <a:srgbClr val="000000"/>
                </a:solidFill>
              </a:rPr>
              <a:t>pts</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poly2</a:t>
            </a:r>
            <a:r>
              <a:rPr>
                <a:solidFill>
                  <a:srgbClr val="000000"/>
                </a:solidFill>
              </a:rPr>
              <a:t>=</a:t>
            </a:r>
            <a:r>
              <a:rPr>
                <a:solidFill>
                  <a:srgbClr val="000000"/>
                </a:solidFill>
              </a:rPr>
              <a:t>poly</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poly2</a:t>
            </a:r>
            <a:r>
              <a:rPr>
                <a:solidFill>
                  <a:srgbClr val="000000"/>
                </a:solidFill>
              </a:rPr>
              <a:t>.</a:t>
            </a:r>
            <a:r>
              <a:rPr>
                <a:solidFill>
                  <a:srgbClr val="000000"/>
                </a:solidFill>
              </a:rPr>
              <a:t>color</a:t>
            </a:r>
            <a:r>
              <a:rPr>
                <a:solidFill>
                  <a:srgbClr val="000000"/>
                </a:solidFill>
              </a:rPr>
              <a:t>.</a:t>
            </a:r>
            <a:r>
              <a:rPr>
                <a:solidFill>
                  <a:srgbClr val="000000"/>
                </a:solidFill>
              </a:rPr>
              <a:t>red</a:t>
            </a:r>
            <a:r>
              <a:rPr>
                <a:solidFill>
                  <a:srgbClr val="000000"/>
                </a:solidFill>
              </a:rPr>
              <a:t>=</a:t>
            </a:r>
            <a:r>
              <a:rPr>
                <a:solidFill>
                  <a:srgbClr val="2C8553"/>
                </a:solidFill>
              </a:rPr>
              <a:t>255</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poly</a:t>
            </a:r>
            <a:r>
              <a:rPr>
                <a:solidFill>
                  <a:srgbClr val="000000"/>
                </a:solidFill>
              </a:rPr>
              <a:t>,</a:t>
            </a:r>
            <a:r>
              <a:rPr>
                <a:solidFill>
                  <a:srgbClr val="000000"/>
                </a:solidFill>
              </a:rPr>
              <a:t>poly2</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Adding functionality to a class</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Pr/>
            <a:r>
              <a:rPr b="0" i="0" u="none" sz="1600">
                <a:solidFill>
                  <a:schemeClr val="dk1"/>
                </a:solidFill>
              </a:rPr>
              <a:t>Let's consider our drawing example from the previous chapter</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Point</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y</a:t>
            </a:r>
            <a:r>
              <a:rPr>
                <a:solidFill>
                  <a:srgbClr val="000000"/>
                </a:solidFill>
              </a:rPr>
              <a:t>:</a:t>
            </a:r>
            <a:r>
              <a:rPr>
                <a:solidFill>
                  <a:srgbClr val="2C2CFF"/>
                </a:solidFill>
              </a:rPr>
              <a:t>number</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memory layouts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Let's consider how using clone affects the layout of our objects in memory.  This can be a good way to understand what is going on in your program.</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point1</a:t>
            </a:r>
            <a:r>
              <a:rPr>
                <a:solidFill>
                  <a:srgbClr val="000000"/>
                </a:solidFill>
              </a:rPr>
              <a:t>:</a:t>
            </a:r>
            <a:r>
              <a:rPr>
                <a:solidFill>
                  <a:srgbClr val="BBBBBB"/>
                </a:solidFill>
              </a:rPr>
              <a:t> </a:t>
            </a:r>
            <a:r>
              <a:rPr>
                <a:solidFill>
                  <a:srgbClr val="2C2CFF"/>
                </a:solidFill>
              </a:rPr>
              <a:t>Point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point2</a:t>
            </a:r>
            <a:r>
              <a:rPr>
                <a:solidFill>
                  <a:srgbClr val="000000"/>
                </a:solidFill>
              </a:rPr>
              <a:t>:</a:t>
            </a:r>
            <a:r>
              <a:rPr>
                <a:solidFill>
                  <a:srgbClr val="BBBBBB"/>
                </a:solidFill>
              </a:rPr>
              <a:t> </a:t>
            </a:r>
            <a:r>
              <a:rPr>
                <a:solidFill>
                  <a:srgbClr val="2C2CFF"/>
                </a:solidFill>
              </a:rPr>
              <a:t>Point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BBBBBB"/>
                </a:solidFill>
              </a:rPr>
              <a:t> </a:t>
            </a:r>
            <a:r>
              <a:rPr>
                <a:solidFill>
                  <a:srgbClr val="2C8553"/>
                </a:solidFill>
              </a:rPr>
              <a:t>100</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2C2CFF"/>
                </a:solidFill>
              </a:rPr>
              <a:t>Line</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000000"/>
                </a:solidFill>
              </a:rPr>
              <a:t>point1</a:t>
            </a:r>
            <a:r>
              <a:rPr>
                <a:solidFill>
                  <a:srgbClr val="000000"/>
                </a:solidFill>
              </a:rPr>
              <a:t>,</a:t>
            </a:r>
            <a:r>
              <a:rPr>
                <a:solidFill>
                  <a:srgbClr val="BBBBBB"/>
                </a:solidFill>
              </a:rPr>
              <a:t> </a:t>
            </a:r>
            <a:r>
              <a:rPr>
                <a:solidFill>
                  <a:srgbClr val="000000"/>
                </a:solidFill>
              </a:rPr>
              <a:t>point2</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line2</a:t>
            </a:r>
            <a:r>
              <a:rPr>
                <a:solidFill>
                  <a:srgbClr val="000000"/>
                </a:solidFill>
              </a:rPr>
              <a:t>:</a:t>
            </a:r>
            <a:r>
              <a:rPr>
                <a:solidFill>
                  <a:srgbClr val="BBBBBB"/>
                </a:solidFill>
              </a:rPr>
              <a:t> </a:t>
            </a:r>
            <a:r>
              <a:rPr>
                <a:solidFill>
                  <a:srgbClr val="2C2CFF"/>
                </a:solidFill>
              </a:rPr>
              <a:t>Line</a:t>
            </a:r>
            <a:r>
              <a:rPr>
                <a:solidFill>
                  <a:srgbClr val="BBBBBB"/>
                </a:solidFill>
              </a:rPr>
              <a:t> </a:t>
            </a:r>
            <a:r>
              <a:rPr>
                <a:solidFill>
                  <a:srgbClr val="000000"/>
                </a:solidFill>
              </a:rPr>
              <a:t>=</a:t>
            </a:r>
            <a:r>
              <a:rPr>
                <a:solidFill>
                  <a:srgbClr val="BBBBBB"/>
                </a:solidFill>
              </a:rPr>
              <a:t> </a:t>
            </a:r>
            <a:r>
              <a:rPr>
                <a:solidFill>
                  <a:srgbClr val="000000"/>
                </a:solidFill>
              </a:rPr>
              <a:t>line</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memory layouts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5" name="Text Placeholder 4"/>
          <p:cNvSpPr>
            <a:spLocks noGrp="1"/>
          </p:cNvSpPr>
          <p:nvPr>
            <p:ph type="body" idx="2"/>
          </p:nvPr>
        </p:nvSpPr>
        <p:spPr/>
        <p:txBody>
          <a:bodyPr wrap="square"/>
          <a:lstStyle/>
          <a:p>
            <a:pPr/>
            <a:r>
              <a:rPr b="0" i="0" u="none" sz="1600">
                <a:solidFill>
                  <a:schemeClr val="dk1"/>
                </a:solidFill>
              </a:rPr>
              <a:t>Notice point1 and point2 are still the same references as we have in line.  We can clone the points making them distinct.</a:t>
            </a:r>
          </a:p>
        </p:txBody>
      </p:sp>
      <p:pic>
        <p:nvPicPr>
          <p:cNvPr id="6" name="Picture 5" descr="clonemem_1_v2.png"/>
          <p:cNvPicPr>
            <a:picLocks noChangeAspect="1"/>
          </p:cNvPicPr>
          <p:nvPr/>
        </p:nvPicPr>
        <p:blipFill>
          <a:blip r:embed="rId2"/>
          <a:stretch>
            <a:fillRect/>
          </a:stretch>
        </p:blipFill>
        <p:spPr>
          <a:xfrm>
            <a:off x="124298" y="1896131"/>
            <a:ext cx="4385553" cy="1979885"/>
          </a:xfrm>
          <a:prstGeom prst="rect">
            <a:avLst/>
          </a:prstGeom>
        </p:spPr>
      </p:pic>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memory layouts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point1</a:t>
            </a:r>
            <a:r>
              <a:rPr>
                <a:solidFill>
                  <a:srgbClr val="000000"/>
                </a:solidFill>
              </a:rPr>
              <a:t>:</a:t>
            </a:r>
            <a:r>
              <a:rPr>
                <a:solidFill>
                  <a:srgbClr val="BBBBBB"/>
                </a:solidFill>
              </a:rPr>
              <a:t> </a:t>
            </a:r>
            <a:r>
              <a:rPr>
                <a:solidFill>
                  <a:srgbClr val="2C2CFF"/>
                </a:solidFill>
              </a:rPr>
              <a:t>Point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point2</a:t>
            </a:r>
            <a:r>
              <a:rPr>
                <a:solidFill>
                  <a:srgbClr val="000000"/>
                </a:solidFill>
              </a:rPr>
              <a:t>:</a:t>
            </a:r>
            <a:r>
              <a:rPr>
                <a:solidFill>
                  <a:srgbClr val="BBBBBB"/>
                </a:solidFill>
              </a:rPr>
              <a:t> </a:t>
            </a:r>
            <a:r>
              <a:rPr>
                <a:solidFill>
                  <a:srgbClr val="2C2CFF"/>
                </a:solidFill>
              </a:rPr>
              <a:t>Point</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BBBBBB"/>
                </a:solidFill>
              </a:rPr>
              <a:t> </a:t>
            </a:r>
            <a:r>
              <a:rPr>
                <a:solidFill>
                  <a:srgbClr val="2C8553"/>
                </a:solidFill>
              </a:rPr>
              <a:t>100</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2C2CFF"/>
                </a:solidFill>
              </a:rPr>
              <a:t>Line</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000000"/>
                </a:solidFill>
              </a:rPr>
              <a:t>point1</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point2</a:t>
            </a:r>
            <a:r>
              <a:rPr>
                <a:solidFill>
                  <a:srgbClr val="000000"/>
                </a:solidFill>
              </a:rPr>
              <a:t>.</a:t>
            </a:r>
            <a:r>
              <a:rPr>
                <a:solidFill>
                  <a:srgbClr val="000000"/>
                </a:solidFill>
              </a:rPr>
              <a:t>clone</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BBBBBB"/>
                </a:solidFill>
              </a:rPr>
              <a:t>
</a:t>
            </a:r>
          </a:p>
        </p:txBody>
      </p:sp>
      <p:pic>
        <p:nvPicPr>
          <p:cNvPr id="6" name="Picture 5" descr="clonemem_2_v2.png"/>
          <p:cNvPicPr>
            <a:picLocks noChangeAspect="1"/>
          </p:cNvPicPr>
          <p:nvPr/>
        </p:nvPicPr>
        <p:blipFill>
          <a:blip r:embed="rId2"/>
          <a:stretch>
            <a:fillRect/>
          </a:stretch>
        </p:blipFill>
        <p:spPr>
          <a:xfrm>
            <a:off x="4634149" y="2124165"/>
            <a:ext cx="4385553" cy="1523817"/>
          </a:xfrm>
          <a:prstGeom prst="rect">
            <a:avLst/>
          </a:prstGeom>
        </p:spPr>
      </p:pic>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memory layouts</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By using our clone methods in all of our classes, this code now has each element of each class as a distinct instance.  </a:t>
            </a:r>
          </a:p>
        </p:txBody>
      </p:sp>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Classes</a:t>
            </a:r>
            <a:r>
              <a:rPr b="0" i="0" u="none" sz="1600">
                <a:solidFill>
                  <a:schemeClr val="lt1"/>
                </a:solidFill>
              </a:rPr>
              <a:t> allow us to combine data and methods into a grouping or class and use that grouping as a data type in our programs. </a:t>
            </a:r>
          </a:p>
        </p:txBody>
      </p:sp>
      <p:sp>
        <p:nvSpPr>
          <p:cNvPr id="4" name="Text Placeholder 3"/>
          <p:cNvSpPr>
            <a:spLocks noGrp="1"/>
          </p:cNvSpPr>
          <p:nvPr>
            <p:ph type="body" idx="1"/>
          </p:nvPr>
        </p:nvSpPr>
        <p:spPr/>
        <p:txBody>
          <a:bodyPr wrap="square"/>
          <a:lstStyle/>
          <a:p>
            <a:pPr/>
            <a:r>
              <a:rPr b="0" i="0" u="none" sz="1600">
                <a:solidFill>
                  <a:schemeClr val="dk1"/>
                </a:solidFill>
              </a:rPr>
              <a:t>The simplest way to ensure deep cloning is to </a:t>
            </a:r>
            <a:r>
              <a:rPr b="0" i="1" u="none" sz="1600">
                <a:solidFill>
                  <a:schemeClr val="dk1"/>
                </a:solidFill>
              </a:rPr>
              <a:t>teach</a:t>
            </a:r>
            <a:r>
              <a:rPr b="0" i="0" u="none" sz="1600">
                <a:solidFill>
                  <a:schemeClr val="dk1"/>
                </a:solidFill>
              </a:rPr>
              <a:t> each class how to deep copy itself.  If we do this then classes that contain the class in question can just call its clone method to deep copy it.</a:t>
            </a:r>
          </a:p>
        </p:txBody>
      </p:sp>
    </p:spTree>
  </p:cSld>
  <p:clrMapOvr>
    <a:masterClrMapping/>
  </p:clrMapOvr>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Chapter Summary</a:t>
            </a:r>
          </a:p>
          <a:p>
            <a:pPr/>
            <a:r>
              <a:rPr b="0" i="0" u="none" sz="1600">
                <a:solidFill>
                  <a:schemeClr val="dk1"/>
                </a:solidFill>
              </a:rPr>
              <a:t>In addition to storing data (Data Classes), classes can also contain methods.  These methods can operate on the data within the class without regard to its visibility.  We can change the visibility of a member property or method with the </a:t>
            </a:r>
            <a:r>
              <a:rPr b="1" i="1" u="none" sz="1600">
                <a:solidFill>
                  <a:schemeClr val="dk1"/>
                </a:solidFill>
              </a:rPr>
              <a:t>public/private</a:t>
            </a:r>
            <a:r>
              <a:rPr b="0" i="0" u="none" sz="1600">
                <a:solidFill>
                  <a:schemeClr val="dk1"/>
                </a:solidFill>
              </a:rPr>
              <a:t> keywords.  Anything marked as public is accessible outside of the class instance.  Anything marked as private can only be accessed within a method inside that class.</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Adding functionality to a class</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
            <a:pPr/>
            <a:r>
              <a:rPr b="0" i="0" u="none" sz="1600">
                <a:solidFill>
                  <a:schemeClr val="dk1"/>
                </a:solidFill>
              </a:rPr>
              <a:t>Specifically, if we look at our Line class which contains two points with x and y coordinates, we might want an easy way to get a line's length.  We can expand our definition of a line to contain a method to accomplish this.  The </a:t>
            </a:r>
            <a:r>
              <a:rPr b="0" i="0" u="none" sz="1600">
                <a:solidFill>
                  <a:schemeClr val="dk1"/>
                </a:solidFill>
                <a:latin typeface="Courier New"/>
              </a:rPr>
              <a:t>getLength()</a:t>
            </a:r>
            <a:r>
              <a:rPr b="0" i="0" u="none" sz="1600">
                <a:solidFill>
                  <a:schemeClr val="dk1"/>
                </a:solidFill>
              </a:rPr>
              <a:t> method can be added inside the class definition.</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x</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y</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len</a:t>
            </a:r>
            <a:r>
              <a:rPr>
                <a:solidFill>
                  <a:srgbClr val="000000"/>
                </a:solidFill>
              </a:rPr>
              <a:t>:</a:t>
            </a:r>
            <a:r>
              <a:rPr>
                <a:solidFill>
                  <a:srgbClr val="2C2CFF"/>
                </a:solidFill>
              </a:rPr>
              <a:t>number</a:t>
            </a:r>
            <a:r>
              <a:rPr>
                <a:solidFill>
                  <a:srgbClr val="000000"/>
                </a:solidFill>
              </a:rPr>
              <a:t>=</a:t>
            </a:r>
            <a:r>
              <a:rPr>
                <a:solidFill>
                  <a:srgbClr val="2C2CFF"/>
                </a:solidFill>
              </a:rPr>
              <a:t>Math</a:t>
            </a:r>
            <a:r>
              <a:rPr>
                <a:solidFill>
                  <a:srgbClr val="000000"/>
                </a:solidFill>
              </a:rPr>
              <a:t>.</a:t>
            </a:r>
            <a:r>
              <a:rPr>
                <a:solidFill>
                  <a:srgbClr val="000000"/>
                </a:solidFill>
              </a:rPr>
              <a:t>sqrt</a:t>
            </a:r>
            <a:r>
              <a:rPr>
                <a:solidFill>
                  <a:srgbClr val="000000"/>
                </a:solidFill>
              </a:rPr>
              <a:t>(</a:t>
            </a:r>
            <a:r>
              <a:rPr>
                <a:solidFill>
                  <a:srgbClr val="000000"/>
                </a:solidFill>
              </a:rPr>
              <a:t>x</a:t>
            </a:r>
            <a:r>
              <a:rPr>
                <a:solidFill>
                  <a:srgbClr val="000000"/>
                </a:solidFill>
              </a:rPr>
              <a:t>*</a:t>
            </a:r>
            <a:r>
              <a:rPr>
                <a:solidFill>
                  <a:srgbClr val="000000"/>
                </a:solidFill>
              </a:rPr>
              <a:t>x</a:t>
            </a:r>
            <a:r>
              <a:rPr>
                <a:solidFill>
                  <a:srgbClr val="000000"/>
                </a:solidFill>
              </a:rPr>
              <a:t>+</a:t>
            </a:r>
            <a:r>
              <a:rPr>
                <a:solidFill>
                  <a:srgbClr val="000000"/>
                </a:solidFill>
              </a:rPr>
              <a:t>y</a:t>
            </a:r>
            <a:r>
              <a:rPr>
                <a:solidFill>
                  <a:srgbClr val="000000"/>
                </a:solidFill>
              </a:rPr>
              <a:t>*</a:t>
            </a:r>
            <a:r>
              <a:rPr>
                <a:solidFill>
                  <a:srgbClr val="000000"/>
                </a:solidFill>
              </a:rPr>
              <a:t>y</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len</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Adding functionality to a class</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
            <a:pPr/>
            <a:r>
              <a:rPr b="0" i="0" u="none" sz="1600">
                <a:solidFill>
                  <a:schemeClr val="dk1"/>
                </a:solidFill>
              </a:rPr>
              <a:t>Note that we don’t need to know how the line is represented to use this method.  If we have a line and want it’s length, we simply call the getLength method. This is </a:t>
            </a:r>
            <a:r>
              <a:rPr b="0" i="1" u="none" sz="1600">
                <a:solidFill>
                  <a:schemeClr val="dk1"/>
                </a:solidFill>
              </a:rPr>
              <a:t>important</a:t>
            </a:r>
            <a:r>
              <a:rPr b="0" i="0" u="none" sz="1600">
                <a:solidFill>
                  <a:schemeClr val="dk1"/>
                </a:solidFill>
              </a:rPr>
              <a:t> because in the future we might change the internal representation of a line, but this method would still work if we rewrote it.  The calling program would not need to change.</a:t>
            </a:r>
          </a:p>
          <a:p>
            <a:pPr/>
            <a:r>
              <a:rPr b="0" i="0" u="none" sz="1600">
                <a:solidFill>
                  <a:schemeClr val="dk1"/>
                </a:solidFill>
              </a:rPr>
              <a:t>Let's try it:</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import</a:t>
            </a:r>
            <a:r>
              <a:rPr>
                <a:solidFill>
                  <a:srgbClr val="BBBBBB"/>
                </a:solidFill>
              </a:rPr>
              <a:t> </a:t>
            </a:r>
            <a:r>
              <a:rPr>
                <a:solidFill>
                  <a:srgbClr val="000000"/>
                </a:solidFill>
              </a:rPr>
              <a:t>{</a:t>
            </a:r>
            <a:r>
              <a:rPr>
                <a:solidFill>
                  <a:srgbClr val="000000"/>
                </a:solidFill>
              </a:rPr>
              <a:t>Color</a:t>
            </a:r>
            <a:r>
              <a:rPr>
                <a:solidFill>
                  <a:srgbClr val="000000"/>
                </a:solidFill>
              </a:rPr>
              <a:t>,</a:t>
            </a:r>
            <a:r>
              <a:rPr>
                <a:solidFill>
                  <a:srgbClr val="000000"/>
                </a:solidFill>
              </a:rPr>
              <a:t>Point</a:t>
            </a:r>
            <a:r>
              <a:rPr>
                <a:solidFill>
                  <a:srgbClr val="000000"/>
                </a:solidFill>
              </a:rPr>
              <a:t>}</a:t>
            </a:r>
            <a:r>
              <a:rPr>
                <a:solidFill>
                  <a:srgbClr val="BBBBBB"/>
                </a:solidFill>
              </a:rPr>
              <a:t> </a:t>
            </a:r>
            <a:r>
              <a:rPr>
                <a:solidFill>
                  <a:srgbClr val="353580"/>
                </a:solidFill>
              </a:rPr>
              <a:t>from</a:t>
            </a:r>
            <a:r>
              <a:rPr>
                <a:solidFill>
                  <a:srgbClr val="BBBBBB"/>
                </a:solidFill>
              </a:rPr>
              <a:t> </a:t>
            </a:r>
            <a:r>
              <a:rPr>
                <a:solidFill>
                  <a:srgbClr val="800080"/>
                </a:solidFill>
              </a:rPr>
              <a:t>'ch4/drawing1'</a:t>
            </a:r>
            <a:r>
              <a:rPr>
                <a:solidFill>
                  <a:srgbClr val="000000"/>
                </a:solidFill>
              </a:rPr>
              <a:t>;</a:t>
            </a:r>
            <a:r>
              <a:rPr>
                <a:solidFill>
                  <a:srgbClr val="BBBBBB"/>
                </a:solidFill>
              </a:rPr>
              <a:t>
</a:t>
            </a:r>
            <a:r>
              <a:rPr>
                <a:solidFill>
                  <a:srgbClr val="2C2CFF"/>
                </a:solidFill>
              </a:rPr>
              <a:t>class</a:t>
            </a:r>
            <a:r>
              <a:rPr>
                <a:solidFill>
                  <a:srgbClr val="BBBBBB"/>
                </a:solidFill>
              </a:rPr>
              <a:t> </a:t>
            </a:r>
            <a:r>
              <a:rPr>
                <a:solidFill>
                  <a:srgbClr val="000000"/>
                </a:solidFill>
              </a:rPr>
              <a:t>Line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start</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end</a:t>
            </a:r>
            <a:r>
              <a:rPr>
                <a:solidFill>
                  <a:srgbClr val="000000"/>
                </a:solidFill>
              </a:rPr>
              <a:t>:</a:t>
            </a:r>
            <a:r>
              <a:rPr>
                <a:solidFill>
                  <a:srgbClr val="2C2CFF"/>
                </a:solidFill>
              </a:rPr>
              <a:t>Point</a:t>
            </a:r>
            <a:r>
              <a:rPr>
                <a:solidFill>
                  <a:srgbClr val="000000"/>
                </a:solidFill>
              </a:rPr>
              <a:t>,</a:t>
            </a:r>
            <a:r>
              <a:rPr>
                <a:solidFill>
                  <a:srgbClr val="2C2CFF"/>
                </a:solidFill>
              </a:rPr>
              <a:t>public</a:t>
            </a:r>
            <a:r>
              <a:rPr>
                <a:solidFill>
                  <a:srgbClr val="BBBBBB"/>
                </a:solidFill>
              </a:rPr>
              <a:t> </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x</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x</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start</a:t>
            </a:r>
            <a:r>
              <a:rPr>
                <a:solidFill>
                  <a:srgbClr val="000000"/>
                </a:solidFill>
              </a:rPr>
              <a:t>.</a:t>
            </a:r>
            <a:r>
              <a:rPr>
                <a:solidFill>
                  <a:srgbClr val="000000"/>
                </a:solidFill>
              </a:rPr>
              <a:t>y</a:t>
            </a:r>
            <a:r>
              <a:rPr>
                <a:solidFill>
                  <a:srgbClr val="000000"/>
                </a:solidFill>
              </a:rPr>
              <a:t>-</a:t>
            </a:r>
            <a:r>
              <a:rPr>
                <a:solidFill>
                  <a:srgbClr val="2C2CFF"/>
                </a:solidFill>
              </a:rPr>
              <a:t>this</a:t>
            </a:r>
            <a:r>
              <a:rPr>
                <a:solidFill>
                  <a:srgbClr val="000000"/>
                </a:solidFill>
              </a:rPr>
              <a:t>.</a:t>
            </a:r>
            <a:r>
              <a:rPr>
                <a:solidFill>
                  <a:srgbClr val="000000"/>
                </a:solidFill>
              </a:rPr>
              <a:t>end</a:t>
            </a:r>
            <a:r>
              <a:rPr>
                <a:solidFill>
                  <a:srgbClr val="000000"/>
                </a:solidFill>
              </a:rPr>
              <a:t>.</a:t>
            </a:r>
            <a:r>
              <a:rPr>
                <a:solidFill>
                  <a:srgbClr val="000000"/>
                </a:solidFill>
              </a:rPr>
              <a:t>y</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len</a:t>
            </a:r>
            <a:r>
              <a:rPr>
                <a:solidFill>
                  <a:srgbClr val="000000"/>
                </a:solidFill>
              </a:rPr>
              <a:t>:</a:t>
            </a:r>
            <a:r>
              <a:rPr>
                <a:solidFill>
                  <a:srgbClr val="2C2CFF"/>
                </a:solidFill>
              </a:rPr>
              <a:t>number</a:t>
            </a:r>
            <a:r>
              <a:rPr>
                <a:solidFill>
                  <a:srgbClr val="000000"/>
                </a:solidFill>
              </a:rPr>
              <a:t>=</a:t>
            </a:r>
            <a:r>
              <a:rPr>
                <a:solidFill>
                  <a:srgbClr val="2C2CFF"/>
                </a:solidFill>
              </a:rPr>
              <a:t>Math</a:t>
            </a:r>
            <a:r>
              <a:rPr>
                <a:solidFill>
                  <a:srgbClr val="000000"/>
                </a:solidFill>
              </a:rPr>
              <a:t>.</a:t>
            </a:r>
            <a:r>
              <a:rPr>
                <a:solidFill>
                  <a:srgbClr val="000000"/>
                </a:solidFill>
              </a:rPr>
              <a:t>sqrt</a:t>
            </a:r>
            <a:r>
              <a:rPr>
                <a:solidFill>
                  <a:srgbClr val="000000"/>
                </a:solidFill>
              </a:rPr>
              <a:t>(</a:t>
            </a:r>
            <a:r>
              <a:rPr>
                <a:solidFill>
                  <a:srgbClr val="000000"/>
                </a:solidFill>
              </a:rPr>
              <a:t>x</a:t>
            </a:r>
            <a:r>
              <a:rPr>
                <a:solidFill>
                  <a:srgbClr val="000000"/>
                </a:solidFill>
              </a:rPr>
              <a:t>*</a:t>
            </a:r>
            <a:r>
              <a:rPr>
                <a:solidFill>
                  <a:srgbClr val="000000"/>
                </a:solidFill>
              </a:rPr>
              <a:t>x</a:t>
            </a:r>
            <a:r>
              <a:rPr>
                <a:solidFill>
                  <a:srgbClr val="000000"/>
                </a:solidFill>
              </a:rPr>
              <a:t>+</a:t>
            </a:r>
            <a:r>
              <a:rPr>
                <a:solidFill>
                  <a:srgbClr val="000000"/>
                </a:solidFill>
              </a:rPr>
              <a:t>y</a:t>
            </a:r>
            <a:r>
              <a:rPr>
                <a:solidFill>
                  <a:srgbClr val="000000"/>
                </a:solidFill>
              </a:rPr>
              <a:t>*</a:t>
            </a:r>
            <a:r>
              <a:rPr>
                <a:solidFill>
                  <a:srgbClr val="000000"/>
                </a:solidFill>
              </a:rPr>
              <a:t>y</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len</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myLine</a:t>
            </a:r>
            <a:r>
              <a:rPr>
                <a:solidFill>
                  <a:srgbClr val="000000"/>
                </a:solidFill>
              </a:rPr>
              <a:t>:</a:t>
            </a:r>
            <a:r>
              <a:rPr>
                <a:solidFill>
                  <a:srgbClr val="2C2CFF"/>
                </a:solidFill>
              </a:rPr>
              <a:t>Line</a:t>
            </a:r>
            <a:r>
              <a:rPr>
                <a:solidFill>
                  <a:srgbClr val="000000"/>
                </a:solidFill>
              </a:rPr>
              <a:t>=</a:t>
            </a:r>
            <a:r>
              <a:rPr>
                <a:solidFill>
                  <a:srgbClr val="000000"/>
                </a:solidFill>
              </a:rPr>
              <a:t>new</a:t>
            </a:r>
            <a:r>
              <a:rPr>
                <a:solidFill>
                  <a:srgbClr val="BBBBBB"/>
                </a:solidFill>
              </a:rPr>
              <a:t> </a:t>
            </a:r>
            <a:r>
              <a:rPr>
                <a:solidFill>
                  <a:srgbClr val="000000"/>
                </a:solidFill>
              </a:rPr>
              <a:t>Line</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Point</a:t>
            </a:r>
            <a:r>
              <a:rPr>
                <a:solidFill>
                  <a:srgbClr val="000000"/>
                </a:solidFill>
              </a:rPr>
              <a:t>(</a:t>
            </a:r>
            <a:r>
              <a:rPr>
                <a:solidFill>
                  <a:srgbClr val="2C8553"/>
                </a:solidFill>
              </a:rPr>
              <a:t>100</a:t>
            </a:r>
            <a:r>
              <a:rPr>
                <a:solidFill>
                  <a:srgbClr val="000000"/>
                </a:solidFill>
              </a:rPr>
              <a:t>,</a:t>
            </a:r>
            <a:r>
              <a:rPr>
                <a:solidFill>
                  <a:srgbClr val="2C8553"/>
                </a:solidFill>
              </a:rPr>
              <a:t>100</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0</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lineLen</a:t>
            </a:r>
            <a:r>
              <a:rPr>
                <a:solidFill>
                  <a:srgbClr val="000000"/>
                </a:solidFill>
              </a:rPr>
              <a:t>:</a:t>
            </a:r>
            <a:r>
              <a:rPr>
                <a:solidFill>
                  <a:srgbClr val="2C2CFF"/>
                </a:solidFill>
              </a:rPr>
              <a:t>number</a:t>
            </a:r>
            <a:r>
              <a:rPr>
                <a:solidFill>
                  <a:srgbClr val="000000"/>
                </a:solidFill>
              </a:rPr>
              <a:t>=</a:t>
            </a:r>
            <a:r>
              <a:rPr>
                <a:solidFill>
                  <a:srgbClr val="000000"/>
                </a:solidFill>
              </a:rPr>
              <a:t>myLine</a:t>
            </a:r>
            <a:r>
              <a:rPr>
                <a:solidFill>
                  <a:srgbClr val="000000"/>
                </a:solidFill>
              </a:rPr>
              <a:t>.</a:t>
            </a:r>
            <a:r>
              <a:rPr>
                <a:solidFill>
                  <a:srgbClr val="000000"/>
                </a:solidFill>
              </a:rPr>
              <a:t>getLength</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lineLen</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Adding functionality to a class</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Pr/>
            <a:r>
              <a:rPr b="0" i="0" u="none" sz="1600">
                <a:solidFill>
                  <a:schemeClr val="dk1"/>
                </a:solidFill>
              </a:rPr>
              <a:t>We can add as many methods as we want to a class.  The methods allow us to manipulate the data within the class or do calculations using the data within the class without knowing how the data within the class is actually represented.</a:t>
            </a:r>
            <a:r>
              <a:rPr b="0" i="0" u="none" sz="1600">
                <a:solidFill>
                  <a:schemeClr val="dk1"/>
                </a:solidFill>
              </a:rPr>
              <a:t> </a:t>
            </a:r>
            <a:r>
              <a:rPr b="0" i="0" u="none" sz="1600">
                <a:solidFill>
                  <a:schemeClr val="dk1"/>
                </a:solidFill>
              </a:rPr>
              <a:t>The method itself must obviously know, but external code that uses the class does not need to know anything about the internal structure.</a:t>
            </a:r>
            <a:r>
              <a:rPr b="0" i="0" u="none" sz="1600">
                <a:solidFill>
                  <a:schemeClr val="dk1"/>
                </a:solidFill>
              </a:rPr>
              <a:t> </a:t>
            </a:r>
            <a:r>
              <a:rPr b="0" i="0" u="none" sz="1600">
                <a:solidFill>
                  <a:schemeClr val="dk1"/>
                </a:solidFill>
              </a:rPr>
              <a:t>Later we will use the </a:t>
            </a:r>
            <a:r>
              <a:rPr b="1" i="1" u="none" sz="1600">
                <a:solidFill>
                  <a:schemeClr val="dk1"/>
                </a:solidFill>
              </a:rPr>
              <a:t>private</a:t>
            </a:r>
            <a:r>
              <a:rPr b="0" i="0" u="none" sz="1600">
                <a:solidFill>
                  <a:schemeClr val="dk1"/>
                </a:solidFill>
              </a:rPr>
              <a:t> keyword to hide that information from users of the class.</a:t>
            </a:r>
            <a:r>
              <a:rPr b="0" i="0" u="none" sz="1600">
                <a:solidFill>
                  <a:schemeClr val="dk1"/>
                </a:solidFill>
              </a:rPr>
              <a:t> </a:t>
            </a:r>
            <a:r>
              <a:rPr b="0" i="0" u="none" sz="1600">
                <a:solidFill>
                  <a:schemeClr val="dk1"/>
                </a:solidFill>
              </a:rPr>
              <a:t>Our class will have a </a:t>
            </a:r>
            <a:r>
              <a:rPr b="1" i="1" u="none" sz="1600">
                <a:solidFill>
                  <a:schemeClr val="dk1"/>
                </a:solidFill>
              </a:rPr>
              <a:t>public interface</a:t>
            </a:r>
            <a:r>
              <a:rPr b="0" i="0" u="none" sz="1600">
                <a:solidFill>
                  <a:schemeClr val="dk1"/>
                </a:solidFill>
              </a:rPr>
              <a:t> which may be separate from its private internal representation.</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Default Parameters</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Pr/>
            <a:r>
              <a:rPr b="0" i="0" u="none" sz="1600">
                <a:solidFill>
                  <a:schemeClr val="dk1"/>
                </a:solidFill>
              </a:rPr>
              <a:t>It is possible to provide default values for the parameters in the function signature.  We can use this to provide default values for our color class.  Now we can create a color object with these default values.  In the example below, we create a color with a specific color, and one using the defaults (0,0,0).</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Color</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red</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green</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2C2CFF"/>
                </a:solidFill>
              </a:rPr>
              <a:t>public</a:t>
            </a:r>
            <a:r>
              <a:rPr>
                <a:solidFill>
                  <a:srgbClr val="BBBBBB"/>
                </a:solidFill>
              </a:rPr>
              <a:t> </a:t>
            </a:r>
            <a:r>
              <a:rPr>
                <a:solidFill>
                  <a:srgbClr val="000000"/>
                </a:solidFill>
              </a:rPr>
              <a:t>blue</a:t>
            </a:r>
            <a:r>
              <a:rPr>
                <a:solidFill>
                  <a:srgbClr val="000000"/>
                </a:solidFill>
              </a:rPr>
              <a:t>:</a:t>
            </a:r>
            <a:r>
              <a:rPr>
                <a:solidFill>
                  <a:srgbClr val="2C2CFF"/>
                </a:solidFill>
              </a:rPr>
              <a:t>number</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specificColor</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2C8553"/>
                </a:solidFill>
              </a:rPr>
              <a:t>255</a:t>
            </a:r>
            <a:r>
              <a:rPr>
                <a:solidFill>
                  <a:srgbClr val="000000"/>
                </a:solidFill>
              </a:rPr>
              <a:t>,</a:t>
            </a:r>
            <a:r>
              <a:rPr>
                <a:solidFill>
                  <a:srgbClr val="2C8553"/>
                </a:solidFill>
              </a:rPr>
              <a:t>128</a:t>
            </a:r>
            <a:r>
              <a:rPr>
                <a:solidFill>
                  <a:srgbClr val="000000"/>
                </a:solidFill>
              </a:rPr>
              <a:t>,</a:t>
            </a:r>
            <a:r>
              <a:rPr>
                <a:solidFill>
                  <a:srgbClr val="2C8553"/>
                </a:solidFill>
              </a:rPr>
              <a:t>44</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defaultColor</a:t>
            </a:r>
            <a:r>
              <a:rPr>
                <a:solidFill>
                  <a:srgbClr val="000000"/>
                </a:solidFill>
              </a:rPr>
              <a:t>:</a:t>
            </a:r>
            <a:r>
              <a:rPr>
                <a:solidFill>
                  <a:srgbClr val="2C2CFF"/>
                </a:solidFill>
              </a:rPr>
              <a:t>Color</a:t>
            </a:r>
            <a:r>
              <a:rPr>
                <a:solidFill>
                  <a:srgbClr val="000000"/>
                </a:solidFill>
              </a:rPr>
              <a:t>=</a:t>
            </a:r>
            <a:r>
              <a:rPr>
                <a:solidFill>
                  <a:srgbClr val="000000"/>
                </a:solidFill>
              </a:rPr>
              <a:t>new</a:t>
            </a:r>
            <a:r>
              <a:rPr>
                <a:solidFill>
                  <a:srgbClr val="BBBBBB"/>
                </a:solidFill>
              </a:rPr>
              <a:t> </a:t>
            </a:r>
            <a:r>
              <a:rPr>
                <a:solidFill>
                  <a:srgbClr val="000000"/>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specificColor</a:t>
            </a:r>
            <a:r>
              <a:rPr>
                <a:solidFill>
                  <a:srgbClr val="000000"/>
                </a:solidFill>
              </a:rPr>
              <a:t>)</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defaultColor</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Another example</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Pr/>
            <a:r>
              <a:rPr b="0" i="0" u="none" sz="1600">
                <a:solidFill>
                  <a:schemeClr val="dk1"/>
                </a:solidFill>
              </a:rPr>
              <a:t>Let's try to add a </a:t>
            </a:r>
            <a:r>
              <a:rPr b="0" i="0" u="none" sz="1600">
                <a:solidFill>
                  <a:schemeClr val="dk1"/>
                </a:solidFill>
                <a:latin typeface="Courier New"/>
              </a:rPr>
              <a:t>getArea()</a:t>
            </a:r>
            <a:r>
              <a:rPr b="0" i="0" u="none" sz="1600">
                <a:solidFill>
                  <a:schemeClr val="dk1"/>
                </a:solidFill>
              </a:rPr>
              <a:t> method to our rectangle class.  This should be straight forward since we have the corners.</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Rectangle</a:t>
            </a:r>
            <a:r>
              <a:rPr>
                <a:solidFill>
                  <a:srgbClr val="000000"/>
                </a:solidFill>
              </a:rPr>
              <a:t>{</a:t>
            </a:r>
            <a:r>
              <a:rPr>
                <a:solidFill>
                  <a:srgbClr val="BBBBBB"/>
                </a:solidFill>
              </a:rPr>
              <a:t>
	</a:t>
            </a:r>
            <a:r>
              <a:rPr>
                <a:solidFill>
                  <a:srgbClr val="353580"/>
                </a:solidFill>
              </a:rPr>
              <a:t>constructor</a:t>
            </a:r>
            <a:r>
              <a:rPr>
                <a:solidFill>
                  <a:srgbClr val="000000"/>
                </a:solidFill>
              </a:rPr>
              <a:t>(</a:t>
            </a:r>
            <a:r>
              <a:rPr>
                <a:solidFill>
                  <a:srgbClr val="2C2CFF"/>
                </a:solidFill>
              </a:rPr>
              <a:t>public</a:t>
            </a:r>
            <a:r>
              <a:rPr>
                <a:solidFill>
                  <a:srgbClr val="BBBBBB"/>
                </a:solidFill>
              </a:rPr>
              <a:t> </a:t>
            </a:r>
            <a:r>
              <a:rPr>
                <a:solidFill>
                  <a:srgbClr val="000000"/>
                </a:solidFill>
              </a:rPr>
              <a:t>corner1</a:t>
            </a:r>
            <a:r>
              <a:rPr>
                <a:solidFill>
                  <a:srgbClr val="000000"/>
                </a:solidFill>
              </a:rPr>
              <a:t>:</a:t>
            </a:r>
            <a:r>
              <a:rPr>
                <a:solidFill>
                  <a:srgbClr val="2C2CFF"/>
                </a:solidFill>
              </a:rPr>
              <a:t>Point</a:t>
            </a:r>
            <a:r>
              <a:rPr>
                <a:solidFill>
                  <a:srgbClr val="000000"/>
                </a:solidFill>
              </a:rPr>
              <a:t>,</a:t>
            </a:r>
            <a:r>
              <a:rPr>
                <a:solidFill>
                  <a:srgbClr val="000000"/>
                </a:solidFill>
              </a:rPr>
              <a:t>corner2</a:t>
            </a:r>
            <a:r>
              <a:rPr>
                <a:solidFill>
                  <a:srgbClr val="000000"/>
                </a:solidFill>
              </a:rPr>
              <a:t>:</a:t>
            </a:r>
            <a:r>
              <a:rPr>
                <a:solidFill>
                  <a:srgbClr val="2C2CFF"/>
                </a:solidFill>
              </a:rPr>
              <a:t>Point</a:t>
            </a:r>
            <a:r>
              <a:rPr>
                <a:solidFill>
                  <a:srgbClr val="000000"/>
                </a:solidFill>
              </a:rPr>
              <a:t>,</a:t>
            </a:r>
            <a:r>
              <a:rPr>
                <a:solidFill>
                  <a:srgbClr val="000000"/>
                </a:solidFill>
              </a:rPr>
              <a:t>color</a:t>
            </a:r>
            <a:r>
              <a:rPr>
                <a:solidFill>
                  <a:srgbClr val="000000"/>
                </a:solidFill>
              </a:rPr>
              <a:t>:</a:t>
            </a:r>
            <a:r>
              <a:rPr>
                <a:solidFill>
                  <a:srgbClr val="2C2CFF"/>
                </a:solidFill>
              </a:rPr>
              <a:t>Color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getArea</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BBBBBB"/>
                </a:solidFill>
              </a:rPr>
              <a:t>
		</a:t>
            </a:r>
            <a:r>
              <a:rPr>
                <a:solidFill>
                  <a:srgbClr val="008800"/>
                </a:solidFill>
              </a:rPr>
              <a:t>//we want to multiply width * height, but we already have a way to get the width and the height</a:t>
            </a:r>
            <a:r>
              <a:rPr>
                <a:solidFill>
                  <a:srgbClr val="BBBBBB"/>
                </a:solidFill>
              </a:rPr>
              <a:t>
		</a:t>
            </a:r>
            <a:r>
              <a:rPr>
                <a:solidFill>
                  <a:srgbClr val="008800"/>
                </a:solidFill>
              </a:rPr>
              <a:t>//using our line class from before.  </a:t>
            </a:r>
            <a:r>
              <a:rPr>
                <a:solidFill>
                  <a:srgbClr val="BBBBBB"/>
                </a:solidFill>
              </a:rPr>
              <a:t>
		</a:t>
            </a:r>
            <a:r>
              <a:rPr>
                <a:solidFill>
                  <a:srgbClr val="008800"/>
                </a:solidFill>
              </a:rPr>
              <a:t>//Our width is (this.corner1.x,this.corner1,y) to (this.corner2.x,this.corner1.y)</a:t>
            </a:r>
            <a:r>
              <a:rPr>
                <a:solidFill>
                  <a:srgbClr val="BBBBBB"/>
                </a:solidFill>
              </a:rPr>
              <a:t>
		</a:t>
            </a:r>
            <a:r>
              <a:rPr>
                <a:solidFill>
                  <a:srgbClr val="008800"/>
                </a:solidFill>
              </a:rPr>
              <a:t>//Our height is (this.corner1.x,this.corner1.y) to (this corner1.x,this.corner2.y)</a:t>
            </a:r>
            <a:r>
              <a:rPr>
                <a:solidFill>
                  <a:srgbClr val="BBBBBB"/>
                </a:solidFill>
              </a:rPr>
              <a:t>
		</a:t>
            </a:r>
            <a:r>
              <a:rPr>
                <a:solidFill>
                  <a:srgbClr val="008800"/>
                </a:solidFill>
              </a:rPr>
              <a:t>//make lines for the top and left of the rectangle, and get there lengths, and multiply them together.</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Another example</a:t>
            </a:r>
          </a:p>
        </p:txBody>
      </p:sp>
      <p:sp>
        <p:nvSpPr>
          <p:cNvPr id="3" name="Text Placeholder 2"/>
          <p:cNvSpPr>
            <a:spLocks noGrp="1"/>
          </p:cNvSpPr>
          <p:nvPr>
            <p:ph type="body" idx="13"/>
          </p:nvPr>
        </p:nvSpPr>
        <p:spPr/>
        <p:txBody>
          <a:bodyPr wrap="square"/>
          <a:lstStyle/>
          <a:p>
            <a:pPr/>
            <a:r>
              <a:rPr b="1" i="1" u="none" sz="1600">
                <a:solidFill>
                  <a:schemeClr val="lt1"/>
                </a:solidFill>
              </a:rPr>
              <a:t>Encapsulation</a:t>
            </a:r>
            <a:r>
              <a:rPr b="0" i="0" u="none" sz="1600">
                <a:solidFill>
                  <a:schemeClr val="lt1"/>
                </a:solidFill>
              </a:rPr>
              <a:t> is a key concept of this course.  The idea of creating reusable, self contained types which contain both data, and functions ot operate on that data is central to </a:t>
            </a:r>
            <a:r>
              <a:rPr b="0" i="1" u="none" sz="1600">
                <a:solidFill>
                  <a:schemeClr val="lt1"/>
                </a:solidFill>
              </a:rPr>
              <a:t>Object-Oriented Programming</a:t>
            </a:r>
          </a:p>
        </p:txBody>
      </p:sp>
      <p:sp>
        <p:nvSpPr>
          <p:cNvPr id="4" name="Text Placeholder 3"/>
          <p:cNvSpPr>
            <a:spLocks noGrp="1"/>
          </p:cNvSpPr>
          <p:nvPr>
            <p:ph type="body" idx="1"/>
          </p:nvPr>
        </p:nvSpPr>
        <p:spPr/>
        <p:txBody>
          <a:bodyPr wrap="square"/>
          <a:lstStyle/>
          <a:p/>
          <a:p>
            <a:pPr/>
            <a:r>
              <a:rPr b="0" i="0" u="none" sz="1600">
                <a:solidFill>
                  <a:schemeClr val="dk1"/>
                </a:solidFill>
              </a:rPr>
              <a:t>The area is the length of the line from (corner1.x,corner1.y) to (corner2.x,corner1.y) times the length of th eline from (corner1.x,corner1.y) to (corner1.x,corner2.y)</a:t>
            </a:r>
          </a:p>
        </p:txBody>
      </p:sp>
      <p:pic>
        <p:nvPicPr>
          <p:cNvPr id="6" name="Picture 5" descr="rectangle_area.jpg"/>
          <p:cNvPicPr>
            <a:picLocks noChangeAspect="1"/>
          </p:cNvPicPr>
          <p:nvPr/>
        </p:nvPicPr>
        <p:blipFill>
          <a:blip r:embed="rId2"/>
          <a:stretch>
            <a:fillRect/>
          </a:stretch>
        </p:blipFill>
        <p:spPr>
          <a:xfrm>
            <a:off x="4634149" y="2275639"/>
            <a:ext cx="4385553" cy="1220869"/>
          </a:xfrm>
          <a:prstGeom prst="rect">
            <a:avLst/>
          </a:prstGeom>
        </p:spPr>
      </p:pic>
    </p:spTree>
  </p:cSld>
  <p:clrMapOvr>
    <a:masterClrMapping/>
  </p:clrMapOvr>
</p:sld>
</file>

<file path=ppt/theme/theme1.xml><?xml version="1.0" encoding="utf-8"?>
<a:theme xmlns:a="http://schemas.openxmlformats.org/drawingml/2006/main" name="Office Theme">
  <a:themeElements>
    <a:clrScheme name="UD Primary and Secondary">
      <a:dk1>
        <a:srgbClr val="000000"/>
      </a:dk1>
      <a:lt1>
        <a:srgbClr val="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10</Words>
  <Application>Microsoft Office PowerPoint</Application>
  <PresentationFormat>On-screen Show (16:9)</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Austin Cory Bart</dc:creator>
  <cp:lastModifiedBy>Bart, Austin</cp:lastModifiedBy>
  <cp:revision>22</cp:revision>
  <dcterms:modified xsi:type="dcterms:W3CDTF">2024-08-23T14:46:32Z</dcterms:modified>
</cp:coreProperties>
</file>