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47" Type="http://schemas.openxmlformats.org/officeDocument/2006/relationships/slide" Target="slides/slide37.xml"/><Relationship Id="rId48" Type="http://schemas.openxmlformats.org/officeDocument/2006/relationships/slide" Target="slides/slide38.xml"/><Relationship Id="rId49" Type="http://schemas.openxmlformats.org/officeDocument/2006/relationships/slide" Target="slides/slide39.xml"/><Relationship Id="rId50" Type="http://schemas.openxmlformats.org/officeDocument/2006/relationships/slide" Target="slides/slide40.xml"/><Relationship Id="rId51" Type="http://schemas.openxmlformats.org/officeDocument/2006/relationships/slide" Target="slides/slide41.xml"/><Relationship Id="rId52" Type="http://schemas.openxmlformats.org/officeDocument/2006/relationships/slide" Target="slides/slide42.xml"/><Relationship Id="rId53" Type="http://schemas.openxmlformats.org/officeDocument/2006/relationships/slide" Target="slides/slide43.xml"/><Relationship Id="rId54"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Color class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Note the </a:t>
            </a:r>
            <a:r>
              <a:rPr b="1" i="1" u="none" sz="1600">
                <a:solidFill>
                  <a:schemeClr val="dk1"/>
                </a:solidFill>
              </a:rPr>
              <a:t>public</a:t>
            </a:r>
            <a:r>
              <a:rPr b="0" i="0" u="none" sz="1600">
                <a:solidFill>
                  <a:schemeClr val="dk1"/>
                </a:solidFill>
              </a:rPr>
              <a:t> keyword before each member variable (sometimes called a property) of the class.  This denotes that the property is accessible by methods and code outside the class.  We could also mark it as </a:t>
            </a:r>
            <a:r>
              <a:rPr b="1" i="1" u="none" sz="1600">
                <a:solidFill>
                  <a:schemeClr val="dk1"/>
                </a:solidFill>
              </a:rPr>
              <a:t>private</a:t>
            </a:r>
            <a:r>
              <a:rPr b="0" i="0" u="none" sz="1600">
                <a:solidFill>
                  <a:schemeClr val="dk1"/>
                </a:solidFill>
              </a:rPr>
              <a:t> or </a:t>
            </a:r>
            <a:r>
              <a:rPr b="1" i="1" u="none" sz="1600">
                <a:solidFill>
                  <a:schemeClr val="dk1"/>
                </a:solidFill>
              </a:rPr>
              <a:t>protected</a:t>
            </a:r>
            <a:r>
              <a:rPr b="0" i="0" u="none" sz="1600">
                <a:solidFill>
                  <a:schemeClr val="dk1"/>
                </a:solidFill>
              </a:rPr>
              <a:t>.</a:t>
            </a:r>
          </a:p>
          <a:p>
            <a:pPr/>
            <a:r>
              <a:rPr b="0" i="0" u="none" sz="1600">
                <a:solidFill>
                  <a:schemeClr val="dk1"/>
                </a:solidFill>
              </a:rPr>
              <a:t>As you can see, our class definition is quite simple.  We simply group the three components together and give it a name.  We can then create objects of this type with the new keyword.</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myColor</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Color class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Note: If red, green, and blue had been labeled private, then we could not have accessed them.  More on this later in the text.</a:t>
            </a:r>
          </a:p>
          <a:p>
            <a:pPr/>
            <a:r>
              <a:rPr b="0" i="0" u="none" sz="1600">
                <a:solidFill>
                  <a:schemeClr val="dk1"/>
                </a:solidFill>
              </a:rPr>
              <a:t>And for a full example:</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
            </a:r>
            <a:r>
              <a:rPr>
                <a:solidFill>
                  <a:srgbClr val="008800"/>
                </a:solidFill>
              </a:rPr>
              <a:t>//We can use our new class to create a color object:</a:t>
            </a:r>
            <a:r>
              <a:rPr>
                <a:solidFill>
                  <a:srgbClr val="BBBBBB"/>
                </a:solidFill>
              </a:rPr>
              <a:t>
</a:t>
            </a:r>
            <a:r>
              <a:rPr>
                <a:solidFill>
                  <a:srgbClr val="2C2CFF"/>
                </a:solidFill>
              </a:rPr>
              <a:t>let</a:t>
            </a:r>
            <a:r>
              <a:rPr>
                <a:solidFill>
                  <a:srgbClr val="BBBBBB"/>
                </a:solidFill>
              </a:rPr>
              <a:t> </a:t>
            </a:r>
            <a:r>
              <a:rPr>
                <a:solidFill>
                  <a:srgbClr val="000000"/>
                </a:solidFill>
              </a:rPr>
              <a:t>myColor</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//Then we can access its public members</a:t>
            </a:r>
            <a:r>
              <a:rPr>
                <a:solidFill>
                  <a:srgbClr val="BBBBBB"/>
                </a:solidFill>
              </a:rPr>
              <a:t>
</a:t>
            </a:r>
            <a:r>
              <a:rPr>
                <a:solidFill>
                  <a:srgbClr val="000000"/>
                </a:solidFill>
              </a:rPr>
              <a:t>myColor</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myColor</a:t>
            </a:r>
            <a:r>
              <a:rPr>
                <a:solidFill>
                  <a:srgbClr val="000000"/>
                </a:solidFill>
              </a:rPr>
              <a:t>.</a:t>
            </a:r>
            <a:r>
              <a:rPr>
                <a:solidFill>
                  <a:srgbClr val="000000"/>
                </a:solidFill>
              </a:rPr>
              <a:t>blue</a:t>
            </a:r>
            <a:r>
              <a:rPr>
                <a:solidFill>
                  <a:srgbClr val="000000"/>
                </a:solidFill>
              </a:rPr>
              <a:t>=</a:t>
            </a:r>
            <a:r>
              <a:rPr>
                <a:solidFill>
                  <a:srgbClr val="2C8553"/>
                </a:solidFill>
              </a:rPr>
              <a:t>128</a:t>
            </a:r>
            <a:r>
              <a:rPr>
                <a:solidFill>
                  <a:srgbClr val="000000"/>
                </a:solidFill>
              </a:rPr>
              <a:t>;</a:t>
            </a:r>
            <a:r>
              <a:rPr>
                <a:solidFill>
                  <a:srgbClr val="BBBBBB"/>
                </a:solidFill>
              </a:rPr>
              <a:t>
</a:t>
            </a:r>
            <a:r>
              <a:rPr>
                <a:solidFill>
                  <a:srgbClr val="000000"/>
                </a:solidFill>
              </a:rPr>
              <a:t>myColor</a:t>
            </a:r>
            <a:r>
              <a:rPr>
                <a:solidFill>
                  <a:srgbClr val="000000"/>
                </a:solidFill>
              </a:rPr>
              <a:t>.</a:t>
            </a:r>
            <a:r>
              <a:rPr>
                <a:solidFill>
                  <a:srgbClr val="000000"/>
                </a:solidFill>
              </a:rPr>
              <a:t>green</a:t>
            </a:r>
            <a:r>
              <a:rPr>
                <a:solidFill>
                  <a:srgbClr val="000000"/>
                </a:solidFill>
              </a:rPr>
              <a:t>=</a:t>
            </a:r>
            <a:r>
              <a:rPr>
                <a:solidFill>
                  <a:srgbClr val="2C8553"/>
                </a:solidFill>
              </a:rPr>
              <a:t>10</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myColor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Point class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A point requires coordinates, x and y.  These are both numbers.  It also requires a color if we want points to be displayable (more on this later).  We already have a definition for a color, so we can use that to define a point.</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myPoint</a:t>
            </a:r>
            <a:r>
              <a:rPr>
                <a:solidFill>
                  <a:srgbClr val="000000"/>
                </a:solidFill>
              </a:rPr>
              <a:t>.</a:t>
            </a:r>
            <a:r>
              <a:rPr>
                <a:solidFill>
                  <a:srgbClr val="000000"/>
                </a:solidFill>
              </a:rPr>
              <a:t>x</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000000"/>
                </a:solidFill>
              </a:rPr>
              <a:t>myPoint</a:t>
            </a:r>
            <a:r>
              <a:rPr>
                <a:solidFill>
                  <a:srgbClr val="000000"/>
                </a:solidFill>
              </a:rPr>
              <a:t>.</a:t>
            </a:r>
            <a:r>
              <a:rPr>
                <a:solidFill>
                  <a:srgbClr val="000000"/>
                </a:solidFill>
              </a:rPr>
              <a:t>y</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000000"/>
                </a:solidFill>
              </a:rPr>
              <a:t>myPoint</a:t>
            </a:r>
            <a:r>
              <a:rPr>
                <a:solidFill>
                  <a:srgbClr val="000000"/>
                </a:solidFill>
              </a:rPr>
              <a:t>.</a:t>
            </a:r>
            <a:r>
              <a:rPr>
                <a:solidFill>
                  <a:srgbClr val="000000"/>
                </a:solidFill>
              </a:rPr>
              <a:t>color</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_x000B_</a:t>
            </a:r>
            <a:r>
              <a:rPr>
                <a:solidFill>
                  <a:srgbClr val="000000"/>
                </a:solidFill>
              </a:rPr>
              <a:t>myPoint</a:t>
            </a:r>
            <a:r>
              <a:rPr>
                <a:solidFill>
                  <a:srgbClr val="000000"/>
                </a:solidFill>
              </a:rPr>
              <a:t>.</a:t>
            </a:r>
            <a:r>
              <a:rPr>
                <a:solidFill>
                  <a:srgbClr val="000000"/>
                </a:solidFill>
              </a:rPr>
              <a:t>color</a:t>
            </a:r>
            <a:r>
              <a:rPr>
                <a:solidFill>
                  <a:srgbClr val="000000"/>
                </a:solidFill>
              </a:rPr>
              <a:t>.</a:t>
            </a:r>
            <a:r>
              <a:rPr>
                <a:solidFill>
                  <a:srgbClr val="000000"/>
                </a:solidFill>
              </a:rPr>
              <a:t>blue</a:t>
            </a:r>
            <a:r>
              <a:rPr>
                <a:solidFill>
                  <a:srgbClr val="000000"/>
                </a:solidFill>
              </a:rPr>
              <a:t>=</a:t>
            </a:r>
            <a:r>
              <a:rPr>
                <a:solidFill>
                  <a:srgbClr val="2C8553"/>
                </a:solidFill>
              </a:rPr>
              <a:t>128</a:t>
            </a:r>
            <a:r>
              <a:rPr>
                <a:solidFill>
                  <a:srgbClr val="000000"/>
                </a:solidFill>
              </a:rPr>
              <a:t>;</a:t>
            </a:r>
            <a:r>
              <a:rPr>
                <a:solidFill>
                  <a:srgbClr val="BBBBBB"/>
                </a:solidFill>
              </a:rPr>
              <a:t>
</a:t>
            </a:r>
            <a:r>
              <a:rPr>
                <a:solidFill>
                  <a:srgbClr val="000000"/>
                </a:solidFill>
              </a:rPr>
              <a:t>myPoint</a:t>
            </a:r>
            <a:r>
              <a:rPr>
                <a:solidFill>
                  <a:srgbClr val="000000"/>
                </a:solidFill>
              </a:rPr>
              <a:t>.</a:t>
            </a:r>
            <a:r>
              <a:rPr>
                <a:solidFill>
                  <a:srgbClr val="000000"/>
                </a:solidFill>
              </a:rPr>
              <a:t>color</a:t>
            </a:r>
            <a:r>
              <a:rPr>
                <a:solidFill>
                  <a:srgbClr val="000000"/>
                </a:solidFill>
              </a:rPr>
              <a:t>.</a:t>
            </a:r>
            <a:r>
              <a:rPr>
                <a:solidFill>
                  <a:srgbClr val="000000"/>
                </a:solidFill>
              </a:rPr>
              <a:t>green</a:t>
            </a:r>
            <a:r>
              <a:rPr>
                <a:solidFill>
                  <a:srgbClr val="000000"/>
                </a:solidFill>
              </a:rPr>
              <a:t>=</a:t>
            </a:r>
            <a:r>
              <a:rPr>
                <a:solidFill>
                  <a:srgbClr val="2C8553"/>
                </a:solidFill>
              </a:rPr>
              <a:t>10</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myPoint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Point class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Notice that we use the class Color inside of the class Point.  This is referred to as </a:t>
            </a:r>
            <a:r>
              <a:rPr b="1" i="1" u="none" sz="1600">
                <a:solidFill>
                  <a:schemeClr val="dk1"/>
                </a:solidFill>
              </a:rPr>
              <a:t>composition</a:t>
            </a:r>
            <a:r>
              <a:rPr b="0" i="0" u="none" sz="1600">
                <a:solidFill>
                  <a:schemeClr val="dk1"/>
                </a:solidFill>
              </a:rPr>
              <a:t> and is a critical concept in understanding classes and Object Oriented Programming.</a:t>
            </a:r>
          </a:p>
          <a:p>
            <a:pPr/>
            <a:r>
              <a:rPr b="0" i="0" u="none" sz="1600">
                <a:solidFill>
                  <a:schemeClr val="dk1"/>
                </a:solidFill>
              </a:rPr>
              <a:t>We can build up complex objects by including other objects inside of them.  Now every point will have a position (x,y) and a color contained inside the point itself.</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Complex objects can be built from simpler ones by creating a </a:t>
            </a:r>
            <a:r>
              <a:rPr b="1" i="1" u="none" sz="1600">
                <a:solidFill>
                  <a:schemeClr val="dk1"/>
                </a:solidFill>
              </a:rPr>
              <a:t>class</a:t>
            </a:r>
            <a:r>
              <a:rPr b="0" i="0" u="none" sz="1600">
                <a:solidFill>
                  <a:schemeClr val="dk1"/>
                </a:solidFill>
              </a:rPr>
              <a:t> to represent a new type.</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Data Class Constructors</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 constructors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So far, to create a class we:</a:t>
            </a:r>
          </a:p>
          <a:p>
            <a:pPr lvl="1"/>
            <a:r>
              <a:rPr b="0" i="0" u="none" sz="1600">
                <a:solidFill>
                  <a:schemeClr val="dk1"/>
                </a:solidFill>
              </a:rPr>
              <a:t>Create an instance of a class with the </a:t>
            </a:r>
            <a:r>
              <a:rPr b="1" i="0" u="none" sz="1600">
                <a:solidFill>
                  <a:schemeClr val="dk1"/>
                </a:solidFill>
              </a:rPr>
              <a:t>new</a:t>
            </a:r>
            <a:r>
              <a:rPr b="0" i="0" u="none" sz="1600">
                <a:solidFill>
                  <a:schemeClr val="dk1"/>
                </a:solidFill>
              </a:rPr>
              <a:t> keyword and store it in a variable</a:t>
            </a:r>
          </a:p>
          <a:p>
            <a:pPr lvl="1"/>
            <a:r>
              <a:rPr b="0" i="0" u="none" sz="1600">
                <a:solidFill>
                  <a:schemeClr val="dk1"/>
                </a:solidFill>
              </a:rPr>
              <a:t>Use the variable to modify the properties of the class individually</a:t>
            </a:r>
          </a:p>
          <a:p>
            <a:pPr lvl="2"/>
            <a:r>
              <a:rPr b="0" i="0" u="none" sz="1600">
                <a:solidFill>
                  <a:schemeClr val="dk1"/>
                </a:solidFill>
              </a:rPr>
              <a:t>For our Color example, this means setting red, green, and blue independently.</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 constructors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It would be much easier to have a function that takes the parameters we want to set and updates the object as it is being created. </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000000"/>
                </a:solidFill>
              </a:rPr>
              <a:t>g</a:t>
            </a:r>
            <a:r>
              <a:rPr>
                <a:solidFill>
                  <a:srgbClr val="000000"/>
                </a:solidFill>
              </a:rPr>
              <a:t>:</a:t>
            </a:r>
            <a:r>
              <a:rPr>
                <a:solidFill>
                  <a:srgbClr val="2C2CFF"/>
                </a:solidFill>
              </a:rPr>
              <a:t>number</a:t>
            </a:r>
            <a:r>
              <a:rPr>
                <a:solidFill>
                  <a:srgbClr val="000000"/>
                </a:solidFill>
              </a:rPr>
              <a:t>,</a:t>
            </a:r>
            <a:r>
              <a:rPr>
                <a:solidFill>
                  <a:srgbClr val="000000"/>
                </a:solidFill>
              </a:rPr>
              <a:t>b</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red</a:t>
            </a:r>
            <a:r>
              <a:rPr>
                <a:solidFill>
                  <a:srgbClr val="000000"/>
                </a:solidFill>
              </a:rPr>
              <a:t>=</a:t>
            </a:r>
            <a:r>
              <a:rPr>
                <a:solidFill>
                  <a:srgbClr val="000000"/>
                </a:solidFill>
              </a:rPr>
              <a:t>red</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green</a:t>
            </a:r>
            <a:r>
              <a:rPr>
                <a:solidFill>
                  <a:srgbClr val="000000"/>
                </a:solidFill>
              </a:rPr>
              <a:t>=</a:t>
            </a:r>
            <a:r>
              <a:rPr>
                <a:solidFill>
                  <a:srgbClr val="000000"/>
                </a:solidFill>
              </a:rPr>
              <a:t>g</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blue</a:t>
            </a:r>
            <a:r>
              <a:rPr>
                <a:solidFill>
                  <a:srgbClr val="000000"/>
                </a:solidFill>
              </a:rPr>
              <a:t>=</a:t>
            </a:r>
            <a:r>
              <a:rPr>
                <a:solidFill>
                  <a:srgbClr val="000000"/>
                </a:solidFill>
              </a:rPr>
              <a:t>b</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 constructors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By giving our class a constructor, we can create an instance of the class and initialize its values in one line: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veryRed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veryBlue</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2C8553"/>
                </a:solidFill>
              </a:rPr>
              <a:t>255</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anotherColor</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27</a:t>
            </a:r>
            <a:r>
              <a:rPr>
                <a:solidFill>
                  <a:srgbClr val="000000"/>
                </a:solidFill>
              </a:rPr>
              <a:t>,</a:t>
            </a:r>
            <a:r>
              <a:rPr>
                <a:solidFill>
                  <a:srgbClr val="2C8553"/>
                </a:solidFill>
              </a:rPr>
              <a:t>115</a:t>
            </a:r>
            <a:r>
              <a:rPr>
                <a:solidFill>
                  <a:srgbClr val="000000"/>
                </a:solidFill>
              </a:rPr>
              <a:t>,</a:t>
            </a:r>
            <a:r>
              <a:rPr>
                <a:solidFill>
                  <a:srgbClr val="2C8553"/>
                </a:solidFill>
              </a:rPr>
              <a:t>98</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veryRed</a:t>
            </a:r>
            <a:r>
              <a:rPr>
                <a:solidFill>
                  <a:srgbClr val="000000"/>
                </a:solidFill>
              </a:rPr>
              <a:t>,</a:t>
            </a:r>
            <a:r>
              <a:rPr>
                <a:solidFill>
                  <a:srgbClr val="000000"/>
                </a:solidFill>
              </a:rPr>
              <a:t>veryBlue</a:t>
            </a:r>
            <a:r>
              <a:rPr>
                <a:solidFill>
                  <a:srgbClr val="000000"/>
                </a:solidFill>
              </a:rPr>
              <a:t>,</a:t>
            </a:r>
            <a:r>
              <a:rPr>
                <a:solidFill>
                  <a:srgbClr val="000000"/>
                </a:solidFill>
              </a:rPr>
              <a:t>anotherColor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 constructors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Note that now we are creating and initializing our objects in one line.</a:t>
            </a:r>
          </a:p>
          <a:p>
            <a:pPr/>
            <a:r>
              <a:rPr b="0" i="0" u="none" sz="1600">
                <a:solidFill>
                  <a:schemeClr val="dk1"/>
                </a:solidFill>
              </a:rPr>
              <a:t>While much better, the definition of Color still seems repetative.  While 100% correct, Typescript gives us a shorthand.</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008800"/>
                </a:solidFill>
              </a:rPr>
              <a:t>//Note we don’t need anything inside.  This automatically does everything.</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
            </a:r>
            <a:r>
              <a:rPr>
                <a:solidFill>
                  <a:srgbClr val="008800"/>
                </a:solidFill>
              </a:rPr>
              <a:t>//this behaves equivalently in every way to our previous example.</a:t>
            </a:r>
            <a:r>
              <a:rPr>
                <a:solidFill>
                  <a:srgbClr val="BBBBBB"/>
                </a:solidFill>
              </a:rPr>
              <a:t>
</a:t>
            </a:r>
            <a:r>
              <a:rPr>
                <a:solidFill>
                  <a:srgbClr val="2C2CFF"/>
                </a:solidFill>
              </a:rPr>
              <a:t>let</a:t>
            </a:r>
            <a:r>
              <a:rPr>
                <a:solidFill>
                  <a:srgbClr val="BBBBBB"/>
                </a:solidFill>
              </a:rPr>
              <a:t> </a:t>
            </a:r>
            <a:r>
              <a:rPr>
                <a:solidFill>
                  <a:srgbClr val="000000"/>
                </a:solidFill>
              </a:rPr>
              <a:t>veryRed</a:t>
            </a:r>
            <a:r>
              <a:rPr>
                <a:solidFill>
                  <a:srgbClr val="000000"/>
                </a:solidFill>
              </a:rPr>
              <a:t>:</a:t>
            </a:r>
            <a:r>
              <a:rPr>
                <a:solidFill>
                  <a:srgbClr val="2C2CFF"/>
                </a:solidFill>
              </a:rPr>
              <a:t>Color</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veryRed</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Introduction</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 constructors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If we declare the parameters of the constructor with the private or public keywords, it both declares them as members, and initializes their values from the values passed into the constructor.</a:t>
            </a:r>
          </a:p>
          <a:p>
            <a:pPr/>
            <a:r>
              <a:rPr b="0" i="0" u="none" sz="1600">
                <a:solidFill>
                  <a:schemeClr val="dk1"/>
                </a:solidFill>
              </a:rPr>
              <a:t>Note that without the public or private keywords, the parameter is just local to the constructor function, but when included, the parameter becomes a member variable (property) and gets initialized to the value passed in.</a:t>
            </a:r>
          </a:p>
          <a:p>
            <a:pPr/>
            <a:r>
              <a:rPr b="0" i="0" u="none" sz="1600">
                <a:solidFill>
                  <a:schemeClr val="dk1"/>
                </a:solidFill>
              </a:rPr>
              <a:t>Back to the drawing program, we can now rebuild our classes using constructors and the Typescript shorthand.</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
            </a:r>
            <a:r>
              <a:rPr>
                <a:solidFill>
                  <a:srgbClr val="008800"/>
                </a:solidFill>
              </a:rPr>
              <a:t>// We can build a point in a few ways.</a:t>
            </a:r>
            <a:r>
              <a:rPr>
                <a:solidFill>
                  <a:srgbClr val="BBBBBB"/>
                </a:solidFill>
              </a:rPr>
              <a:t>
</a:t>
            </a:r>
            <a:r>
              <a:rPr>
                <a:solidFill>
                  <a:srgbClr val="2C2CFF"/>
                </a:solidFill>
              </a:rPr>
              <a:t>let</a:t>
            </a:r>
            <a:r>
              <a:rPr>
                <a:solidFill>
                  <a:srgbClr val="BBBBBB"/>
                </a:solidFill>
              </a:rPr>
              <a:t> </a:t>
            </a:r>
            <a:r>
              <a:rPr>
                <a:solidFill>
                  <a:srgbClr val="000000"/>
                </a:solidFill>
              </a:rPr>
              <a:t>myPoint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2C8553"/>
                </a:solidFill>
              </a:rPr>
              <a:t>255</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//create color on the fly</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myOtherPoint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200</a:t>
            </a:r>
            <a:r>
              <a:rPr>
                <a:solidFill>
                  <a:srgbClr val="000000"/>
                </a:solidFill>
              </a:rPr>
              <a:t>,</a:t>
            </a:r>
            <a:r>
              <a:rPr>
                <a:solidFill>
                  <a:srgbClr val="2C8553"/>
                </a:solidFill>
              </a:rPr>
              <a:t>200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008800"/>
                </a:solidFill>
              </a:rPr>
              <a:t>//use an existing color object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myPoint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myOtherPoint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Other Drawing classes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What other classes do we need:</a:t>
            </a:r>
          </a:p>
          <a:p>
            <a:pPr/>
            <a:r>
              <a:rPr b="0" i="0" u="none" sz="1600">
                <a:solidFill>
                  <a:schemeClr val="dk1"/>
                </a:solidFill>
              </a:rPr>
              <a:t>The Line class simply needs two points (start and end) and a color.  We define the class to have those three components and initialize them with a constructor</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Polygons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Now we can represent basic shapes in a coordinate system and each shape has a color, but what about polygons.  First, let's list what we know about them:</a:t>
            </a:r>
          </a:p>
          <a:p>
            <a:pPr lvl="1"/>
            <a:r>
              <a:rPr b="0" i="0" u="none" sz="1600">
                <a:solidFill>
                  <a:schemeClr val="dk1"/>
                </a:solidFill>
              </a:rPr>
              <a:t>Generalized polygons have 3 or more points which are connected.</a:t>
            </a:r>
          </a:p>
          <a:p>
            <a:pPr lvl="1"/>
            <a:r>
              <a:rPr b="0" i="0" u="none" sz="1600">
                <a:solidFill>
                  <a:schemeClr val="dk1"/>
                </a:solidFill>
              </a:rPr>
              <a:t>Polygons have a color</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Polygons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Since we don't know how many points there are to start with, we can represent the list of points using an array.</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Polygon</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points</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a:p>
            <a:pPr/>
            <a:r>
              <a:rPr b="0" i="0" u="none" sz="1600">
                <a:solidFill>
                  <a:schemeClr val="dk1"/>
                </a:solidFill>
              </a:rPr>
              <a:t>The polygon class is initialized by and contains a public member whose type is an array of Point classes.  It also has an instance of a Color class.</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Trying it out</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Polygon</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points</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blue</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2C8553"/>
                </a:solidFill>
              </a:rPr>
              <a:t>255</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points1</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50</a:t>
            </a:r>
            <a:r>
              <a:rPr>
                <a:solidFill>
                  <a:srgbClr val="000000"/>
                </a:solidFill>
              </a:rPr>
              <a:t>,</a:t>
            </a:r>
            <a:r>
              <a:rPr>
                <a:solidFill>
                  <a:srgbClr val="2C8553"/>
                </a:solidFill>
              </a:rPr>
              <a:t>100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points2</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50</a:t>
            </a:r>
            <a:r>
              <a:rPr>
                <a:solidFill>
                  <a:srgbClr val="000000"/>
                </a:solidFill>
              </a:rPr>
              <a:t>,</a:t>
            </a:r>
            <a:r>
              <a:rPr>
                <a:solidFill>
                  <a:srgbClr val="2C8553"/>
                </a:solidFill>
              </a:rPr>
              <a:t>100</a:t>
            </a:r>
            <a:r>
              <a:rPr>
                <a:solidFill>
                  <a:srgbClr val="000000"/>
                </a:solidFill>
              </a:rPr>
              <a:t>,</a:t>
            </a:r>
            <a:r>
              <a:rPr>
                <a:solidFill>
                  <a:srgbClr val="000000"/>
                </a:solidFill>
              </a:rPr>
              <a:t>blue</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blue</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100</a:t>
            </a:r>
            <a:r>
              <a:rPr>
                <a:solidFill>
                  <a:srgbClr val="000000"/>
                </a:solidFill>
              </a:rPr>
              <a:t>,</a:t>
            </a:r>
            <a:r>
              <a:rPr>
                <a:solidFill>
                  <a:srgbClr val="000000"/>
                </a:solidFill>
              </a:rPr>
              <a:t>blue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redTriangle</a:t>
            </a:r>
            <a:r>
              <a:rPr>
                <a:solidFill>
                  <a:srgbClr val="000000"/>
                </a:solidFill>
              </a:rPr>
              <a:t>:</a:t>
            </a:r>
            <a:r>
              <a:rPr>
                <a:solidFill>
                  <a:srgbClr val="2C2CFF"/>
                </a:solidFill>
              </a:rPr>
              <a:t>Polygon</a:t>
            </a:r>
            <a:r>
              <a:rPr>
                <a:solidFill>
                  <a:srgbClr val="000000"/>
                </a:solidFill>
              </a:rPr>
              <a:t>=</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000000"/>
                </a:solidFill>
              </a:rPr>
              <a:t>points1</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blueTriangle</a:t>
            </a:r>
            <a:r>
              <a:rPr>
                <a:solidFill>
                  <a:srgbClr val="000000"/>
                </a:solidFill>
              </a:rPr>
              <a:t>:</a:t>
            </a:r>
            <a:r>
              <a:rPr>
                <a:solidFill>
                  <a:srgbClr val="2C2CFF"/>
                </a:solidFill>
              </a:rPr>
              <a:t>Polygon</a:t>
            </a:r>
            <a:r>
              <a:rPr>
                <a:solidFill>
                  <a:srgbClr val="000000"/>
                </a:solidFill>
              </a:rPr>
              <a:t>=</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000000"/>
                </a:solidFill>
              </a:rPr>
              <a:t>points2</a:t>
            </a:r>
            <a:r>
              <a:rPr>
                <a:solidFill>
                  <a:srgbClr val="000000"/>
                </a:solidFill>
              </a:rPr>
              <a:t>,</a:t>
            </a:r>
            <a:r>
              <a:rPr>
                <a:solidFill>
                  <a:srgbClr val="000000"/>
                </a:solidFill>
              </a:rPr>
              <a:t>blue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drawing</a:t>
            </a:r>
            <a:r>
              <a:rPr>
                <a:solidFill>
                  <a:srgbClr val="000000"/>
                </a:solidFill>
              </a:rPr>
              <a:t>:</a:t>
            </a:r>
            <a:r>
              <a:rPr>
                <a:solidFill>
                  <a:srgbClr val="2C2CFF"/>
                </a:solidFill>
              </a:rPr>
              <a:t>Polygon</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redTriangle</a:t>
            </a:r>
            <a:r>
              <a:rPr>
                <a:solidFill>
                  <a:srgbClr val="000000"/>
                </a:solidFill>
              </a:rPr>
              <a:t>,</a:t>
            </a:r>
            <a:r>
              <a:rPr>
                <a:solidFill>
                  <a:srgbClr val="000000"/>
                </a:solidFill>
              </a:rPr>
              <a:t>blueTriangle</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drawing</a:t>
            </a:r>
            <a:r>
              <a:rPr>
                <a:solidFill>
                  <a:srgbClr val="000000"/>
                </a:solidFill>
              </a:rPr>
              <a: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With this code, drawing represents a drawing with two triangles (red and blue).  If we wrote a program to render these objects, we would have all of the information that is needed.</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Trying it out</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pic>
        <p:nvPicPr>
          <p:cNvPr id="5" name="Picture 4" descr="drawing_1.jpg"/>
          <p:cNvPicPr>
            <a:picLocks noChangeAspect="1"/>
          </p:cNvPicPr>
          <p:nvPr/>
        </p:nvPicPr>
        <p:blipFill>
          <a:blip r:embed="rId2"/>
          <a:stretch>
            <a:fillRect/>
          </a:stretch>
        </p:blipFill>
        <p:spPr>
          <a:xfrm>
            <a:off x="3378994" y="1295399"/>
            <a:ext cx="2386012" cy="3181350"/>
          </a:xfrm>
          <a:prstGeom prst="rect">
            <a:avLst/>
          </a:prstGeom>
        </p:spPr>
      </p:pic>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To simplify the creation and initialization of a data class, we can provide a constructor method that takes parameters and can be used to set initial values for the member properties.  If the parameters are preceeded by the words public or private, they automatically become member variables and get initialized to the values passed to the constructor.  The constructor is called by using the </a:t>
            </a:r>
            <a:r>
              <a:rPr b="1" i="1" u="none" sz="1600">
                <a:solidFill>
                  <a:schemeClr val="dk1"/>
                </a:solidFill>
              </a:rPr>
              <a:t>new</a:t>
            </a:r>
            <a:r>
              <a:rPr b="0" i="0" u="none" sz="1600">
                <a:solidFill>
                  <a:schemeClr val="dk1"/>
                </a:solidFill>
              </a:rPr>
              <a:t> keyword to create an new instance of the class.</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Instances and References</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When we define a class using the </a:t>
            </a:r>
            <a:r>
              <a:rPr b="1" i="1" u="none" sz="1600">
                <a:solidFill>
                  <a:schemeClr val="dk1"/>
                </a:solidFill>
              </a:rPr>
              <a:t>class</a:t>
            </a:r>
            <a:r>
              <a:rPr b="0" i="0" u="none" sz="1600">
                <a:solidFill>
                  <a:schemeClr val="dk1"/>
                </a:solidFill>
              </a:rPr>
              <a:t> keyword, we are creating a </a:t>
            </a:r>
            <a:r>
              <a:rPr b="1" i="1" u="none" sz="1600">
                <a:solidFill>
                  <a:schemeClr val="dk1"/>
                </a:solidFill>
              </a:rPr>
              <a:t>type</a:t>
            </a:r>
            <a:r>
              <a:rPr b="0" i="0" u="none" sz="1600">
                <a:solidFill>
                  <a:schemeClr val="dk1"/>
                </a:solidFill>
              </a:rPr>
              <a:t>.  This type does not exist in memory, but is a template for creating objects that have the methods and fields described in the class.  When we use the </a:t>
            </a:r>
            <a:r>
              <a:rPr b="1" i="1" u="none" sz="1600">
                <a:solidFill>
                  <a:schemeClr val="dk1"/>
                </a:solidFill>
              </a:rPr>
              <a:t>new</a:t>
            </a:r>
            <a:r>
              <a:rPr b="0" i="0" u="none" sz="1600">
                <a:solidFill>
                  <a:schemeClr val="dk1"/>
                </a:solidFill>
              </a:rPr>
              <a:t> keyword, we create an </a:t>
            </a:r>
            <a:r>
              <a:rPr b="1" i="0" u="none" sz="1600">
                <a:solidFill>
                  <a:schemeClr val="dk1"/>
                </a:solidFill>
              </a:rPr>
              <a:t>instance</a:t>
            </a:r>
            <a:r>
              <a:rPr b="0" i="0" u="none" sz="1600">
                <a:solidFill>
                  <a:schemeClr val="dk1"/>
                </a:solidFill>
              </a:rPr>
              <a:t> of the class in memory and return a </a:t>
            </a:r>
            <a:r>
              <a:rPr b="1" i="0" u="none" sz="1600">
                <a:solidFill>
                  <a:schemeClr val="dk1"/>
                </a:solidFill>
              </a:rPr>
              <a:t>reference</a:t>
            </a:r>
            <a:r>
              <a:rPr b="0" i="0" u="none" sz="1600">
                <a:solidFill>
                  <a:schemeClr val="dk1"/>
                </a:solidFill>
              </a:rPr>
              <a:t> to the in memory object.  If we call new again, we get a second instance of the class and a second </a:t>
            </a:r>
            <a:r>
              <a:rPr b="1" i="0" u="none" sz="1600">
                <a:solidFill>
                  <a:schemeClr val="dk1"/>
                </a:solidFill>
              </a:rPr>
              <a:t>reference</a:t>
            </a:r>
            <a:r>
              <a:rPr b="0" i="0" u="none" sz="1600">
                <a:solidFill>
                  <a:schemeClr val="dk1"/>
                </a:solidFill>
              </a:rPr>
              <a:t> to the new memory location.</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000000"/>
                </a:solidFill>
              </a:rPr>
              <a:t>Polygon</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'ch2/drawing1'</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points1</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50</a:t>
            </a:r>
            <a:r>
              <a:rPr>
                <a:solidFill>
                  <a:srgbClr val="000000"/>
                </a:solidFill>
              </a:rPr>
              <a:t>,</a:t>
            </a:r>
            <a:r>
              <a:rPr>
                <a:solidFill>
                  <a:srgbClr val="2C8553"/>
                </a:solidFill>
              </a:rPr>
              <a:t>100</a:t>
            </a:r>
            <a:r>
              <a:rPr>
                <a:solidFill>
                  <a:srgbClr val="000000"/>
                </a:solidFill>
              </a:rPr>
              <a:t>,</a:t>
            </a:r>
            <a:r>
              <a:rPr>
                <a:solidFill>
                  <a:srgbClr val="000000"/>
                </a:solidFill>
              </a:rPr>
              <a:t>red</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redTriangle</a:t>
            </a:r>
            <a:r>
              <a:rPr>
                <a:solidFill>
                  <a:srgbClr val="000000"/>
                </a:solidFill>
              </a:rPr>
              <a:t>:</a:t>
            </a:r>
            <a:r>
              <a:rPr>
                <a:solidFill>
                  <a:srgbClr val="2C2CFF"/>
                </a:solidFill>
              </a:rPr>
              <a:t>Polygon</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000000"/>
                </a:solidFill>
              </a:rPr>
              <a:t>points1</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redTriangle</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Examining this code in more detail, we see that each time new is called, we are creating an </a:t>
            </a:r>
            <a:r>
              <a:rPr b="1" i="0" u="none" sz="1600">
                <a:solidFill>
                  <a:schemeClr val="dk1"/>
                </a:solidFill>
              </a:rPr>
              <a:t>instance</a:t>
            </a:r>
            <a:r>
              <a:rPr b="0" i="0" u="none" sz="1600">
                <a:solidFill>
                  <a:schemeClr val="dk1"/>
                </a:solidFill>
              </a:rPr>
              <a:t> of the class. That means that each time we call </a:t>
            </a:r>
            <a:r>
              <a:rPr b="1" i="1" u="none" sz="1600">
                <a:solidFill>
                  <a:schemeClr val="dk1"/>
                </a:solidFill>
              </a:rPr>
              <a:t>new</a:t>
            </a:r>
            <a:r>
              <a:rPr b="0" i="0" u="none" sz="1600">
                <a:solidFill>
                  <a:schemeClr val="dk1"/>
                </a:solidFill>
              </a:rPr>
              <a:t>, we are allocating a new chunk of memory to hold the values of that instance.  What is returned, is not the value of the class, but a </a:t>
            </a:r>
            <a:r>
              <a:rPr b="1" i="0" u="none" sz="1600">
                <a:solidFill>
                  <a:schemeClr val="dk1"/>
                </a:solidFill>
              </a:rPr>
              <a:t>reference</a:t>
            </a:r>
            <a:r>
              <a:rPr b="0" i="0" u="none" sz="1600">
                <a:solidFill>
                  <a:schemeClr val="dk1"/>
                </a:solidFill>
              </a:rPr>
              <a:t> to the created object.</a:t>
            </a:r>
          </a:p>
          <a:p>
            <a:pPr/>
            <a:r>
              <a:rPr b="0" i="0" u="none" sz="1600">
                <a:solidFill>
                  <a:schemeClr val="dk1"/>
                </a:solidFill>
              </a:rPr>
              <a:t>Consider the following code: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point2</a:t>
            </a:r>
            <a:r>
              <a:rPr>
                <a:solidFill>
                  <a:srgbClr val="000000"/>
                </a:solidFill>
              </a:rPr>
              <a:t>:</a:t>
            </a:r>
            <a:r>
              <a:rPr>
                <a:solidFill>
                  <a:srgbClr val="2C2CFF"/>
                </a:solidFill>
              </a:rPr>
              <a:t>Point</a:t>
            </a:r>
            <a:r>
              <a:rPr>
                <a:solidFill>
                  <a:srgbClr val="000000"/>
                </a:solidFill>
              </a:rPr>
              <a:t>=</a:t>
            </a:r>
            <a:r>
              <a:rPr>
                <a:solidFill>
                  <a:srgbClr val="000000"/>
                </a:solidFill>
              </a:rPr>
              <a:t>point</a:t>
            </a:r>
            <a:r>
              <a:rPr>
                <a:solidFill>
                  <a:srgbClr val="000000"/>
                </a:solidFill>
              </a:rPr>
              <a:t>;</a:t>
            </a:r>
            <a:r>
              <a:rPr>
                <a:solidFill>
                  <a:srgbClr val="BBBBBB"/>
                </a:solidFill>
              </a:rPr>
              <a:t>
</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Complex Types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If we wish to combine data into a more complex type that represents the combination of various related data items, then there are two methods available to us in Typescript</a:t>
            </a:r>
            <a:r>
              <a:rPr b="1" i="0" u="none" sz="1600">
                <a:solidFill>
                  <a:schemeClr val="dk1"/>
                </a:solidFill>
              </a:rPr>
              <a:t>The interface</a:t>
            </a:r>
            <a:r>
              <a:rPr b="0" i="0" u="none" sz="1600">
                <a:solidFill>
                  <a:schemeClr val="dk1"/>
                </a:solidFill>
              </a:rPr>
              <a:t>We will discuss interfaces and how and when to use them, later in the text.  For the time being we will focus on classes, and specifically </a:t>
            </a:r>
            <a:r>
              <a:rPr b="1" i="1" u="none" sz="1600">
                <a:solidFill>
                  <a:schemeClr val="dk1"/>
                </a:solidFill>
              </a:rPr>
              <a:t>Data Classes</a:t>
            </a:r>
            <a:r>
              <a:rPr b="0" i="0" u="none" sz="1600">
                <a:solidFill>
                  <a:schemeClr val="dk1"/>
                </a:solidFill>
              </a:rPr>
              <a:t>.</a:t>
            </a:r>
          </a:p>
          <a:p>
            <a:pPr lvl="1"/>
            <a:r>
              <a:rPr b="0" i="0" u="none" sz="1600">
                <a:solidFill>
                  <a:schemeClr val="dk1"/>
                </a:solidFill>
              </a:rPr>
              <a:t>Interfaces describe the data that goes into an object and its types, but do not provide default values, or any additional logic.</a:t>
            </a:r>
          </a:p>
          <a:p>
            <a:pPr/>
            <a:r>
              <a:rPr b="1" i="0" u="none" sz="1600">
                <a:solidFill>
                  <a:schemeClr val="dk1"/>
                </a:solidFill>
              </a:rPr>
              <a:t>The class</a:t>
            </a:r>
          </a:p>
          <a:p>
            <a:pPr lvl="1"/>
            <a:r>
              <a:rPr b="0" i="0" u="none" sz="1600">
                <a:solidFill>
                  <a:schemeClr val="dk1"/>
                </a:solidFill>
              </a:rPr>
              <a:t>Classes also describe the data that goes into an object, but provide a mechanism to set default values, construct the objects dynamically, and even define methods to operate on the internal data.</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Graphically, this looks like:</a:t>
            </a:r>
          </a:p>
        </p:txBody>
      </p:sp>
      <p:pic>
        <p:nvPicPr>
          <p:cNvPr id="6" name="Picture 5" descr="ref1.jpg"/>
          <p:cNvPicPr>
            <a:picLocks noChangeAspect="1"/>
          </p:cNvPicPr>
          <p:nvPr/>
        </p:nvPicPr>
        <p:blipFill>
          <a:blip r:embed="rId2"/>
          <a:stretch>
            <a:fillRect/>
          </a:stretch>
        </p:blipFill>
        <p:spPr>
          <a:xfrm>
            <a:off x="4634149" y="1397400"/>
            <a:ext cx="4385553" cy="2977347"/>
          </a:xfrm>
          <a:prstGeom prst="rect">
            <a:avLst/>
          </a:prstGeom>
        </p:spPr>
      </p:pic>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What would happen if we update point.x.  In this case we would also update the instance pointed to by point2, because they are the same instance.  When we set </a:t>
            </a:r>
            <a:r>
              <a:rPr b="0" i="0" u="none" sz="1600">
                <a:solidFill>
                  <a:schemeClr val="dk1"/>
                </a:solidFill>
                <a:latin typeface="Courier New"/>
              </a:rPr>
              <a:t>point2=point;</a:t>
            </a:r>
            <a:r>
              <a:rPr b="0" i="0" u="none" sz="1600">
                <a:solidFill>
                  <a:schemeClr val="dk1"/>
                </a:solidFill>
              </a:rPr>
              <a:t> we are setting the variable point2 to contain the reference stored in point, and thus they reference the same chunk of memory allocated by the one and only call to ```new Point(...).</a:t>
            </a:r>
          </a:p>
          <a:p>
            <a:pPr/>
            <a:r>
              <a:rPr b="0" i="0" u="none" sz="1600">
                <a:solidFill>
                  <a:schemeClr val="dk1"/>
                </a:solidFill>
              </a:rPr>
              <a:t>Let's see that in action.</a:t>
            </a:r>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'ch2/drawing1'</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point2</a:t>
            </a:r>
            <a:r>
              <a:rPr>
                <a:solidFill>
                  <a:srgbClr val="000000"/>
                </a:solidFill>
              </a:rPr>
              <a:t>:</a:t>
            </a:r>
            <a:r>
              <a:rPr>
                <a:solidFill>
                  <a:srgbClr val="2C2CFF"/>
                </a:solidFill>
              </a:rPr>
              <a:t>Point</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000000"/>
                </a:solidFill>
              </a:rPr>
              <a:t>point</a:t>
            </a:r>
            <a:r>
              <a:rPr>
                <a:solidFill>
                  <a:srgbClr val="000000"/>
                </a:solidFill>
              </a:rPr>
              <a:t>.</a:t>
            </a:r>
            <a:r>
              <a:rPr>
                <a:solidFill>
                  <a:srgbClr val="000000"/>
                </a:solidFill>
              </a:rPr>
              <a:t>x</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point2</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5" name="Text Placeholder 4"/>
          <p:cNvSpPr>
            <a:spLocks noGrp="1"/>
          </p:cNvSpPr>
          <p:nvPr>
            <p:ph type="body" idx="2"/>
          </p:nvPr>
        </p:nvSpPr>
        <p:spPr/>
        <p:txBody>
          <a:bodyPr wrap="square"/>
          <a:lstStyle/>
          <a:p>
            <a:pPr/>
            <a:r>
              <a:rPr b="0" i="0" u="none" sz="1600">
                <a:solidFill>
                  <a:schemeClr val="dk1"/>
                </a:solidFill>
              </a:rPr>
              <a:t>As you can see, updating point updates the memory location referenced by point which is the same memory location referenced by point2.  In other words, we only have _x000B_one point, but we have two </a:t>
            </a:r>
            <a:r>
              <a:rPr b="1" i="0" u="none" sz="1600">
                <a:solidFill>
                  <a:schemeClr val="dk1"/>
                </a:solidFill>
              </a:rPr>
              <a:t>references</a:t>
            </a:r>
            <a:r>
              <a:rPr b="0" i="0" u="none" sz="1600">
                <a:solidFill>
                  <a:schemeClr val="dk1"/>
                </a:solidFill>
              </a:rPr>
              <a:t> or </a:t>
            </a:r>
            <a:r>
              <a:rPr b="1" i="0" u="none" sz="1600">
                <a:solidFill>
                  <a:schemeClr val="dk1"/>
                </a:solidFill>
              </a:rPr>
              <a:t>aliases</a:t>
            </a:r>
            <a:r>
              <a:rPr b="0" i="0" u="none" sz="1600">
                <a:solidFill>
                  <a:schemeClr val="dk1"/>
                </a:solidFill>
              </a:rPr>
              <a:t> to that point.  Changing either one, changes the one and only object that the variables point and point2 refer to.</a:t>
            </a:r>
          </a:p>
          <a:p>
            <a:pPr/>
            <a:r>
              <a:rPr b="0" i="0" u="none" sz="1600">
                <a:solidFill>
                  <a:schemeClr val="dk1"/>
                </a:solidFill>
              </a:rPr>
              <a:t>Note: Sometimes this is what we want, but sometimes IT IS NOT!!!</a:t>
            </a:r>
          </a:p>
          <a:p>
            <a:pPr/>
            <a:r>
              <a:rPr b="0" i="0" u="none" sz="1600">
                <a:solidFill>
                  <a:schemeClr val="dk1"/>
                </a:solidFill>
              </a:rPr>
              <a:t>Later, we will look at other methods to create new objects based on existing objects, but for now, we would have to call </a:t>
            </a:r>
            <a:r>
              <a:rPr b="1" i="1" u="none" sz="1600">
                <a:solidFill>
                  <a:schemeClr val="dk1"/>
                </a:solidFill>
              </a:rPr>
              <a:t>new</a:t>
            </a:r>
            <a:r>
              <a:rPr b="0" i="0" u="none" sz="1600">
                <a:solidFill>
                  <a:schemeClr val="dk1"/>
                </a:solidFill>
              </a:rPr>
              <a:t> again and set point2 to that new object, then update its properties with the properties of point.</a:t>
            </a:r>
          </a:p>
        </p:txBody>
      </p:sp>
      <p:pic>
        <p:nvPicPr>
          <p:cNvPr id="6" name="Picture 5" descr="ref2.jpg"/>
          <p:cNvPicPr>
            <a:picLocks noChangeAspect="1"/>
          </p:cNvPicPr>
          <p:nvPr/>
        </p:nvPicPr>
        <p:blipFill>
          <a:blip r:embed="rId2"/>
          <a:stretch>
            <a:fillRect/>
          </a:stretch>
        </p:blipFill>
        <p:spPr>
          <a:xfrm>
            <a:off x="156532" y="1295399"/>
            <a:ext cx="4321085" cy="3181349"/>
          </a:xfrm>
          <a:prstGeom prst="rect">
            <a:avLst/>
          </a:prstGeom>
        </p:spPr>
      </p:pic>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'ch2/drawing1'</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point2</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point</a:t>
            </a:r>
            <a:r>
              <a:rPr>
                <a:solidFill>
                  <a:srgbClr val="000000"/>
                </a:solidFill>
              </a:rPr>
              <a:t>.</a:t>
            </a:r>
            <a:r>
              <a:rPr>
                <a:solidFill>
                  <a:srgbClr val="000000"/>
                </a:solidFill>
              </a:rPr>
              <a:t>x</a:t>
            </a:r>
            <a:r>
              <a:rPr>
                <a:solidFill>
                  <a:srgbClr val="000000"/>
                </a:solidFill>
              </a:rPr>
              <a:t>,</a:t>
            </a:r>
            <a:r>
              <a:rPr>
                <a:solidFill>
                  <a:srgbClr val="000000"/>
                </a:solidFill>
              </a:rPr>
              <a:t>point</a:t>
            </a:r>
            <a:r>
              <a:rPr>
                <a:solidFill>
                  <a:srgbClr val="000000"/>
                </a:solidFill>
              </a:rPr>
              <a:t>.</a:t>
            </a:r>
            <a:r>
              <a:rPr>
                <a:solidFill>
                  <a:srgbClr val="000000"/>
                </a:solidFill>
              </a:rPr>
              <a:t>y</a:t>
            </a:r>
            <a:r>
              <a:rPr>
                <a:solidFill>
                  <a:srgbClr val="000000"/>
                </a:solidFill>
              </a:rPr>
              <a:t>,</a:t>
            </a:r>
            <a:r>
              <a:rPr>
                <a:solidFill>
                  <a:srgbClr val="000000"/>
                </a:solidFill>
              </a:rPr>
              <a:t>point</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point</a:t>
            </a:r>
            <a:r>
              <a:rPr>
                <a:solidFill>
                  <a:srgbClr val="000000"/>
                </a:solidFill>
              </a:rPr>
              <a:t>.</a:t>
            </a:r>
            <a:r>
              <a:rPr>
                <a:solidFill>
                  <a:srgbClr val="000000"/>
                </a:solidFill>
              </a:rPr>
              <a:t>x</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point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point2</a:t>
            </a:r>
            <a:r>
              <a:rPr>
                <a:solidFill>
                  <a:srgbClr val="000000"/>
                </a:solidFill>
              </a:rPr>
              <a:t>)</a:t>
            </a:r>
            <a:r>
              <a:rPr>
                <a:solidFill>
                  <a:srgbClr val="000000"/>
                </a:solidFill>
              </a:rPr>
              <a:t>;</a:t>
            </a:r>
            <a:r>
              <a:rPr>
                <a:solidFill>
                  <a:srgbClr val="BBBBBB"/>
                </a:solidFill>
              </a:rPr>
              <a:t>
</a:t>
            </a:r>
          </a:p>
        </p:txBody>
      </p:sp>
      <p:pic>
        <p:nvPicPr>
          <p:cNvPr id="6" name="Picture 5" descr="ref3.jpg"/>
          <p:cNvPicPr>
            <a:picLocks noChangeAspect="1"/>
          </p:cNvPicPr>
          <p:nvPr/>
        </p:nvPicPr>
        <p:blipFill>
          <a:blip r:embed="rId2"/>
          <a:stretch>
            <a:fillRect/>
          </a:stretch>
        </p:blipFill>
        <p:spPr>
          <a:xfrm>
            <a:off x="4634149" y="1934746"/>
            <a:ext cx="4385553" cy="1902655"/>
          </a:xfrm>
          <a:prstGeom prst="rect">
            <a:avLst/>
          </a:prstGeom>
        </p:spPr>
      </p:pic>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This is a </a:t>
            </a:r>
            <a:r>
              <a:rPr b="1" i="1" u="none" sz="1600">
                <a:solidFill>
                  <a:schemeClr val="dk1"/>
                </a:solidFill>
              </a:rPr>
              <a:t>shallow copy</a:t>
            </a:r>
            <a:r>
              <a:rPr b="0" i="0" u="none" sz="1600">
                <a:solidFill>
                  <a:schemeClr val="dk1"/>
                </a:solidFill>
              </a:rPr>
              <a:t> of an object as we are only copying the top level.</a:t>
            </a:r>
            <a:r>
              <a:rPr b="0" i="0" u="none" sz="1600">
                <a:solidFill>
                  <a:schemeClr val="dk1"/>
                </a:solidFill>
              </a:rPr>
              <a:t> </a:t>
            </a:r>
            <a:r>
              <a:rPr b="0" i="0" u="none" sz="1600">
                <a:solidFill>
                  <a:schemeClr val="dk1"/>
                </a:solidFill>
              </a:rPr>
              <a:t>This will make a new object, but only copy the top level or primitive types (number, boolean, string).  Any deeper objects or arrays still remain as references.</a:t>
            </a:r>
          </a:p>
          <a:p>
            <a:pPr/>
            <a:r>
              <a:rPr b="0" i="0" u="none" sz="1600">
                <a:solidFill>
                  <a:schemeClr val="dk1"/>
                </a:solidFill>
              </a:rPr>
              <a:t>What if we want a </a:t>
            </a:r>
            <a:r>
              <a:rPr b="1" i="1" u="none" sz="1600">
                <a:solidFill>
                  <a:schemeClr val="dk1"/>
                </a:solidFill>
              </a:rPr>
              <a:t>deep copy</a:t>
            </a:r>
            <a:r>
              <a:rPr b="0" i="0" u="none" sz="1600">
                <a:solidFill>
                  <a:schemeClr val="dk1"/>
                </a:solidFill>
              </a:rPr>
              <a:t>.  In other words, each point will, in addition to having a unique memory location for its primitive values, will also have a reference to a different Color object.</a:t>
            </a:r>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'ch2/drawing1'</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red2</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red</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point2</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point</a:t>
            </a:r>
            <a:r>
              <a:rPr>
                <a:solidFill>
                  <a:srgbClr val="000000"/>
                </a:solidFill>
              </a:rPr>
              <a:t>.</a:t>
            </a:r>
            <a:r>
              <a:rPr>
                <a:solidFill>
                  <a:srgbClr val="000000"/>
                </a:solidFill>
              </a:rPr>
              <a:t>x</a:t>
            </a:r>
            <a:r>
              <a:rPr>
                <a:solidFill>
                  <a:srgbClr val="000000"/>
                </a:solidFill>
              </a:rPr>
              <a:t>,</a:t>
            </a:r>
            <a:r>
              <a:rPr>
                <a:solidFill>
                  <a:srgbClr val="000000"/>
                </a:solidFill>
              </a:rPr>
              <a:t>point</a:t>
            </a:r>
            <a:r>
              <a:rPr>
                <a:solidFill>
                  <a:srgbClr val="000000"/>
                </a:solidFill>
              </a:rPr>
              <a:t>.</a:t>
            </a:r>
            <a:r>
              <a:rPr>
                <a:solidFill>
                  <a:srgbClr val="000000"/>
                </a:solidFill>
              </a:rPr>
              <a:t>y</a:t>
            </a:r>
            <a:r>
              <a:rPr>
                <a:solidFill>
                  <a:srgbClr val="000000"/>
                </a:solidFill>
              </a:rPr>
              <a:t>,</a:t>
            </a:r>
            <a:r>
              <a:rPr>
                <a:solidFill>
                  <a:srgbClr val="000000"/>
                </a:solidFill>
              </a:rPr>
              <a:t>red2</a:t>
            </a:r>
            <a:r>
              <a:rPr>
                <a:solidFill>
                  <a:srgbClr val="000000"/>
                </a:solidFill>
              </a:rPr>
              <a:t>)</a:t>
            </a:r>
            <a:r>
              <a:rPr>
                <a:solidFill>
                  <a:srgbClr val="000000"/>
                </a:solidFill>
              </a:rPr>
              <a:t>;</a:t>
            </a:r>
            <a:r>
              <a:rPr>
                <a:solidFill>
                  <a:srgbClr val="BBBBBB"/>
                </a:solidFill>
              </a:rPr>
              <a:t>
</a:t>
            </a:r>
            <a:r>
              <a:rPr>
                <a:solidFill>
                  <a:srgbClr val="000000"/>
                </a:solidFill>
              </a:rPr>
              <a:t>point</a:t>
            </a:r>
            <a:r>
              <a:rPr>
                <a:solidFill>
                  <a:srgbClr val="000000"/>
                </a:solidFill>
              </a:rPr>
              <a:t>.</a:t>
            </a:r>
            <a:r>
              <a:rPr>
                <a:solidFill>
                  <a:srgbClr val="000000"/>
                </a:solidFill>
              </a:rPr>
              <a:t>x</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point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point2</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Instances and References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5" name="Text Placeholder 4"/>
          <p:cNvSpPr>
            <a:spLocks noGrp="1"/>
          </p:cNvSpPr>
          <p:nvPr>
            <p:ph type="body" idx="2"/>
          </p:nvPr>
        </p:nvSpPr>
        <p:spPr/>
        <p:txBody>
          <a:bodyPr wrap="square"/>
          <a:lstStyle/>
          <a:p>
            <a:pPr/>
            <a:r>
              <a:rPr b="0" i="0" u="none" sz="1600">
                <a:solidFill>
                  <a:schemeClr val="dk1"/>
                </a:solidFill>
              </a:rPr>
              <a:t>This is probably what we wanted.  This is called a </a:t>
            </a:r>
            <a:r>
              <a:rPr b="1" i="1" u="none" sz="1600">
                <a:solidFill>
                  <a:schemeClr val="dk1"/>
                </a:solidFill>
              </a:rPr>
              <a:t>deep copy</a:t>
            </a:r>
            <a:r>
              <a:rPr b="0" i="0" u="none" sz="1600">
                <a:solidFill>
                  <a:schemeClr val="dk1"/>
                </a:solidFill>
              </a:rPr>
              <a:t>. While there are some ways to do this automatically in Typescript, they do not work in all cases, and can be problematic.  We can do this manually as in this example, but we will look at better ways later.</a:t>
            </a:r>
          </a:p>
        </p:txBody>
      </p:sp>
      <p:pic>
        <p:nvPicPr>
          <p:cNvPr id="6" name="Picture 5" descr="ref4.jpg"/>
          <p:cNvPicPr>
            <a:picLocks noChangeAspect="1"/>
          </p:cNvPicPr>
          <p:nvPr/>
        </p:nvPicPr>
        <p:blipFill>
          <a:blip r:embed="rId2"/>
          <a:stretch>
            <a:fillRect/>
          </a:stretch>
        </p:blipFill>
        <p:spPr>
          <a:xfrm>
            <a:off x="124298" y="2054941"/>
            <a:ext cx="4385553" cy="1662266"/>
          </a:xfrm>
          <a:prstGeom prst="rect">
            <a:avLst/>
          </a:prstGeom>
        </p:spPr>
      </p:pic>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Understanding references and instances is critical in nearly all programming languages.  In typescript, every variable whose type is not a primitive type (string, boolean, number) stores a reference to the object.  From our examples:</a:t>
            </a:r>
          </a:p>
          <a:p>
            <a:pPr lvl="1"/>
            <a:r>
              <a:rPr b="0" i="0" u="none" sz="1600">
                <a:solidFill>
                  <a:schemeClr val="dk1"/>
                </a:solidFill>
              </a:rPr>
              <a:t>point2=point; //makes a copy of the reference to the one and only object</a:t>
            </a:r>
          </a:p>
          <a:p>
            <a:pPr lvl="1"/>
            <a:r>
              <a:rPr b="0" i="0" u="none" sz="1600">
                <a:solidFill>
                  <a:schemeClr val="dk1"/>
                </a:solidFill>
              </a:rPr>
              <a:t>A </a:t>
            </a:r>
            <a:r>
              <a:rPr b="1" i="1" u="none" sz="1600">
                <a:solidFill>
                  <a:schemeClr val="dk1"/>
                </a:solidFill>
              </a:rPr>
              <a:t>shallow copy</a:t>
            </a:r>
            <a:r>
              <a:rPr b="0" i="0" u="none" sz="1600">
                <a:solidFill>
                  <a:schemeClr val="dk1"/>
                </a:solidFill>
              </a:rPr>
              <a:t> of the object only copies the top level primitive types, but does not duplicate any contained objects, rather it copies the reference to the same object.</a:t>
            </a:r>
          </a:p>
          <a:p>
            <a:pPr lvl="1"/>
            <a:r>
              <a:rPr b="0" i="0" u="none" sz="1600">
                <a:solidFill>
                  <a:schemeClr val="dk1"/>
                </a:solidFill>
              </a:rPr>
              <a:t>A </a:t>
            </a:r>
            <a:r>
              <a:rPr b="1" i="1" u="none" sz="1600">
                <a:solidFill>
                  <a:schemeClr val="dk1"/>
                </a:solidFill>
              </a:rPr>
              <a:t>deep copy</a:t>
            </a:r>
            <a:r>
              <a:rPr b="0" i="0" u="none" sz="1600">
                <a:solidFill>
                  <a:schemeClr val="dk1"/>
                </a:solidFill>
              </a:rPr>
              <a:t> of the object makes copies of all of the objects, nested objects and primitive types.  Gives you a true clone of the object that is independent of the original.  Later, we will learn how to clone the object, but for now, we have to create an independent object with the same values.</a:t>
            </a:r>
          </a:p>
        </p:txBody>
      </p:sp>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This keyword</a:t>
            </a:r>
          </a:p>
        </p:txBody>
      </p:sp>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Overview</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There is a special keyword </a:t>
            </a:r>
            <a:r>
              <a:rPr b="1" i="1" u="none" sz="1600">
                <a:solidFill>
                  <a:schemeClr val="dk1"/>
                </a:solidFill>
              </a:rPr>
              <a:t>this</a:t>
            </a:r>
            <a:r>
              <a:rPr b="0" i="0" u="none" sz="1600">
                <a:solidFill>
                  <a:schemeClr val="dk1"/>
                </a:solidFill>
              </a:rPr>
              <a:t> that can be used from inside the constructor (or any method inside the class) that will allow us access to the member variables of the object.</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Abstracting the constructor</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Consider our color class</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Classes in Typescript</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To declare a class in typescript, we use the </a:t>
            </a:r>
            <a:r>
              <a:rPr b="0" i="0" u="none" sz="1600">
                <a:solidFill>
                  <a:schemeClr val="dk1"/>
                </a:solidFill>
                <a:latin typeface="Courier New"/>
              </a:rPr>
              <a:t>class</a:t>
            </a:r>
            <a:r>
              <a:rPr b="0" i="0" u="none" sz="1600">
                <a:solidFill>
                  <a:schemeClr val="dk1"/>
                </a:solidFill>
              </a:rPr>
              <a:t> keyword.  The structure of a class internally is a set of data objects that make up the class.</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MyType</a:t>
            </a:r>
            <a:r>
              <a:rPr>
                <a:solidFill>
                  <a:srgbClr val="000000"/>
                </a:solidFill>
              </a:rPr>
              <a:t>{</a:t>
            </a:r>
            <a:r>
              <a:rPr>
                <a:solidFill>
                  <a:srgbClr val="BBBBBB"/>
                </a:solidFill>
              </a:rPr>
              <a:t>
	</a:t>
            </a:r>
            <a:r>
              <a:rPr>
                <a:solidFill>
                  <a:srgbClr val="008800"/>
                </a:solidFill>
              </a:rPr>
              <a:t>//list of variables and types</a:t>
            </a:r>
            <a:r>
              <a:rPr>
                <a:solidFill>
                  <a:srgbClr val="BBBBBB"/>
                </a:solidFill>
              </a:rPr>
              <a:t>
	</a:t>
            </a:r>
            <a:r>
              <a:rPr>
                <a:solidFill>
                  <a:srgbClr val="008800"/>
                </a:solidFill>
              </a:rPr>
              <a:t>//constructor method to create an instance</a:t>
            </a:r>
            <a:r>
              <a:rPr>
                <a:solidFill>
                  <a:srgbClr val="BBBBBB"/>
                </a:solidFill>
              </a:rPr>
              <a:t>
	</a:t>
            </a:r>
            <a:r>
              <a:rPr>
                <a:solidFill>
                  <a:srgbClr val="008800"/>
                </a:solidFill>
              </a:rPr>
              <a:t>//0 or more methods which can operate on </a:t>
            </a:r>
            <a:r>
              <a:rPr>
                <a:solidFill>
                  <a:srgbClr val="BBBBBB"/>
                </a:solidFill>
              </a:rPr>
              <a:t>
	   </a:t>
            </a:r>
            <a:r>
              <a:rPr>
                <a:solidFill>
                  <a:srgbClr val="008800"/>
                </a:solidFill>
              </a:rPr>
              <a:t>//the member variables in the class</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Abstracting the constructor</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What if instead of passing in values for red, green, and blue, we wanted to pass in a string (either “red”,”green”, or “blue”) to initialize our color to one of these three colors.  We can go back to our original syntax and define the members explicitly, and change our constructor to take a string that is not marked with the public or private keywords since we only need it to initialize the members.</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colorStr</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8800"/>
                </a:solidFill>
              </a:rPr>
              <a:t>//what goes here</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Abstracting the constructor</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The idea is that we can use the string to determine how to set the members.  We can use the </a:t>
            </a:r>
            <a:r>
              <a:rPr b="1" i="1" u="none" sz="1600">
                <a:solidFill>
                  <a:schemeClr val="dk1"/>
                </a:solidFill>
              </a:rPr>
              <a:t>this</a:t>
            </a:r>
            <a:r>
              <a:rPr b="0" i="0" u="none" sz="1600">
                <a:solidFill>
                  <a:schemeClr val="dk1"/>
                </a:solidFill>
              </a:rPr>
              <a:t> keyword to access the member variables of the current instance.</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colorStr</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colorStr</a:t>
            </a:r>
            <a:r>
              <a:rPr>
                <a:solidFill>
                  <a:srgbClr val="000000"/>
                </a:solidFill>
              </a:rPr>
              <a:t>===</a:t>
            </a:r>
            <a:r>
              <a:rPr>
                <a:solidFill>
                  <a:srgbClr val="800080"/>
                </a:solidFill>
              </a:rPr>
              <a:t>"red"</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colorStr</a:t>
            </a:r>
            <a:r>
              <a:rPr>
                <a:solidFill>
                  <a:srgbClr val="000000"/>
                </a:solidFill>
              </a:rPr>
              <a:t>===</a:t>
            </a:r>
            <a:r>
              <a:rPr>
                <a:solidFill>
                  <a:srgbClr val="800080"/>
                </a:solidFill>
              </a:rPr>
              <a:t>"green"</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green</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else</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colorStr</a:t>
            </a:r>
            <a:r>
              <a:rPr>
                <a:solidFill>
                  <a:srgbClr val="000000"/>
                </a:solidFill>
              </a:rPr>
              <a:t>===</a:t>
            </a:r>
            <a:r>
              <a:rPr>
                <a:solidFill>
                  <a:srgbClr val="800080"/>
                </a:solidFill>
              </a:rPr>
              <a:t>"blue"</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blue</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800080"/>
                </a:solidFill>
              </a:rPr>
              <a:t>"red"</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800080"/>
                </a:solidFill>
              </a:rPr>
              <a:t>"green"</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800080"/>
                </a:solidFill>
              </a:rPr>
              <a:t>"blue"</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4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Abstracting the constructor</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Here we can initialize our members indirectly by using the value of the parameter colorStr.  The </a:t>
            </a:r>
            <a:r>
              <a:rPr b="1" i="1" u="none" sz="1600">
                <a:solidFill>
                  <a:schemeClr val="dk1"/>
                </a:solidFill>
              </a:rPr>
              <a:t>this</a:t>
            </a:r>
            <a:r>
              <a:rPr b="0" i="0" u="none" sz="1600">
                <a:solidFill>
                  <a:schemeClr val="dk1"/>
                </a:solidFill>
              </a:rPr>
              <a:t> keyword allows us access to our own members from within the instance.  If the string is not recognized (i.e. not red, green, or blue) then the default values of (0,0,0) remain which is our intention.  We would want to make a comment on our constructor that this is the behavior to help users of our class to know how to use it.</a:t>
            </a:r>
          </a:p>
        </p:txBody>
      </p:sp>
    </p:spTree>
  </p:cSld>
  <p:clrMapOvr>
    <a:masterClrMapping/>
  </p:clrMapOvr>
</p:sld>
</file>

<file path=ppt/slides/slide4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Typescript allows the use of the </a:t>
            </a:r>
            <a:r>
              <a:rPr b="1" i="1" u="none" sz="1600">
                <a:solidFill>
                  <a:schemeClr val="dk1"/>
                </a:solidFill>
              </a:rPr>
              <a:t>this</a:t>
            </a:r>
            <a:r>
              <a:rPr b="0" i="0" u="none" sz="1600">
                <a:solidFill>
                  <a:schemeClr val="dk1"/>
                </a:solidFill>
              </a:rPr>
              <a:t> keyword in order to access the members of the current instance of the class.  From within the class, using the </a:t>
            </a:r>
            <a:r>
              <a:rPr b="1" i="1" u="none" sz="1600">
                <a:solidFill>
                  <a:schemeClr val="dk1"/>
                </a:solidFill>
              </a:rPr>
              <a:t>this</a:t>
            </a:r>
            <a:r>
              <a:rPr b="0" i="0" u="none" sz="1600">
                <a:solidFill>
                  <a:schemeClr val="dk1"/>
                </a:solidFill>
              </a:rPr>
              <a:t> keyword allows us access to all of the member properties (public or private) within the class instance.</a:t>
            </a:r>
          </a:p>
        </p:txBody>
      </p:sp>
    </p:spTree>
  </p:cSld>
  <p:clrMapOvr>
    <a:masterClrMapping/>
  </p:clrMapOvr>
</p:sld>
</file>

<file path=ppt/slides/slide4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Chapter Summary</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Now we have the ability to create complex data types of our own using the class keyword. These data types can contain any other type of object including another class, a primitive type, or an array.  There is no limitation on what the array or embedded class contain (other class objects, arrays of primitives, arrays of other class objects, etc.)  We have a special method in our objects called a constructor.  The constructor can be used to initialize our object, or by using the public and private keywords, it can define members of our object.  Parameters without these keywords behave just like parameters to any other function, but with these keywords, that parameter also becomes a member of the object.  We can access the members of our class instance using the </a:t>
            </a:r>
            <a:r>
              <a:rPr b="1" i="1" u="none" sz="1600">
                <a:solidFill>
                  <a:schemeClr val="dk1"/>
                </a:solidFill>
              </a:rPr>
              <a:t>this</a:t>
            </a:r>
            <a:r>
              <a:rPr b="0" i="0" u="none" sz="1600">
                <a:solidFill>
                  <a:schemeClr val="dk1"/>
                </a:solidFill>
              </a:rPr>
              <a:t> keyword.</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Classes in Typescript</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
            <a:pPr/>
            <a:r>
              <a:rPr b="0" i="0" u="none" sz="1600">
                <a:solidFill>
                  <a:schemeClr val="dk1"/>
                </a:solidFill>
              </a:rPr>
              <a:t>Remember a class is a definition of a type.  You must create an instance of that type in order to use it.</a:t>
            </a:r>
            <a:r>
              <a:rPr b="0" i="0" u="none" sz="1600">
                <a:solidFill>
                  <a:schemeClr val="dk1"/>
                </a:solidFill>
              </a:rPr>
              <a:t> </a:t>
            </a:r>
            <a:r>
              <a:rPr b="0" i="0" u="none" sz="1600">
                <a:solidFill>
                  <a:schemeClr val="dk1"/>
                </a:solidFill>
              </a:rPr>
              <a:t>We can define a variable of our new type and use it.</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myObj</a:t>
            </a:r>
            <a:r>
              <a:rPr>
                <a:solidFill>
                  <a:srgbClr val="000000"/>
                </a:solidFill>
              </a:rPr>
              <a:t>:</a:t>
            </a:r>
            <a:r>
              <a:rPr>
                <a:solidFill>
                  <a:srgbClr val="2C2CFF"/>
                </a:solidFill>
              </a:rPr>
              <a:t>MyType</a:t>
            </a:r>
            <a:r>
              <a:rPr>
                <a:solidFill>
                  <a:srgbClr val="000000"/>
                </a:solidFill>
              </a:rPr>
              <a:t>=</a:t>
            </a:r>
            <a:r>
              <a:rPr>
                <a:solidFill>
                  <a:srgbClr val="000000"/>
                </a:solidFill>
              </a:rPr>
              <a:t>new</a:t>
            </a:r>
            <a:r>
              <a:rPr>
                <a:solidFill>
                  <a:srgbClr val="BBBBBB"/>
                </a:solidFill>
              </a:rPr>
              <a:t> </a:t>
            </a:r>
            <a:r>
              <a:rPr>
                <a:solidFill>
                  <a:srgbClr val="000000"/>
                </a:solidFill>
              </a:rPr>
              <a:t>MyType</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Motivation</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Some things things belong together as they describe a more complex thing that we want to represent.</a:t>
            </a:r>
          </a:p>
          <a:p>
            <a:pPr/>
            <a:r>
              <a:rPr b="0" i="0" u="none" sz="1600">
                <a:solidFill>
                  <a:schemeClr val="dk1"/>
                </a:solidFill>
              </a:rPr>
              <a:t>As an example, consider a simple drawing program we might want to build.</a:t>
            </a:r>
          </a:p>
          <a:p>
            <a:pPr lvl="1"/>
            <a:r>
              <a:rPr b="0" i="0" u="none" sz="1600">
                <a:solidFill>
                  <a:schemeClr val="dk1"/>
                </a:solidFill>
              </a:rPr>
              <a:t>Points have an x and y coordinate which are numbers</a:t>
            </a:r>
          </a:p>
          <a:p>
            <a:pPr lvl="1"/>
            <a:r>
              <a:rPr b="0" i="0" u="none" sz="1600">
                <a:solidFill>
                  <a:schemeClr val="dk1"/>
                </a:solidFill>
              </a:rPr>
              <a:t>Lines contain a start and end point</a:t>
            </a:r>
          </a:p>
          <a:p>
            <a:pPr lvl="1"/>
            <a:r>
              <a:rPr b="0" i="0" u="none" sz="1600">
                <a:solidFill>
                  <a:schemeClr val="dk1"/>
                </a:solidFill>
              </a:rPr>
              <a:t>Rectangles can be defined by 2 points (opposite corners)</a:t>
            </a:r>
          </a:p>
          <a:p>
            <a:pPr lvl="1"/>
            <a:r>
              <a:rPr b="0" i="0" u="none" sz="1600">
                <a:solidFill>
                  <a:schemeClr val="dk1"/>
                </a:solidFill>
              </a:rPr>
              <a:t>Polygons can be defined by an arbitrary list of points (The vertices)</a:t>
            </a:r>
          </a:p>
          <a:p>
            <a:pPr lvl="1"/>
            <a:r>
              <a:rPr b="0" i="0" u="none" sz="1600">
                <a:solidFill>
                  <a:schemeClr val="dk1"/>
                </a:solidFill>
              </a:rPr>
              <a:t>Each of these objects may have a color associated with it. (Color itself might contain components for Red, Green, and Blue as numbers.</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or class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Sometimes it makes sense to group data together.  In these cases Typescript provides multiple mechanisms with which to do that.  In the section we have introduced the idea of creating a </a:t>
            </a:r>
            <a:r>
              <a:rPr b="1" i="1" u="none" sz="1600">
                <a:solidFill>
                  <a:schemeClr val="dk1"/>
                </a:solidFill>
              </a:rPr>
              <a:t>class</a:t>
            </a:r>
            <a:r>
              <a:rPr b="0" i="0" u="none" sz="1600">
                <a:solidFill>
                  <a:schemeClr val="dk1"/>
                </a:solidFill>
              </a:rPr>
              <a:t> that represents a set of heterogeneous data. (i.e. strings, numbers, booleans, arrays, and other classes).</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Basic Data Classes</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Color class</a:t>
            </a:r>
          </a:p>
        </p:txBody>
      </p:sp>
      <p:sp>
        <p:nvSpPr>
          <p:cNvPr id="3" name="Text Placeholder 2"/>
          <p:cNvSpPr>
            <a:spLocks noGrp="1"/>
          </p:cNvSpPr>
          <p:nvPr>
            <p:ph type="body" idx="13"/>
          </p:nvPr>
        </p:nvSpPr>
        <p:spPr/>
        <p:txBody>
          <a:bodyPr wrap="square"/>
          <a:lstStyle/>
          <a:p>
            <a:pPr/>
            <a:r>
              <a:rPr b="1" i="1" u="none" sz="1600">
                <a:solidFill>
                  <a:schemeClr val="lt1"/>
                </a:solidFill>
              </a:rPr>
              <a:t>Data Classes</a:t>
            </a:r>
            <a:r>
              <a:rPr b="0" i="0" u="none" sz="1600">
                <a:solidFill>
                  <a:schemeClr val="lt1"/>
                </a:solidFill>
              </a:rPr>
              <a:t> allow us to combine data into a grouping and use that grouping as a data type in our programs.</a:t>
            </a:r>
          </a:p>
        </p:txBody>
      </p:sp>
      <p:sp>
        <p:nvSpPr>
          <p:cNvPr id="4" name="Text Placeholder 3"/>
          <p:cNvSpPr>
            <a:spLocks noGrp="1"/>
          </p:cNvSpPr>
          <p:nvPr>
            <p:ph type="body" idx="1"/>
          </p:nvPr>
        </p:nvSpPr>
        <p:spPr/>
        <p:txBody>
          <a:bodyPr wrap="square"/>
          <a:lstStyle/>
          <a:p>
            <a:pPr/>
            <a:r>
              <a:rPr b="0" i="0" u="none" sz="1600">
                <a:solidFill>
                  <a:schemeClr val="dk1"/>
                </a:solidFill>
              </a:rPr>
              <a:t>If we examine the objects we have proposed for our drawing program (points, lines, rectangles, polygons, color) we can see that just about everything has a color.  The definition for a type that represents color would be useful as then we could group the things that make up a color.  For our example we want to store a color as three numbers between 0 and 255 representing the red, green, and blue intensities.  </a:t>
            </a:r>
          </a:p>
          <a:p>
            <a:pPr/>
            <a:r>
              <a:rPr b="0" i="0" u="none" sz="1600">
                <a:solidFill>
                  <a:schemeClr val="dk1"/>
                </a:solidFill>
              </a:rPr>
              <a:t>Our class should contain 3 numbers (Red, Green, and Blue).  We can define our class as described previously, since this contains only the primitive type number.</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