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 simple for loop example</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Note: i-- is just shorthand for i=i-1 (and i++ is similarly shorthand for i=i+1)</a:t>
            </a:r>
          </a:p>
          <a:p>
            <a:pPr lvl="1"/>
            <a:r>
              <a:rPr b="0" i="0" u="none" sz="1600">
                <a:solidFill>
                  <a:schemeClr val="dk1"/>
                </a:solidFill>
              </a:rPr>
              <a:t>Our initializer sets our loop variable (i) to count</a:t>
            </a:r>
          </a:p>
          <a:p>
            <a:pPr lvl="1"/>
            <a:r>
              <a:rPr b="0" i="0" u="none" sz="1600">
                <a:solidFill>
                  <a:schemeClr val="dk1"/>
                </a:solidFill>
              </a:rPr>
              <a:t>Our expression continues the loop so long as count remains &gt;0</a:t>
            </a:r>
          </a:p>
          <a:p>
            <a:pPr lvl="1"/>
            <a:r>
              <a:rPr b="0" i="0" u="none" sz="1600">
                <a:solidFill>
                  <a:schemeClr val="dk1"/>
                </a:solidFill>
              </a:rPr>
              <a:t>Our update statement decrements the value of i each time the loop runs</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Exercise</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See if you can complete the function sillyMultiply again and get the answer 20.  You should do this using for loops and you should not use multiplication in your function.  You should repeatedly add the first number to itself the correct number of times.</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sillyMultiply</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008800"/>
                </a:solidFill>
              </a:rPr>
              <a:t>//What goes here?</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sillyMultiply</a:t>
            </a:r>
            <a:r>
              <a:rPr>
                <a:solidFill>
                  <a:srgbClr val="000000"/>
                </a:solidFill>
              </a:rPr>
              <a:t>(</a:t>
            </a:r>
            <a:r>
              <a:rPr>
                <a:solidFill>
                  <a:srgbClr val="2C8553"/>
                </a:solidFill>
              </a:rPr>
              <a:t>5</a:t>
            </a:r>
            <a:r>
              <a:rPr>
                <a:solidFill>
                  <a:srgbClr val="000000"/>
                </a:solidFill>
              </a:rPr>
              <a:t>,</a:t>
            </a:r>
            <a:r>
              <a:rPr>
                <a:solidFill>
                  <a:srgbClr val="2C8553"/>
                </a:solidFill>
              </a:rPr>
              <a:t>4</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We can create more complex program logic by repeating sections of our code to solve problems.  This is important for many reasons including readability, reducing potential for errors, and variability of the number of times something must execute based on inputs.  The two primary loops in Typescript are the while loop and the for loop.  This section examined the while loop, and one of the formats of the for loop.  We will examine the other for loop in the next section as it explicitly operates on collections which we will cover next.</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Arrays</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Overview</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Arrays are an extremely important data structure because they allow us to store a collection of objects.  We can build arrays out of any built-in or user-defined type we want, including out of other arrays.</a:t>
            </a:r>
          </a:p>
          <a:p>
            <a:pPr/>
            <a:r>
              <a:rPr b="0" i="0" u="none" sz="1600">
                <a:solidFill>
                  <a:schemeClr val="dk1"/>
                </a:solidFill>
              </a:rPr>
              <a:t>In Typescript, the size of the array does not need to be defined.  It will grow as necessary to hold the data placed into it (NOT TRUE IN C or C++).</a:t>
            </a:r>
          </a:p>
          <a:p>
            <a:pPr/>
            <a:r>
              <a:rPr b="0" i="0" u="none" sz="1600">
                <a:solidFill>
                  <a:schemeClr val="dk1"/>
                </a:solidFill>
              </a:rPr>
              <a:t>Each element in the array has an index (starting at 0) which we can use to access the individual elements </a:t>
            </a:r>
          </a:p>
          <a:p>
            <a:pPr/>
            <a:r>
              <a:rPr b="0" i="0" u="none" sz="1600">
                <a:solidFill>
                  <a:schemeClr val="dk1"/>
                </a:solidFill>
              </a:rPr>
              <a:t>i.e. if an array has 10 elements, the indexes would be 0-9.</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Defining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In typescript we define an array just like any other variable</a:t>
            </a:r>
          </a:p>
          <a:p>
            <a:pPr>
              <a:lnSpc>
                <a:spcPct val="50000"/>
              </a:lnSpc>
              <a:buNone/>
              <a:defRPr sz="1400">
                <a:latin typeface="Courier New"/>
              </a:defRPr>
            </a:pPr>
            <a:r>
              <a:rPr>
                <a:solidFill>
                  <a:srgbClr val="000000"/>
                </a:solidFill>
              </a:rPr>
              <a:t/>
            </a:r>
            <a:r>
              <a:rPr>
                <a:solidFill>
                  <a:srgbClr val="008800"/>
                </a:solidFill>
              </a:rPr>
              <a:t>//define a single string containing the value Lisa</a:t>
            </a:r>
            <a:r>
              <a:rPr>
                <a:solidFill>
                  <a:srgbClr val="BBBBBB"/>
                </a:solidFill>
              </a:rPr>
              <a:t>
</a:t>
            </a:r>
            <a:r>
              <a:rPr>
                <a:solidFill>
                  <a:srgbClr val="2C2CFF"/>
                </a:solidFill>
              </a:rPr>
              <a:t>let</a:t>
            </a:r>
            <a:r>
              <a:rPr>
                <a:solidFill>
                  <a:srgbClr val="BBBBBB"/>
                </a:solidFill>
              </a:rPr>
              <a:t> </a:t>
            </a:r>
            <a:r>
              <a:rPr>
                <a:solidFill>
                  <a:srgbClr val="000000"/>
                </a:solidFill>
              </a:rPr>
              <a:t>name</a:t>
            </a:r>
            <a:r>
              <a:rPr>
                <a:solidFill>
                  <a:srgbClr val="000000"/>
                </a:solidFill>
              </a:rPr>
              <a:t>:</a:t>
            </a:r>
            <a:r>
              <a:rPr>
                <a:solidFill>
                  <a:srgbClr val="2C2CFF"/>
                </a:solidFill>
              </a:rPr>
              <a:t>string</a:t>
            </a:r>
            <a:r>
              <a:rPr>
                <a:solidFill>
                  <a:srgbClr val="000000"/>
                </a:solidFill>
              </a:rPr>
              <a:t>=</a:t>
            </a:r>
            <a:r>
              <a:rPr>
                <a:solidFill>
                  <a:srgbClr val="800080"/>
                </a:solidFill>
              </a:rPr>
              <a:t>"Lisa"</a:t>
            </a:r>
            <a:r>
              <a:rPr>
                <a:solidFill>
                  <a:srgbClr val="000000"/>
                </a:solidFill>
              </a:rPr>
              <a:t>;</a:t>
            </a:r>
            <a:r>
              <a:rPr>
                <a:solidFill>
                  <a:srgbClr val="BBBBBB"/>
                </a:solidFill>
              </a:rPr>
              <a:t>
</a:t>
            </a:r>
            <a:r>
              <a:rPr>
                <a:solidFill>
                  <a:srgbClr val="008800"/>
                </a:solidFill>
              </a:rPr>
              <a:t>//define an array of strings containing the values</a:t>
            </a:r>
            <a:r>
              <a:rPr>
                <a:solidFill>
                  <a:srgbClr val="BBBBBB"/>
                </a:solidFill>
              </a:rPr>
              <a:t>
</a:t>
            </a:r>
            <a:r>
              <a:rPr>
                <a:solidFill>
                  <a:srgbClr val="008800"/>
                </a:solidFill>
              </a:rPr>
              <a:t>//Lisa, Kaitlin and John</a:t>
            </a:r>
            <a:r>
              <a:rPr>
                <a:solidFill>
                  <a:srgbClr val="BBBBBB"/>
                </a:solidFill>
              </a:rPr>
              <a:t>
</a:t>
            </a:r>
            <a:r>
              <a:rPr>
                <a:solidFill>
                  <a:srgbClr val="2C2CFF"/>
                </a:solidFill>
              </a:rPr>
              <a:t>let</a:t>
            </a:r>
            <a:r>
              <a:rPr>
                <a:solidFill>
                  <a:srgbClr val="BBBBBB"/>
                </a:solidFill>
              </a:rPr>
              <a:t> </a:t>
            </a:r>
            <a:r>
              <a:rPr>
                <a:solidFill>
                  <a:srgbClr val="000000"/>
                </a:solidFill>
              </a:rPr>
              <a:t>names</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800080"/>
                </a:solidFill>
              </a:rPr>
              <a:t>"Lisa"</a:t>
            </a:r>
            <a:r>
              <a:rPr>
                <a:solidFill>
                  <a:srgbClr val="000000"/>
                </a:solidFill>
              </a:rPr>
              <a:t>,</a:t>
            </a:r>
            <a:r>
              <a:rPr>
                <a:solidFill>
                  <a:srgbClr val="800080"/>
                </a:solidFill>
              </a:rPr>
              <a:t>"Kaitlin"</a:t>
            </a:r>
            <a:r>
              <a:rPr>
                <a:solidFill>
                  <a:srgbClr val="000000"/>
                </a:solidFill>
              </a:rPr>
              <a:t>,</a:t>
            </a:r>
            <a:r>
              <a:rPr>
                <a:solidFill>
                  <a:srgbClr val="800080"/>
                </a:solidFill>
              </a:rPr>
              <a:t>"John"</a:t>
            </a:r>
            <a:r>
              <a:rPr>
                <a:solidFill>
                  <a:srgbClr val="000000"/>
                </a:solidFill>
              </a:rPr>
              <a:t>]</a:t>
            </a:r>
            <a:r>
              <a:rPr>
                <a:solidFill>
                  <a:srgbClr val="000000"/>
                </a:solidFill>
              </a:rPr>
              <a:t>;</a:t>
            </a:r>
            <a:r>
              <a:rPr>
                <a:solidFill>
                  <a:srgbClr val="BBBBBB"/>
                </a:solidFill>
              </a:rPr>
              <a:t>
</a:t>
            </a:r>
          </a:p>
          <a:p>
            <a:pPr/>
            <a:r>
              <a:rPr b="0" i="0" u="none" sz="1600">
                <a:solidFill>
                  <a:schemeClr val="dk1"/>
                </a:solidFill>
              </a:rPr>
              <a:t>Note that we type the variable as an array of strings by using the type string[] where [] specifies that we are creating an array of that type.</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Using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Consider the following declaration of the variable </a:t>
            </a:r>
            <a:r>
              <a:rPr b="1" i="1" u="none" sz="1600">
                <a:solidFill>
                  <a:schemeClr val="dk1"/>
                </a:solidFill>
              </a:rPr>
              <a:t>names</a:t>
            </a:r>
            <a:r>
              <a:rPr b="0" i="0" u="none" sz="1600">
                <a:solidFill>
                  <a:schemeClr val="dk1"/>
                </a:solidFill>
              </a:rPr>
              <a:t>.  It's type denotes an array of strings, and we initialize that array with three elements, the strings "Lisa", "Kaitlin", and "John".  The array has 3 elements, so it will have indices </a:t>
            </a:r>
            <a:r>
              <a:rPr b="0" i="0" u="none" sz="1600">
                <a:solidFill>
                  <a:schemeClr val="dk1"/>
                </a:solidFill>
                <a:latin typeface="Courier New"/>
              </a:rPr>
              <a:t>0, 1, and 2</a:t>
            </a:r>
            <a:r>
              <a:rPr b="0" i="0" u="none" sz="1600">
                <a:solidFill>
                  <a:schemeClr val="dk1"/>
                </a:solidFill>
              </a:rPr>
              <a:t>.  When the code accesses the element with index 1, it is requesting the second element in the array (Kaitlin) and thus the following code will print out the string </a:t>
            </a:r>
            <a:r>
              <a:rPr b="1" i="1" u="none" sz="1600">
                <a:solidFill>
                  <a:schemeClr val="dk1"/>
                </a:solidFill>
              </a:rPr>
              <a:t>Kaitlin</a:t>
            </a:r>
            <a:r>
              <a:rPr b="0" i="0" u="none" sz="1600">
                <a:solidFill>
                  <a:schemeClr val="dk1"/>
                </a:solidFill>
              </a:rPr>
              <a:t>.</a:t>
            </a:r>
          </a:p>
          <a:p>
            <a:pPr>
              <a:lnSpc>
                <a:spcPct val="50000"/>
              </a:lnSpc>
              <a:buNone/>
              <a:defRPr sz="1400">
                <a:latin typeface="Courier New"/>
              </a:defRPr>
            </a:pPr>
            <a:r>
              <a:rPr>
                <a:solidFill>
                  <a:srgbClr val="000000"/>
                </a:solidFill>
              </a:rPr>
              <a:t/>
            </a:r>
            <a:r>
              <a:rPr>
                <a:solidFill>
                  <a:srgbClr val="008800"/>
                </a:solidFill>
              </a:rPr>
              <a:t>//define an array of strings containing the values</a:t>
            </a:r>
            <a:r>
              <a:rPr>
                <a:solidFill>
                  <a:srgbClr val="BBBBBB"/>
                </a:solidFill>
              </a:rPr>
              <a:t>
</a:t>
            </a:r>
            <a:r>
              <a:rPr>
                <a:solidFill>
                  <a:srgbClr val="008800"/>
                </a:solidFill>
              </a:rPr>
              <a:t>//Lisa, Kaitlin and John</a:t>
            </a:r>
            <a:r>
              <a:rPr>
                <a:solidFill>
                  <a:srgbClr val="BBBBBB"/>
                </a:solidFill>
              </a:rPr>
              <a:t>
</a:t>
            </a:r>
            <a:r>
              <a:rPr>
                <a:solidFill>
                  <a:srgbClr val="2C2CFF"/>
                </a:solidFill>
              </a:rPr>
              <a:t>let</a:t>
            </a:r>
            <a:r>
              <a:rPr>
                <a:solidFill>
                  <a:srgbClr val="BBBBBB"/>
                </a:solidFill>
              </a:rPr>
              <a:t> </a:t>
            </a:r>
            <a:r>
              <a:rPr>
                <a:solidFill>
                  <a:srgbClr val="000000"/>
                </a:solidFill>
              </a:rPr>
              <a:t>names</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800080"/>
                </a:solidFill>
              </a:rPr>
              <a:t>"Lisa"</a:t>
            </a:r>
            <a:r>
              <a:rPr>
                <a:solidFill>
                  <a:srgbClr val="000000"/>
                </a:solidFill>
              </a:rPr>
              <a:t>,</a:t>
            </a:r>
            <a:r>
              <a:rPr>
                <a:solidFill>
                  <a:srgbClr val="800080"/>
                </a:solidFill>
              </a:rPr>
              <a:t>"Kaitlin"</a:t>
            </a:r>
            <a:r>
              <a:rPr>
                <a:solidFill>
                  <a:srgbClr val="000000"/>
                </a:solidFill>
              </a:rPr>
              <a:t>,</a:t>
            </a:r>
            <a:r>
              <a:rPr>
                <a:solidFill>
                  <a:srgbClr val="800080"/>
                </a:solidFill>
              </a:rPr>
              <a:t>"John"</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names</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Using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Since we can access an element of the array by its index, we can also modify that value using the index.</a:t>
            </a:r>
            <a:r>
              <a:rPr b="0" i="0" u="none" sz="1600">
                <a:solidFill>
                  <a:schemeClr val="dk1"/>
                </a:solidFill>
              </a:rPr>
              <a:t>We would expect this code to print out </a:t>
            </a:r>
            <a:r>
              <a:rPr b="1" i="1" u="none" sz="1600">
                <a:solidFill>
                  <a:schemeClr val="dk1"/>
                </a:solidFill>
              </a:rPr>
              <a:t>Jan</a:t>
            </a:r>
            <a:r>
              <a:rPr b="0" i="0" u="none" sz="1600">
                <a:solidFill>
                  <a:schemeClr val="dk1"/>
                </a:solidFill>
              </a:rPr>
              <a:t>. Initially, the second element is </a:t>
            </a:r>
            <a:r>
              <a:rPr b="1" i="1" u="none" sz="1600">
                <a:solidFill>
                  <a:schemeClr val="dk1"/>
                </a:solidFill>
              </a:rPr>
              <a:t>Kaitlin</a:t>
            </a:r>
            <a:r>
              <a:rPr b="0" i="0" u="none" sz="1600">
                <a:solidFill>
                  <a:schemeClr val="dk1"/>
                </a:solidFill>
              </a:rPr>
              <a:t>, but the second line replaces the string in position 2 with </a:t>
            </a:r>
            <a:r>
              <a:rPr b="1" i="1" u="none" sz="1600">
                <a:solidFill>
                  <a:schemeClr val="dk1"/>
                </a:solidFill>
              </a:rPr>
              <a:t>Jan</a:t>
            </a:r>
            <a:r>
              <a:rPr b="0" i="0" u="none" sz="1600">
                <a:solidFill>
                  <a:schemeClr val="dk1"/>
                </a:solidFill>
              </a:rPr>
              <a:t>.  When we then access the second element of the array to display it, we get the updated value from the array at that position.</a:t>
            </a:r>
          </a:p>
          <a:p>
            <a:pPr>
              <a:lnSpc>
                <a:spcPct val="50000"/>
              </a:lnSpc>
              <a:buNone/>
              <a:defRPr sz="1400">
                <a:latin typeface="Courier New"/>
              </a:defRPr>
            </a:pPr>
            <a:r>
              <a:rPr>
                <a:solidFill>
                  <a:srgbClr val="000000"/>
                </a:solidFill>
              </a:rPr>
              <a:t/>
            </a:r>
            <a:r>
              <a:rPr>
                <a:solidFill>
                  <a:srgbClr val="008800"/>
                </a:solidFill>
              </a:rPr>
              <a:t>//define an array of strings containing the values</a:t>
            </a:r>
            <a:r>
              <a:rPr>
                <a:solidFill>
                  <a:srgbClr val="BBBBBB"/>
                </a:solidFill>
              </a:rPr>
              <a:t>
</a:t>
            </a:r>
            <a:r>
              <a:rPr>
                <a:solidFill>
                  <a:srgbClr val="008800"/>
                </a:solidFill>
              </a:rPr>
              <a:t>//Lisa, Kaitlin and John</a:t>
            </a:r>
            <a:r>
              <a:rPr>
                <a:solidFill>
                  <a:srgbClr val="BBBBBB"/>
                </a:solidFill>
              </a:rPr>
              <a:t>
</a:t>
            </a:r>
            <a:r>
              <a:rPr>
                <a:solidFill>
                  <a:srgbClr val="2C2CFF"/>
                </a:solidFill>
              </a:rPr>
              <a:t>let</a:t>
            </a:r>
            <a:r>
              <a:rPr>
                <a:solidFill>
                  <a:srgbClr val="BBBBBB"/>
                </a:solidFill>
              </a:rPr>
              <a:t> </a:t>
            </a:r>
            <a:r>
              <a:rPr>
                <a:solidFill>
                  <a:srgbClr val="000000"/>
                </a:solidFill>
              </a:rPr>
              <a:t>names</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800080"/>
                </a:solidFill>
              </a:rPr>
              <a:t>"Lisa"</a:t>
            </a:r>
            <a:r>
              <a:rPr>
                <a:solidFill>
                  <a:srgbClr val="000000"/>
                </a:solidFill>
              </a:rPr>
              <a:t>,</a:t>
            </a:r>
            <a:r>
              <a:rPr>
                <a:solidFill>
                  <a:srgbClr val="800080"/>
                </a:solidFill>
              </a:rPr>
              <a:t>"Kaitlin"</a:t>
            </a:r>
            <a:r>
              <a:rPr>
                <a:solidFill>
                  <a:srgbClr val="000000"/>
                </a:solidFill>
              </a:rPr>
              <a:t>,</a:t>
            </a:r>
            <a:r>
              <a:rPr>
                <a:solidFill>
                  <a:srgbClr val="800080"/>
                </a:solidFill>
              </a:rPr>
              <a:t>"John"</a:t>
            </a:r>
            <a:r>
              <a:rPr>
                <a:solidFill>
                  <a:srgbClr val="000000"/>
                </a:solidFill>
              </a:rPr>
              <a:t>]</a:t>
            </a:r>
            <a:r>
              <a:rPr>
                <a:solidFill>
                  <a:srgbClr val="000000"/>
                </a:solidFill>
              </a:rPr>
              <a:t>;</a:t>
            </a:r>
            <a:r>
              <a:rPr>
                <a:solidFill>
                  <a:srgbClr val="BBBBBB"/>
                </a:solidFill>
              </a:rPr>
              <a:t>
</a:t>
            </a:r>
            <a:r>
              <a:rPr>
                <a:solidFill>
                  <a:srgbClr val="000000"/>
                </a:solidFill>
              </a:rPr>
              <a:t>names</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800080"/>
                </a:solidFill>
              </a:rPr>
              <a:t>"Jan"</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names</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Array Methods and Properties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There are a number of methods that operate on arrays.  We will cover some of the simple ones here.  These should allow us to add elements, remove elements, and otherwise modify an array.</a:t>
            </a:r>
          </a:p>
          <a:p>
            <a:pPr/>
            <a:r>
              <a:rPr b="0" i="0" u="none" sz="1600">
                <a:solidFill>
                  <a:schemeClr val="dk1"/>
                </a:solidFill>
              </a:rPr>
              <a:t>The idea of an object (like an array) having its own methods which operate on it will be central to our discussion of object oriented programming later in the text.</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length property</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We can get the current number of elements in an array by using the length property:</a:t>
            </a:r>
            <a:r>
              <a:rPr b="0" i="0" u="none" sz="1600">
                <a:solidFill>
                  <a:schemeClr val="dk1"/>
                </a:solidFill>
              </a:rPr>
              <a:t>Note that length is NOT a function, but rather it is a property of the array so we don’t use ().  </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size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000000"/>
                </a:solidFill>
              </a:rPr>
              <a:t>fruits</a:t>
            </a:r>
            <a:r>
              <a:rPr>
                <a:solidFill>
                  <a:srgbClr val="000000"/>
                </a:solidFill>
              </a:rPr>
              <a:t>.</a:t>
            </a:r>
            <a:r>
              <a:rPr>
                <a:solidFill>
                  <a:srgbClr val="000000"/>
                </a:solidFill>
              </a:rPr>
              <a:t>length</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size</a:t>
            </a:r>
            <a:r>
              <a:rPr>
                <a:solidFill>
                  <a:srgbClr val="000000"/>
                </a:solidFill>
              </a:rPr>
              <a:t>)</a:t>
            </a:r>
            <a:r>
              <a:rPr>
                <a:solidFill>
                  <a:srgbClr val="000000"/>
                </a:solidFill>
              </a:rPr>
              <a:t>;</a:t>
            </a:r>
            <a:r>
              <a:rPr>
                <a:solidFill>
                  <a:srgbClr val="BBBBBB"/>
                </a:solidFill>
              </a:rPr>
              <a:t> </a:t>
            </a:r>
            <a:r>
              <a:rPr>
                <a:solidFill>
                  <a:srgbClr val="008800"/>
                </a:solidFill>
              </a:rPr>
              <a:t>//</a:t>
            </a:r>
            <a:r>
              <a:rPr>
                <a:solidFill>
                  <a:srgbClr val="BBBBBB"/>
                </a:solidFill>
              </a:rPr>
              <a:t>
</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Loops</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push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Using </a:t>
            </a:r>
            <a:r>
              <a:rPr b="1" i="1" u="none" sz="1600">
                <a:solidFill>
                  <a:schemeClr val="dk1"/>
                </a:solidFill>
              </a:rPr>
              <a:t>push</a:t>
            </a:r>
            <a:r>
              <a:rPr b="0" i="0" u="none" sz="1600">
                <a:solidFill>
                  <a:schemeClr val="dk1"/>
                </a:solidFill>
              </a:rPr>
              <a:t> we can add elements to the end of an array:</a:t>
            </a:r>
            <a:r>
              <a:rPr b="0" i="0" u="none" sz="1600">
                <a:solidFill>
                  <a:schemeClr val="dk1"/>
                </a:solidFill>
              </a:rPr>
              <a:t>Note the </a:t>
            </a:r>
            <a:r>
              <a:rPr b="1" i="1" u="none" sz="1600">
                <a:solidFill>
                  <a:schemeClr val="dk1"/>
                </a:solidFill>
              </a:rPr>
              <a:t>.</a:t>
            </a:r>
            <a:r>
              <a:rPr b="0" i="0" u="none" sz="1600">
                <a:solidFill>
                  <a:schemeClr val="dk1"/>
                </a:solidFill>
              </a:rPr>
              <a:t> notation.  We will learn more about this later.</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000000"/>
                </a:solidFill>
              </a:rPr>
              <a:t>;</a:t>
            </a:r>
            <a:r>
              <a:rPr>
                <a:solidFill>
                  <a:srgbClr val="BBBBBB"/>
                </a:solidFill>
              </a:rPr>
              <a:t>
</a:t>
            </a:r>
            <a:r>
              <a:rPr>
                <a:solidFill>
                  <a:srgbClr val="000000"/>
                </a:solidFill>
              </a:rPr>
              <a:t>fruits</a:t>
            </a:r>
            <a:r>
              <a:rPr>
                <a:solidFill>
                  <a:srgbClr val="000000"/>
                </a:solidFill>
              </a:rPr>
              <a:t>.</a:t>
            </a:r>
            <a:r>
              <a:rPr>
                <a:solidFill>
                  <a:srgbClr val="000000"/>
                </a:solidFill>
              </a:rPr>
              <a:t>push</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//Output: ["apple", "banana", "orange"]</a:t>
            </a:r>
            <a:r>
              <a:rPr>
                <a:solidFill>
                  <a:srgbClr val="BBBBBB"/>
                </a:solidFill>
              </a:rPr>
              <a:t>
</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pop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Using </a:t>
            </a:r>
            <a:r>
              <a:rPr b="1" i="1" u="none" sz="1600">
                <a:solidFill>
                  <a:schemeClr val="dk1"/>
                </a:solidFill>
              </a:rPr>
              <a:t>pop</a:t>
            </a:r>
            <a:r>
              <a:rPr b="0" i="0" u="none" sz="1600">
                <a:solidFill>
                  <a:schemeClr val="dk1"/>
                </a:solidFill>
              </a:rPr>
              <a:t> we can remove elmeents from the end of an array.  The </a:t>
            </a:r>
            <a:r>
              <a:rPr b="1" i="1" u="none" sz="1600">
                <a:solidFill>
                  <a:schemeClr val="dk1"/>
                </a:solidFill>
              </a:rPr>
              <a:t>pop</a:t>
            </a:r>
            <a:r>
              <a:rPr b="0" i="0" u="none" sz="1600">
                <a:solidFill>
                  <a:schemeClr val="dk1"/>
                </a:solidFill>
              </a:rPr>
              <a:t> method not only removes the last element, but it returns that value from the pop function.</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last</a:t>
            </a:r>
            <a:r>
              <a:rPr>
                <a:solidFill>
                  <a:srgbClr val="000000"/>
                </a:solidFill>
              </a:rPr>
              <a:t>=</a:t>
            </a:r>
            <a:r>
              <a:rPr>
                <a:solidFill>
                  <a:srgbClr val="000000"/>
                </a:solidFill>
              </a:rPr>
              <a:t>fruits</a:t>
            </a:r>
            <a:r>
              <a:rPr>
                <a:solidFill>
                  <a:srgbClr val="000000"/>
                </a:solidFill>
              </a:rPr>
              <a:t>.</a:t>
            </a:r>
            <a:r>
              <a:rPr>
                <a:solidFill>
                  <a:srgbClr val="000000"/>
                </a:solidFill>
              </a:rPr>
              <a:t>pop</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 Output: ["apple", "banana"];</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last</a:t>
            </a:r>
            <a:r>
              <a:rPr>
                <a:solidFill>
                  <a:srgbClr val="000000"/>
                </a:solidFill>
              </a:rPr>
              <a:t>)</a:t>
            </a:r>
            <a:r>
              <a:rPr>
                <a:solidFill>
                  <a:srgbClr val="000000"/>
                </a:solidFill>
              </a:rPr>
              <a:t>;</a:t>
            </a:r>
            <a:r>
              <a:rPr>
                <a:solidFill>
                  <a:srgbClr val="BBBBBB"/>
                </a:solidFill>
              </a:rPr>
              <a:t>     </a:t>
            </a:r>
            <a:r>
              <a:rPr>
                <a:solidFill>
                  <a:srgbClr val="008800"/>
                </a:solidFill>
              </a:rPr>
              <a:t>// Output: orange</a:t>
            </a:r>
            <a:r>
              <a:rPr>
                <a:solidFill>
                  <a:srgbClr val="BBBBBB"/>
                </a:solidFill>
              </a:rPr>
              <a:t>
</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shift/unshift methods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Analogous to push and pop, </a:t>
            </a:r>
            <a:r>
              <a:rPr b="1" i="1" u="none" sz="1600">
                <a:solidFill>
                  <a:schemeClr val="dk1"/>
                </a:solidFill>
              </a:rPr>
              <a:t>shift</a:t>
            </a:r>
            <a:r>
              <a:rPr b="0" i="0" u="none" sz="1600">
                <a:solidFill>
                  <a:schemeClr val="dk1"/>
                </a:solidFill>
              </a:rPr>
              <a:t> and </a:t>
            </a:r>
            <a:r>
              <a:rPr b="1" i="1" u="none" sz="1600">
                <a:solidFill>
                  <a:schemeClr val="dk1"/>
                </a:solidFill>
              </a:rPr>
              <a:t>unshift</a:t>
            </a:r>
            <a:r>
              <a:rPr b="0" i="0" u="none" sz="1600">
                <a:solidFill>
                  <a:schemeClr val="dk1"/>
                </a:solidFill>
              </a:rPr>
              <a:t> work on the front of the list.  </a:t>
            </a:r>
            <a:r>
              <a:rPr b="0" i="0" u="none" sz="1600">
                <a:solidFill>
                  <a:schemeClr val="dk1"/>
                </a:solidFill>
              </a:rPr>
              <a:t>Note: Adding or removing to/from the front of a list or array is generally inefficient compared to working on the end of the list.  This largely depends on the implementation of arrays, but is generally true.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000000"/>
                </a:solidFill>
              </a:rPr>
              <a:t>;</a:t>
            </a:r>
            <a:r>
              <a:rPr>
                <a:solidFill>
                  <a:srgbClr val="BBBBBB"/>
                </a:solidFill>
              </a:rPr>
              <a:t>
</a:t>
            </a:r>
            <a:r>
              <a:rPr>
                <a:solidFill>
                  <a:srgbClr val="000000"/>
                </a:solidFill>
              </a:rPr>
              <a:t>fruits</a:t>
            </a:r>
            <a:r>
              <a:rPr>
                <a:solidFill>
                  <a:srgbClr val="000000"/>
                </a:solidFill>
              </a:rPr>
              <a:t>.</a:t>
            </a:r>
            <a:r>
              <a:rPr>
                <a:solidFill>
                  <a:srgbClr val="000000"/>
                </a:solidFill>
              </a:rPr>
              <a:t>unshift</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 Output: ["orange","apple", "banana"];</a:t>
            </a:r>
            <a:r>
              <a:rPr>
                <a:solidFill>
                  <a:srgbClr val="BBBBBB"/>
                </a:solidFill>
              </a:rPr>
              <a:t>
</a:t>
            </a:r>
            <a:r>
              <a:rPr>
                <a:solidFill>
                  <a:srgbClr val="2C2CFF"/>
                </a:solidFill>
              </a:rPr>
              <a:t>let</a:t>
            </a:r>
            <a:r>
              <a:rPr>
                <a:solidFill>
                  <a:srgbClr val="BBBBBB"/>
                </a:solidFill>
              </a:rPr>
              <a:t> </a:t>
            </a:r>
            <a:r>
              <a:rPr>
                <a:solidFill>
                  <a:srgbClr val="000000"/>
                </a:solidFill>
              </a:rPr>
              <a:t>first</a:t>
            </a:r>
            <a:r>
              <a:rPr>
                <a:solidFill>
                  <a:srgbClr val="000000"/>
                </a:solidFill>
              </a:rPr>
              <a:t>=</a:t>
            </a:r>
            <a:r>
              <a:rPr>
                <a:solidFill>
                  <a:srgbClr val="000000"/>
                </a:solidFill>
              </a:rPr>
              <a:t>fruits</a:t>
            </a:r>
            <a:r>
              <a:rPr>
                <a:solidFill>
                  <a:srgbClr val="000000"/>
                </a:solidFill>
              </a:rPr>
              <a:t>.</a:t>
            </a:r>
            <a:r>
              <a:rPr>
                <a:solidFill>
                  <a:srgbClr val="000000"/>
                </a:solidFill>
              </a:rPr>
              <a:t>shift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 Output: ["apple", "banana"];</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first</a:t>
            </a:r>
            <a:r>
              <a:rPr>
                <a:solidFill>
                  <a:srgbClr val="000000"/>
                </a:solidFill>
              </a:rPr>
              <a:t>)</a:t>
            </a:r>
            <a:r>
              <a:rPr>
                <a:solidFill>
                  <a:srgbClr val="000000"/>
                </a:solidFill>
              </a:rPr>
              <a:t>;</a:t>
            </a:r>
            <a:r>
              <a:rPr>
                <a:solidFill>
                  <a:srgbClr val="BBBBBB"/>
                </a:solidFill>
              </a:rPr>
              <a:t>     </a:t>
            </a:r>
            <a:r>
              <a:rPr>
                <a:solidFill>
                  <a:srgbClr val="008800"/>
                </a:solidFill>
              </a:rPr>
              <a:t>// Output: orange</a:t>
            </a:r>
            <a:r>
              <a:rPr>
                <a:solidFill>
                  <a:srgbClr val="BBBBBB"/>
                </a:solidFill>
              </a:rPr>
              <a:t>
</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splice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The </a:t>
            </a:r>
            <a:r>
              <a:rPr b="1" i="1" u="none" sz="1600">
                <a:solidFill>
                  <a:schemeClr val="dk1"/>
                </a:solidFill>
              </a:rPr>
              <a:t>splice</a:t>
            </a:r>
            <a:r>
              <a:rPr b="0" i="0" u="none" sz="1600">
                <a:solidFill>
                  <a:schemeClr val="dk1"/>
                </a:solidFill>
              </a:rPr>
              <a:t> method gives us a mechanism for editing the middle of an array.  With the </a:t>
            </a:r>
            <a:r>
              <a:rPr b="1" i="1" u="none" sz="1600">
                <a:solidFill>
                  <a:schemeClr val="dk1"/>
                </a:solidFill>
              </a:rPr>
              <a:t>splice</a:t>
            </a:r>
            <a:r>
              <a:rPr b="0" i="0" u="none" sz="1600">
                <a:solidFill>
                  <a:schemeClr val="dk1"/>
                </a:solidFill>
              </a:rPr>
              <a:t> method, we can remove, replace, or insert elements in the middle of an array.</a:t>
            </a:r>
          </a:p>
          <a:p>
            <a:pPr>
              <a:lnSpc>
                <a:spcPct val="50000"/>
              </a:lnSpc>
              <a:buNone/>
              <a:defRPr sz="1400">
                <a:latin typeface="Courier New"/>
              </a:defRPr>
            </a:pPr>
            <a:r>
              <a:rPr>
                <a:solidFill>
                  <a:srgbClr val="000000"/>
                </a:solidFill>
              </a:rPr>
              <a:t>array</a:t>
            </a:r>
            <a:r>
              <a:rPr>
                <a:solidFill>
                  <a:srgbClr val="000000"/>
                </a:solidFill>
              </a:rPr>
              <a:t>.</a:t>
            </a:r>
            <a:r>
              <a:rPr>
                <a:solidFill>
                  <a:srgbClr val="000000"/>
                </a:solidFill>
              </a:rPr>
              <a:t>splice</a:t>
            </a:r>
            <a:r>
              <a:rPr>
                <a:solidFill>
                  <a:srgbClr val="000000"/>
                </a:solidFill>
              </a:rPr>
              <a:t>(</a:t>
            </a:r>
            <a:r>
              <a:rPr>
                <a:solidFill>
                  <a:srgbClr val="000000"/>
                </a:solidFill>
              </a:rPr>
              <a:t>index</a:t>
            </a:r>
            <a:r>
              <a:rPr>
                <a:solidFill>
                  <a:srgbClr val="000000"/>
                </a:solidFill>
              </a:rPr>
              <a:t>,</a:t>
            </a:r>
            <a:r>
              <a:rPr>
                <a:solidFill>
                  <a:srgbClr val="000000"/>
                </a:solidFill>
              </a:rPr>
              <a:t>[</a:t>
            </a:r>
            <a:r>
              <a:rPr>
                <a:solidFill>
                  <a:srgbClr val="000000"/>
                </a:solidFill>
              </a:rPr>
              <a:t>howMany</a:t>
            </a:r>
            <a:r>
              <a:rPr>
                <a:solidFill>
                  <a:srgbClr val="000000"/>
                </a:solidFill>
              </a:rPr>
              <a:t>]</a:t>
            </a:r>
            <a:r>
              <a:rPr>
                <a:solidFill>
                  <a:srgbClr val="000000"/>
                </a:solidFill>
              </a:rPr>
              <a:t>,</a:t>
            </a:r>
            <a:r>
              <a:rPr>
                <a:solidFill>
                  <a:srgbClr val="000000"/>
                </a:solidFill>
              </a:rPr>
              <a:t>[</a:t>
            </a:r>
            <a:r>
              <a:rPr>
                <a:solidFill>
                  <a:srgbClr val="000000"/>
                </a:solidFill>
              </a:rPr>
              <a:t>element1</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elementN</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splice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index: The array index at which to start changing the array</a:t>
            </a:r>
          </a:p>
          <a:p>
            <a:pPr/>
            <a:r>
              <a:rPr b="0" i="0" u="none" sz="1600">
                <a:solidFill>
                  <a:schemeClr val="dk1"/>
                </a:solidFill>
              </a:rPr>
              <a:t>howMany: The number of array elements to remove starting at index, defaults to all of them if no value is passed.</a:t>
            </a:r>
          </a:p>
          <a:p>
            <a:pPr/>
            <a:r>
              <a:rPr b="0" i="0" u="none" sz="1600">
                <a:solidFill>
                  <a:schemeClr val="dk1"/>
                </a:solidFill>
              </a:rPr>
              <a:t>element1…elementN: 0 or more elements to add to the array at the index.</a:t>
            </a:r>
          </a:p>
          <a:p>
            <a:pPr lvl="1"/>
            <a:r>
              <a:rPr b="0" i="0" u="none" sz="1600">
                <a:solidFill>
                  <a:schemeClr val="dk1"/>
                </a:solidFill>
              </a:rPr>
              <a:t>If we only use the first parameter which is required, splice will remove that element and all elements after it from the array.  It also returns what was removed.</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splice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800080"/>
                </a:solidFill>
              </a:rPr>
              <a:t>"grape"</a:t>
            </a:r>
            <a:r>
              <a:rPr>
                <a:solidFill>
                  <a:srgbClr val="000000"/>
                </a:solidFill>
              </a:rPr>
              <a:t>,</a:t>
            </a:r>
            <a:r>
              <a:rPr>
                <a:solidFill>
                  <a:srgbClr val="800080"/>
                </a:solidFill>
              </a:rPr>
              <a:t>"mango"</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removed</a:t>
            </a:r>
            <a:r>
              <a:rPr>
                <a:solidFill>
                  <a:srgbClr val="000000"/>
                </a:solidFill>
              </a:rPr>
              <a:t>=</a:t>
            </a:r>
            <a:r>
              <a:rPr>
                <a:solidFill>
                  <a:srgbClr val="000000"/>
                </a:solidFill>
              </a:rPr>
              <a:t>fruits</a:t>
            </a:r>
            <a:r>
              <a:rPr>
                <a:solidFill>
                  <a:srgbClr val="000000"/>
                </a:solidFill>
              </a:rPr>
              <a:t>.</a:t>
            </a:r>
            <a:r>
              <a:rPr>
                <a:solidFill>
                  <a:srgbClr val="000000"/>
                </a:solidFill>
              </a:rPr>
              <a:t>splice</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//["apple", "banana"];</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removed</a:t>
            </a:r>
            <a:r>
              <a:rPr>
                <a:solidFill>
                  <a:srgbClr val="000000"/>
                </a:solidFill>
              </a:rPr>
              <a:t>)</a:t>
            </a:r>
            <a:r>
              <a:rPr>
                <a:solidFill>
                  <a:srgbClr val="000000"/>
                </a:solidFill>
              </a:rPr>
              <a:t>;</a:t>
            </a:r>
            <a:r>
              <a:rPr>
                <a:solidFill>
                  <a:srgbClr val="BBBBBB"/>
                </a:solidFill>
              </a:rPr>
              <a:t>   </a:t>
            </a:r>
            <a:r>
              <a:rPr>
                <a:solidFill>
                  <a:srgbClr val="008800"/>
                </a:solidFill>
              </a:rPr>
              <a:t>//["orange", "grape", "mango"];</a:t>
            </a:r>
            <a:r>
              <a:rPr>
                <a:solidFill>
                  <a:srgbClr val="BBBBBB"/>
                </a:solidFill>
              </a:rPr>
              <a:t>
</a:t>
            </a:r>
          </a:p>
          <a:p>
            <a:pPr lvl="1"/>
            <a:r>
              <a:rPr b="0" i="0" u="none" sz="1600">
                <a:solidFill>
                  <a:schemeClr val="dk1"/>
                </a:solidFill>
              </a:rPr>
              <a:t>If we set the second argument, then splice only removes that number of items:</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splice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800080"/>
                </a:solidFill>
              </a:rPr>
              <a:t>"grape"</a:t>
            </a:r>
            <a:r>
              <a:rPr>
                <a:solidFill>
                  <a:srgbClr val="000000"/>
                </a:solidFill>
              </a:rPr>
              <a:t>,</a:t>
            </a:r>
            <a:r>
              <a:rPr>
                <a:solidFill>
                  <a:srgbClr val="800080"/>
                </a:solidFill>
              </a:rPr>
              <a:t>"mango"</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removed</a:t>
            </a:r>
            <a:r>
              <a:rPr>
                <a:solidFill>
                  <a:srgbClr val="000000"/>
                </a:solidFill>
              </a:rPr>
              <a:t>=</a:t>
            </a:r>
            <a:r>
              <a:rPr>
                <a:solidFill>
                  <a:srgbClr val="000000"/>
                </a:solidFill>
              </a:rPr>
              <a:t>fruits</a:t>
            </a:r>
            <a:r>
              <a:rPr>
                <a:solidFill>
                  <a:srgbClr val="000000"/>
                </a:solidFill>
              </a:rPr>
              <a:t>.</a:t>
            </a:r>
            <a:r>
              <a:rPr>
                <a:solidFill>
                  <a:srgbClr val="000000"/>
                </a:solidFill>
              </a:rPr>
              <a:t>splice</a:t>
            </a:r>
            <a:r>
              <a:rPr>
                <a:solidFill>
                  <a:srgbClr val="000000"/>
                </a:solidFill>
              </a:rPr>
              <a:t>(</a:t>
            </a:r>
            <a:r>
              <a:rPr>
                <a:solidFill>
                  <a:srgbClr val="2C8553"/>
                </a:solidFill>
              </a:rPr>
              <a:t>2</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//["apple", "banana", "mango"]</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removed</a:t>
            </a:r>
            <a:r>
              <a:rPr>
                <a:solidFill>
                  <a:srgbClr val="000000"/>
                </a:solidFill>
              </a:rPr>
              <a:t>)</a:t>
            </a:r>
            <a:r>
              <a:rPr>
                <a:solidFill>
                  <a:srgbClr val="000000"/>
                </a:solidFill>
              </a:rPr>
              <a:t>;</a:t>
            </a:r>
            <a:r>
              <a:rPr>
                <a:solidFill>
                  <a:srgbClr val="BBBBBB"/>
                </a:solidFill>
              </a:rPr>
              <a:t> </a:t>
            </a:r>
            <a:r>
              <a:rPr>
                <a:solidFill>
                  <a:srgbClr val="008800"/>
                </a:solidFill>
              </a:rPr>
              <a:t>//["orange", "grape"]</a:t>
            </a:r>
            <a:r>
              <a:rPr>
                <a:solidFill>
                  <a:srgbClr val="BBBBBB"/>
                </a:solidFill>
              </a:rPr>
              <a:t>
</a:t>
            </a:r>
          </a:p>
          <a:p>
            <a:pPr lvl="1"/>
            <a:r>
              <a:rPr b="0" i="0" u="none" sz="1600">
                <a:solidFill>
                  <a:schemeClr val="dk1"/>
                </a:solidFill>
              </a:rPr>
              <a:t>Any additional arguments will be added to the array at the index provided after the deletion has been completed.</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The splice method</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Finally, if we pass 0 as the second argument, then splice simply inserts element0,...,elementN into the array at the index position:</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800080"/>
                </a:solidFill>
              </a:rPr>
              <a:t>"grape"</a:t>
            </a:r>
            <a:r>
              <a:rPr>
                <a:solidFill>
                  <a:srgbClr val="000000"/>
                </a:solidFill>
              </a:rPr>
              <a:t>,</a:t>
            </a:r>
            <a:r>
              <a:rPr>
                <a:solidFill>
                  <a:srgbClr val="800080"/>
                </a:solidFill>
              </a:rPr>
              <a:t>"mango"</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removed</a:t>
            </a:r>
            <a:r>
              <a:rPr>
                <a:solidFill>
                  <a:srgbClr val="000000"/>
                </a:solidFill>
              </a:rPr>
              <a:t>=</a:t>
            </a:r>
            <a:r>
              <a:rPr>
                <a:solidFill>
                  <a:srgbClr val="000000"/>
                </a:solidFill>
              </a:rPr>
              <a:t>fruits</a:t>
            </a:r>
            <a:r>
              <a:rPr>
                <a:solidFill>
                  <a:srgbClr val="000000"/>
                </a:solidFill>
              </a:rPr>
              <a:t>.</a:t>
            </a:r>
            <a:r>
              <a:rPr>
                <a:solidFill>
                  <a:srgbClr val="000000"/>
                </a:solidFill>
              </a:rPr>
              <a:t>splice</a:t>
            </a:r>
            <a:r>
              <a:rPr>
                <a:solidFill>
                  <a:srgbClr val="000000"/>
                </a:solidFill>
              </a:rPr>
              <a:t>(</a:t>
            </a:r>
            <a:r>
              <a:rPr>
                <a:solidFill>
                  <a:srgbClr val="2C8553"/>
                </a:solidFill>
              </a:rPr>
              <a:t>2</a:t>
            </a:r>
            <a:r>
              <a:rPr>
                <a:solidFill>
                  <a:srgbClr val="000000"/>
                </a:solidFill>
              </a:rPr>
              <a:t>,</a:t>
            </a:r>
            <a:r>
              <a:rPr>
                <a:solidFill>
                  <a:srgbClr val="2C8553"/>
                </a:solidFill>
              </a:rPr>
              <a:t>1</a:t>
            </a:r>
            <a:r>
              <a:rPr>
                <a:solidFill>
                  <a:srgbClr val="000000"/>
                </a:solidFill>
              </a:rPr>
              <a:t>,</a:t>
            </a:r>
            <a:r>
              <a:rPr>
                <a:solidFill>
                  <a:srgbClr val="800080"/>
                </a:solidFill>
              </a:rPr>
              <a:t>"pear"</a:t>
            </a:r>
            <a:r>
              <a:rPr>
                <a:solidFill>
                  <a:srgbClr val="000000"/>
                </a:solidFill>
              </a:rPr>
              <a:t>,</a:t>
            </a:r>
            <a:r>
              <a:rPr>
                <a:solidFill>
                  <a:srgbClr val="800080"/>
                </a:solidFill>
              </a:rPr>
              <a:t>"kiwi"</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//["apple", "banana", "pear", "kiwi", "grape", "mango"]</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removed</a:t>
            </a:r>
            <a:r>
              <a:rPr>
                <a:solidFill>
                  <a:srgbClr val="000000"/>
                </a:solidFill>
              </a:rPr>
              <a:t>)</a:t>
            </a:r>
            <a:r>
              <a:rPr>
                <a:solidFill>
                  <a:srgbClr val="000000"/>
                </a:solidFill>
              </a:rPr>
              <a:t>;</a:t>
            </a:r>
            <a:r>
              <a:rPr>
                <a:solidFill>
                  <a:srgbClr val="BBBBBB"/>
                </a:solidFill>
              </a:rPr>
              <a:t> </a:t>
            </a:r>
            <a:r>
              <a:rPr>
                <a:solidFill>
                  <a:srgbClr val="008800"/>
                </a:solidFill>
              </a:rPr>
              <a:t>//["orange"]</a:t>
            </a:r>
            <a:r>
              <a:rPr>
                <a:solidFill>
                  <a:srgbClr val="BBBBBB"/>
                </a:solidFill>
              </a:rPr>
              <a:t>
</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removed</a:t>
            </a:r>
            <a:r>
              <a:rPr>
                <a:solidFill>
                  <a:srgbClr val="000000"/>
                </a:solidFill>
              </a:rPr>
              <a:t>=</a:t>
            </a:r>
            <a:r>
              <a:rPr>
                <a:solidFill>
                  <a:srgbClr val="000000"/>
                </a:solidFill>
              </a:rPr>
              <a:t>fruits</a:t>
            </a:r>
            <a:r>
              <a:rPr>
                <a:solidFill>
                  <a:srgbClr val="000000"/>
                </a:solidFill>
              </a:rPr>
              <a:t>.</a:t>
            </a:r>
            <a:r>
              <a:rPr>
                <a:solidFill>
                  <a:srgbClr val="000000"/>
                </a:solidFill>
              </a:rPr>
              <a:t>splice</a:t>
            </a:r>
            <a:r>
              <a:rPr>
                <a:solidFill>
                  <a:srgbClr val="000000"/>
                </a:solidFill>
              </a:rPr>
              <a:t>(</a:t>
            </a:r>
            <a:r>
              <a:rPr>
                <a:solidFill>
                  <a:srgbClr val="2C8553"/>
                </a:solidFill>
              </a:rPr>
              <a:t>2</a:t>
            </a:r>
            <a:r>
              <a:rPr>
                <a:solidFill>
                  <a:srgbClr val="000000"/>
                </a:solidFill>
              </a:rPr>
              <a:t>,</a:t>
            </a:r>
            <a:r>
              <a:rPr>
                <a:solidFill>
                  <a:srgbClr val="2C8553"/>
                </a:solidFill>
              </a:rPr>
              <a:t>0</a:t>
            </a:r>
            <a:r>
              <a:rPr>
                <a:solidFill>
                  <a:srgbClr val="000000"/>
                </a:solidFill>
              </a:rPr>
              <a:t>,</a:t>
            </a:r>
            <a:r>
              <a:rPr>
                <a:solidFill>
                  <a:srgbClr val="800080"/>
                </a:solidFill>
              </a:rPr>
              <a:t>"pear"</a:t>
            </a:r>
            <a:r>
              <a:rPr>
                <a:solidFill>
                  <a:srgbClr val="000000"/>
                </a:solidFill>
              </a:rPr>
              <a:t>,</a:t>
            </a:r>
            <a:r>
              <a:rPr>
                <a:solidFill>
                  <a:srgbClr val="800080"/>
                </a:solidFill>
              </a:rPr>
              <a:t>"kiwi"</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8800"/>
                </a:solidFill>
              </a:rPr>
              <a:t>//["apple", "banana", "pear", "kiwi", "orange"]</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removed</a:t>
            </a:r>
            <a:r>
              <a:rPr>
                <a:solidFill>
                  <a:srgbClr val="000000"/>
                </a:solidFill>
              </a:rPr>
              <a:t>)</a:t>
            </a:r>
            <a:r>
              <a:rPr>
                <a:solidFill>
                  <a:srgbClr val="000000"/>
                </a:solidFill>
              </a:rPr>
              <a:t>;</a:t>
            </a:r>
            <a:r>
              <a:rPr>
                <a:solidFill>
                  <a:srgbClr val="BBBBBB"/>
                </a:solidFill>
              </a:rPr>
              <a:t> </a:t>
            </a:r>
            <a:r>
              <a:rPr>
                <a:solidFill>
                  <a:srgbClr val="008800"/>
                </a:solidFill>
              </a:rPr>
              <a:t>//[]</a:t>
            </a:r>
            <a:r>
              <a:rPr>
                <a:solidFill>
                  <a:srgbClr val="BBBBBB"/>
                </a:solidFill>
              </a:rPr>
              <a:t>
</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Merging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There are a number of ways to merge arrays in typescript, but one of the simplest is to use the </a:t>
            </a:r>
            <a:r>
              <a:rPr b="1" i="1" u="none" sz="1600">
                <a:solidFill>
                  <a:schemeClr val="dk1"/>
                </a:solidFill>
              </a:rPr>
              <a:t>spread</a:t>
            </a:r>
            <a:r>
              <a:rPr b="0" i="0" u="none" sz="1600">
                <a:solidFill>
                  <a:schemeClr val="dk1"/>
                </a:solidFill>
              </a:rPr>
              <a:t> operator (three dots </a:t>
            </a:r>
            <a:r>
              <a:rPr b="0" i="0" u="none" sz="1600">
                <a:solidFill>
                  <a:schemeClr val="dk1"/>
                </a:solidFill>
                <a:latin typeface="Courier New"/>
              </a:rPr>
              <a:t>...</a:t>
            </a:r>
            <a:r>
              <a:rPr b="0" i="0" u="none" sz="1600">
                <a:solidFill>
                  <a:schemeClr val="dk1"/>
                </a:solidFill>
              </a:rPr>
              <a:t>).  The spread operator extracts the elements of the array.  This allows the elements to be combined into a new array.  </a:t>
            </a:r>
            <a:r>
              <a:rPr b="0" i="0" u="none" sz="1600">
                <a:solidFill>
                  <a:schemeClr val="dk1"/>
                </a:solidFill>
              </a:rPr>
              <a:t>The spread operator can be used any time you need to extract the elements of an array.</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vegies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"carrot"</a:t>
            </a:r>
            <a:r>
              <a:rPr>
                <a:solidFill>
                  <a:srgbClr val="000000"/>
                </a:solidFill>
              </a:rPr>
              <a:t>,</a:t>
            </a:r>
            <a:r>
              <a:rPr>
                <a:solidFill>
                  <a:srgbClr val="BBBBBB"/>
                </a:solidFill>
              </a:rPr>
              <a:t> </a:t>
            </a:r>
            <a:r>
              <a:rPr>
                <a:solidFill>
                  <a:srgbClr val="800080"/>
                </a:solidFill>
              </a:rPr>
              <a:t>"potato"</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allFood</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fruits</a:t>
            </a:r>
            <a:r>
              <a:rPr>
                <a:solidFill>
                  <a:srgbClr val="000000"/>
                </a:solidFill>
              </a:rPr>
              <a:t>,</a:t>
            </a:r>
            <a:r>
              <a:rPr>
                <a:solidFill>
                  <a:srgbClr val="BBBBBB"/>
                </a:solidFill>
              </a:rPr>
              <a:t> </a:t>
            </a:r>
            <a:r>
              <a:rPr>
                <a:solidFill>
                  <a:srgbClr val="000000"/>
                </a:solidFill>
              </a:rPr>
              <a:t>...</a:t>
            </a:r>
            <a:r>
              <a:rPr>
                <a:solidFill>
                  <a:srgbClr val="000000"/>
                </a:solidFill>
              </a:rPr>
              <a:t>vegies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allFood</a:t>
            </a:r>
            <a:r>
              <a:rPr>
                <a:solidFill>
                  <a:srgbClr val="000000"/>
                </a:solidFill>
              </a:rPr>
              <a:t>)</a:t>
            </a:r>
            <a:r>
              <a:rPr>
                <a:solidFill>
                  <a:srgbClr val="000000"/>
                </a:solidFill>
              </a:rPr>
              <a:t>;</a:t>
            </a:r>
            <a:r>
              <a:rPr>
                <a:solidFill>
                  <a:srgbClr val="BBBBBB"/>
                </a:solidFill>
              </a:rPr>
              <a:t>   </a:t>
            </a:r>
            <a:r>
              <a:rPr>
                <a:solidFill>
                  <a:srgbClr val="008800"/>
                </a:solidFill>
              </a:rPr>
              <a:t>//["apple", "banana", "orange", "carrot", "potato"]</a:t>
            </a:r>
            <a:r>
              <a:rPr>
                <a:solidFill>
                  <a:srgbClr val="BBBBBB"/>
                </a:solidFill>
              </a:rPr>
              <a:t>
</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Arrays of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Since arrays are just collections of objects, and arrays are themselves objects, we can build arrays out of other arrays, thus creating multi-dimensional arrays.  Consider the example: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vegies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"carrot"</a:t>
            </a:r>
            <a:r>
              <a:rPr>
                <a:solidFill>
                  <a:srgbClr val="000000"/>
                </a:solidFill>
              </a:rPr>
              <a:t>,</a:t>
            </a:r>
            <a:r>
              <a:rPr>
                <a:solidFill>
                  <a:srgbClr val="BBBBBB"/>
                </a:solidFill>
              </a:rPr>
              <a:t> </a:t>
            </a:r>
            <a:r>
              <a:rPr>
                <a:solidFill>
                  <a:srgbClr val="800080"/>
                </a:solidFill>
              </a:rPr>
              <a:t>"potato"</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allFood</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fruits</a:t>
            </a:r>
            <a:r>
              <a:rPr>
                <a:solidFill>
                  <a:srgbClr val="000000"/>
                </a:solidFill>
              </a:rPr>
              <a:t>,</a:t>
            </a:r>
            <a:r>
              <a:rPr>
                <a:solidFill>
                  <a:srgbClr val="BBBBBB"/>
                </a:solidFill>
              </a:rPr>
              <a:t> </a:t>
            </a:r>
            <a:r>
              <a:rPr>
                <a:solidFill>
                  <a:srgbClr val="000000"/>
                </a:solidFill>
              </a:rPr>
              <a:t>vegies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allFood</a:t>
            </a:r>
            <a:r>
              <a:rPr>
                <a:solidFill>
                  <a:srgbClr val="000000"/>
                </a:solidFill>
              </a:rPr>
              <a:t>)</a:t>
            </a:r>
            <a:r>
              <a:rPr>
                <a:solidFill>
                  <a:srgbClr val="000000"/>
                </a:solidFill>
              </a:rPr>
              <a:t>;</a:t>
            </a:r>
            <a:r>
              <a:rPr>
                <a:solidFill>
                  <a:srgbClr val="BBBBBB"/>
                </a:solidFill>
              </a:rPr>
              <a:t>   </a:t>
            </a:r>
            <a:r>
              <a:rPr>
                <a:solidFill>
                  <a:srgbClr val="008800"/>
                </a:solidFill>
              </a:rPr>
              <a:t>//[["apple", "banana", "orange"], ["carrot", "potato"]]</a:t>
            </a:r>
            <a:r>
              <a:rPr>
                <a:solidFill>
                  <a:srgbClr val="BBBBBB"/>
                </a:solidFill>
              </a:rPr>
              <a:t>
</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Overview</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In programming we often have to do things more than once. Rather than copying and pasting our code over and over again, we can use a loop to run the same section of code repeatedly.</a:t>
            </a:r>
            <a:r>
              <a:rPr b="0" i="0" u="none" sz="1600">
                <a:solidFill>
                  <a:schemeClr val="dk1"/>
                </a:solidFill>
              </a:rPr>
              <a:t> </a:t>
            </a:r>
            <a:r>
              <a:rPr b="0" i="0" u="none" sz="1600">
                <a:solidFill>
                  <a:schemeClr val="dk1"/>
                </a:solidFill>
              </a:rPr>
              <a:t>There are two basic types of loops that we will look at the while loop and the for loop.</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Arrays of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In this example </a:t>
            </a:r>
            <a:r>
              <a:rPr b="0" i="1" u="none" sz="1600">
                <a:solidFill>
                  <a:schemeClr val="dk1"/>
                </a:solidFill>
              </a:rPr>
              <a:t>allFood</a:t>
            </a:r>
            <a:r>
              <a:rPr b="0" i="0" u="none" sz="1600">
                <a:solidFill>
                  <a:schemeClr val="dk1"/>
                </a:solidFill>
              </a:rPr>
              <a:t> is an array of string arrays containing two elements.</a:t>
            </a:r>
          </a:p>
          <a:p>
            <a:pPr lvl="1"/>
            <a:r>
              <a:rPr b="0" i="0" u="none" sz="1600">
                <a:solidFill>
                  <a:schemeClr val="dk1"/>
                </a:solidFill>
              </a:rPr>
              <a:t>Each element is an array of strings</a:t>
            </a:r>
          </a:p>
          <a:p>
            <a:pPr lvl="2"/>
            <a:r>
              <a:rPr b="0" i="0" u="none" sz="1600">
                <a:solidFill>
                  <a:schemeClr val="dk1"/>
                </a:solidFill>
              </a:rPr>
              <a:t>allFood[0] has 3 string elements</a:t>
            </a:r>
          </a:p>
          <a:p>
            <a:pPr lvl="2"/>
            <a:r>
              <a:rPr b="0" i="0" u="none" sz="1600">
                <a:solidFill>
                  <a:schemeClr val="dk1"/>
                </a:solidFill>
              </a:rPr>
              <a:t>allFood[1] has 2 string elements</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More to see</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There are many other methods for manipulating arrays.  We will cover many of these in later chapters.  This set should be sufficient for the time being.</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Specialized loops for working with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One important use of loops is to iterate through the elements of an array.  We can certainly do this using our existing knowledge of loops and arrays.</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BBBBBB"/>
                </a:solidFill>
              </a:rPr>
              <a:t> </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size</a:t>
            </a:r>
            <a:r>
              <a:rPr>
                <a:solidFill>
                  <a:srgbClr val="000000"/>
                </a:solidFill>
              </a:rPr>
              <a:t>:</a:t>
            </a:r>
            <a:r>
              <a:rPr>
                <a:solidFill>
                  <a:srgbClr val="2C2CFF"/>
                </a:solidFill>
              </a:rPr>
              <a:t>number</a:t>
            </a:r>
            <a:r>
              <a:rPr>
                <a:solidFill>
                  <a:srgbClr val="000000"/>
                </a:solidFill>
              </a:rPr>
              <a:t>=</a:t>
            </a:r>
            <a:r>
              <a:rPr>
                <a:solidFill>
                  <a:srgbClr val="000000"/>
                </a:solidFill>
              </a:rPr>
              <a:t>fruits</a:t>
            </a:r>
            <a:r>
              <a:rPr>
                <a:solidFill>
                  <a:srgbClr val="000000"/>
                </a:solidFill>
              </a:rPr>
              <a:t>.</a:t>
            </a:r>
            <a:r>
              <a:rPr>
                <a:solidFill>
                  <a:srgbClr val="000000"/>
                </a:solidFill>
              </a:rPr>
              <a:t>length</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i</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i</a:t>
            </a:r>
            <a:r>
              <a:rPr>
                <a:solidFill>
                  <a:srgbClr val="BBBBBB"/>
                </a:solidFill>
              </a:rPr>
              <a:t> </a:t>
            </a:r>
            <a:r>
              <a:rPr>
                <a:solidFill>
                  <a:srgbClr val="000000"/>
                </a:solidFill>
              </a:rPr>
              <a:t>&lt;</a:t>
            </a:r>
            <a:r>
              <a:rPr>
                <a:solidFill>
                  <a:srgbClr val="BBBBBB"/>
                </a:solidFill>
              </a:rPr>
              <a:t> </a:t>
            </a:r>
            <a:r>
              <a:rPr>
                <a:solidFill>
                  <a:srgbClr val="000000"/>
                </a:solidFill>
              </a:rPr>
              <a:t>size</a:t>
            </a:r>
            <a:r>
              <a:rPr>
                <a:solidFill>
                  <a:srgbClr val="000000"/>
                </a:solidFill>
              </a:rPr>
              <a:t>;</a:t>
            </a:r>
            <a:r>
              <a:rPr>
                <a:solidFill>
                  <a:srgbClr val="BBBBBB"/>
                </a:solidFill>
              </a:rPr>
              <a:t> </a:t>
            </a:r>
            <a:r>
              <a:rPr>
                <a:solidFill>
                  <a:srgbClr val="000000"/>
                </a:solidFill>
              </a:rPr>
              <a:t>i</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fruits</a:t>
            </a:r>
            <a:r>
              <a:rPr>
                <a:solidFill>
                  <a:srgbClr val="000000"/>
                </a:solidFill>
              </a:rPr>
              <a:t>[</a:t>
            </a:r>
            <a:r>
              <a:rPr>
                <a:solidFill>
                  <a:srgbClr val="000000"/>
                </a:solidFill>
              </a:rPr>
              <a:t>i</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Specialized loops for working with arrays</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This works and is perfectly acceptible, but there is a special version of the </a:t>
            </a:r>
            <a:r>
              <a:rPr b="1" i="1" u="none" sz="1600">
                <a:solidFill>
                  <a:schemeClr val="dk1"/>
                </a:solidFill>
              </a:rPr>
              <a:t>for loop</a:t>
            </a:r>
            <a:r>
              <a:rPr b="0" i="0" u="none" sz="1600">
                <a:solidFill>
                  <a:schemeClr val="dk1"/>
                </a:solidFill>
              </a:rPr>
              <a:t> which can be used to iterate through the elements of an array.</a:t>
            </a:r>
            <a:r>
              <a:rPr b="0" i="0" u="none" sz="1600">
                <a:solidFill>
                  <a:schemeClr val="dk1"/>
                </a:solidFill>
              </a:rPr>
              <a:t>This is much cleaner, doesn’t require getting the length of the array, and accesses every element in order just like the previous version.</a:t>
            </a:r>
          </a:p>
          <a:p>
            <a:pPr/>
            <a:r>
              <a:rPr b="0" i="0" u="none" sz="1600">
                <a:solidFill>
                  <a:schemeClr val="dk1"/>
                </a:solidFill>
              </a:rPr>
              <a:t>We can use this other version called a </a:t>
            </a:r>
            <a:r>
              <a:rPr b="1" i="1" u="none" sz="1600">
                <a:solidFill>
                  <a:schemeClr val="dk1"/>
                </a:solidFill>
              </a:rPr>
              <a:t>for..of loop</a:t>
            </a:r>
            <a:r>
              <a:rPr b="0" i="0" u="none" sz="1600">
                <a:solidFill>
                  <a:schemeClr val="dk1"/>
                </a:solidFill>
              </a:rPr>
              <a:t> to automatically iterate through the array.</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fruits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"apple"</a:t>
            </a:r>
            <a:r>
              <a:rPr>
                <a:solidFill>
                  <a:srgbClr val="000000"/>
                </a:solidFill>
              </a:rPr>
              <a:t>,</a:t>
            </a:r>
            <a:r>
              <a:rPr>
                <a:solidFill>
                  <a:srgbClr val="800080"/>
                </a:solidFill>
              </a:rPr>
              <a:t>"banana"</a:t>
            </a:r>
            <a:r>
              <a:rPr>
                <a:solidFill>
                  <a:srgbClr val="000000"/>
                </a:solidFill>
              </a:rPr>
              <a:t>,</a:t>
            </a:r>
            <a:r>
              <a:rPr>
                <a:solidFill>
                  <a:srgbClr val="800080"/>
                </a:solidFill>
              </a:rPr>
              <a:t>"orange"</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fruit</a:t>
            </a:r>
            <a:r>
              <a:rPr>
                <a:solidFill>
                  <a:srgbClr val="BBBBBB"/>
                </a:solidFill>
              </a:rPr>
              <a:t> </a:t>
            </a:r>
            <a:r>
              <a:rPr>
                <a:solidFill>
                  <a:srgbClr val="2C2CFF"/>
                </a:solidFill>
              </a:rPr>
              <a:t>of</a:t>
            </a:r>
            <a:r>
              <a:rPr>
                <a:solidFill>
                  <a:srgbClr val="BBBBBB"/>
                </a:solidFill>
              </a:rPr>
              <a:t> </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fruit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a:p>
            <a:pPr/>
            <a:r>
              <a:rPr b="0" i="0" u="none" sz="1600">
                <a:solidFill>
                  <a:schemeClr val="dk1"/>
                </a:solidFill>
              </a:rPr>
              <a:t>It is common to use the </a:t>
            </a:r>
            <a:r>
              <a:rPr b="1" i="1" u="none" sz="1600">
                <a:solidFill>
                  <a:schemeClr val="dk1"/>
                </a:solidFill>
              </a:rPr>
              <a:t>for..of loop</a:t>
            </a:r>
            <a:r>
              <a:rPr b="0" i="0" u="none" sz="1600">
                <a:solidFill>
                  <a:schemeClr val="dk1"/>
                </a:solidFill>
              </a:rPr>
              <a:t> syntax when iterating through the elements of an array.</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An array is an ordered list of values of the same type where each element in the array can be accessed using its index.</a:t>
            </a:r>
          </a:p>
        </p:txBody>
      </p:sp>
      <p:sp>
        <p:nvSpPr>
          <p:cNvPr id="4" name="Text Placeholder 3"/>
          <p:cNvSpPr>
            <a:spLocks noGrp="1"/>
          </p:cNvSpPr>
          <p:nvPr>
            <p:ph type="body" idx="1"/>
          </p:nvPr>
        </p:nvSpPr>
        <p:spPr/>
        <p:txBody>
          <a:bodyPr wrap="square"/>
          <a:lstStyle/>
          <a:p>
            <a:pPr/>
            <a:r>
              <a:rPr b="0" i="0" u="none" sz="1600">
                <a:solidFill>
                  <a:schemeClr val="dk1"/>
                </a:solidFill>
              </a:rPr>
              <a:t>Arrays provide a simple data structure to store collections of objects.  These objects can be simple types (string, boolean, number), or complex types including other arrays.  We can access elements in the array by their index which is 0 based (i.e. 0 is first element).  There are also a number of functions to mutate the array by adding and removing elements to the back, front, or middle of an array.  Array elements can be extracted from an array using the spread (...) operator.  A special version of the for loop (for..of) can be used to automatically iterate through the elements of an array.</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While Loops</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The while loop allows us to repeat the following block of code (code in braces {}) while the expression is true.</a:t>
            </a:r>
          </a:p>
        </p:txBody>
      </p:sp>
      <p:pic>
        <p:nvPicPr>
          <p:cNvPr id="6" name="Picture 5" descr="while.jpg"/>
          <p:cNvPicPr>
            <a:picLocks noChangeAspect="1"/>
          </p:cNvPicPr>
          <p:nvPr/>
        </p:nvPicPr>
        <p:blipFill>
          <a:blip r:embed="rId2"/>
          <a:stretch>
            <a:fillRect/>
          </a:stretch>
        </p:blipFill>
        <p:spPr>
          <a:xfrm>
            <a:off x="4634149" y="1961121"/>
            <a:ext cx="4385553" cy="1849905"/>
          </a:xfrm>
          <a:prstGeom prst="rect">
            <a:avLst/>
          </a:prstGeom>
        </p:spPr>
      </p:pic>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 simple while loop example</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Consider the following function which implements a countdown.  This can be done easily with a while loop.</a:t>
            </a:r>
            <a:r>
              <a:rPr b="0" i="0" u="none" sz="1600">
                <a:solidFill>
                  <a:schemeClr val="dk1"/>
                </a:solidFill>
              </a:rPr>
              <a:t>Notice that we are calling the function countdown passing in the number we want to count down from.  The number is then used in the condition of the while loop so that the function can count down from any valid non-negative integer.</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countdown</a:t>
            </a:r>
            <a:r>
              <a:rPr>
                <a:solidFill>
                  <a:srgbClr val="000000"/>
                </a:solidFill>
              </a:rPr>
              <a:t>(</a:t>
            </a:r>
            <a:r>
              <a:rPr>
                <a:solidFill>
                  <a:srgbClr val="000000"/>
                </a:solidFill>
              </a:rPr>
              <a:t>count</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while</a:t>
            </a:r>
            <a:r>
              <a:rPr>
                <a:solidFill>
                  <a:srgbClr val="000000"/>
                </a:solidFill>
              </a:rPr>
              <a:t>(</a:t>
            </a:r>
            <a:r>
              <a:rPr>
                <a:solidFill>
                  <a:srgbClr val="000000"/>
                </a:solidFill>
              </a:rPr>
              <a:t>count</a:t>
            </a:r>
            <a:r>
              <a:rPr>
                <a:solidFill>
                  <a:srgbClr val="000000"/>
                </a:solidFill>
              </a:rPr>
              <a:t>&gt;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count</a:t>
            </a:r>
            <a:r>
              <a:rPr>
                <a:solidFill>
                  <a:srgbClr val="000000"/>
                </a:solidFill>
              </a:rPr>
              <a:t>)</a:t>
            </a:r>
            <a:r>
              <a:rPr>
                <a:solidFill>
                  <a:srgbClr val="000000"/>
                </a:solidFill>
              </a:rPr>
              <a:t>;</a:t>
            </a:r>
            <a:r>
              <a:rPr>
                <a:solidFill>
                  <a:srgbClr val="BBBBBB"/>
                </a:solidFill>
              </a:rPr>
              <a:t>
    </a:t>
            </a:r>
            <a:r>
              <a:rPr>
                <a:solidFill>
                  <a:srgbClr val="000000"/>
                </a:solidFill>
              </a:rPr>
              <a:t>count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"beep beep beep!"</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countdown</a:t>
            </a:r>
            <a:r>
              <a:rPr>
                <a:solidFill>
                  <a:srgbClr val="000000"/>
                </a:solidFill>
              </a:rPr>
              <a:t>(</a:t>
            </a:r>
            <a:r>
              <a:rPr>
                <a:solidFill>
                  <a:srgbClr val="2C8553"/>
                </a:solidFill>
              </a:rPr>
              <a:t>10</a:t>
            </a:r>
            <a:r>
              <a:rPr>
                <a:solidFill>
                  <a:srgbClr val="000000"/>
                </a:solidFill>
              </a:rPr>
              <a:t>)</a:t>
            </a:r>
            <a:r>
              <a:rPr>
                <a:solidFill>
                  <a:srgbClr val="000000"/>
                </a:solidFill>
              </a:rPr>
              <a:t>;</a:t>
            </a:r>
            <a:r>
              <a:rPr>
                <a:solidFill>
                  <a:srgbClr val="BBBBBB"/>
                </a:solidFill>
              </a:rPr>
              <a:t>
</a:t>
            </a:r>
          </a:p>
          <a:p>
            <a:pPr/>
            <a:r>
              <a:rPr b="0" i="0" u="none" sz="1600">
                <a:solidFill>
                  <a:schemeClr val="dk1"/>
                </a:solidFill>
              </a:rPr>
              <a:t>Note that we use </a:t>
            </a:r>
            <a:r>
              <a:rPr b="0" i="0" u="none" sz="1600">
                <a:solidFill>
                  <a:schemeClr val="dk1"/>
                </a:solidFill>
                <a:latin typeface="Courier New"/>
              </a:rPr>
              <a:t>console.log</a:t>
            </a:r>
            <a:r>
              <a:rPr b="0" i="0" u="none" sz="1600">
                <a:solidFill>
                  <a:schemeClr val="dk1"/>
                </a:solidFill>
              </a:rPr>
              <a:t> to display information to the user.  For now, this will be our primary way to display something from our programs.</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Exercise</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See if you can complete the function sillyMultiply and get the answer 20.  You should do this using loops and you should not use multiplication in your function.  You should repeatedly add the first number to itself the correct number of times.</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sillyMultiply</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008800"/>
                </a:solidFill>
              </a:rPr>
              <a:t>//What goes here?</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sillyMultiply</a:t>
            </a:r>
            <a:r>
              <a:rPr>
                <a:solidFill>
                  <a:srgbClr val="000000"/>
                </a:solidFill>
              </a:rPr>
              <a:t>(</a:t>
            </a:r>
            <a:r>
              <a:rPr>
                <a:solidFill>
                  <a:srgbClr val="2C8553"/>
                </a:solidFill>
              </a:rPr>
              <a:t>5</a:t>
            </a:r>
            <a:r>
              <a:rPr>
                <a:solidFill>
                  <a:srgbClr val="000000"/>
                </a:solidFill>
              </a:rPr>
              <a:t>,</a:t>
            </a:r>
            <a:r>
              <a:rPr>
                <a:solidFill>
                  <a:srgbClr val="2C8553"/>
                </a:solidFill>
              </a:rPr>
              <a:t>4</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For Loops</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The other primary type of loop we will be discussing is the for loop.</a:t>
            </a:r>
            <a:r>
              <a:rPr b="0" i="0" u="none" sz="1600">
                <a:solidFill>
                  <a:schemeClr val="dk1"/>
                </a:solidFill>
              </a:rPr>
              <a:t> </a:t>
            </a:r>
            <a:r>
              <a:rPr b="0" i="0" u="none" sz="1600">
                <a:solidFill>
                  <a:schemeClr val="dk1"/>
                </a:solidFill>
              </a:rPr>
              <a:t>While you have seen for loops in other languages, they are somewhat different in typescript, and there are a couple of different versions.</a:t>
            </a:r>
            <a:r>
              <a:rPr b="0" i="0" u="none" sz="1600">
                <a:solidFill>
                  <a:schemeClr val="dk1"/>
                </a:solidFill>
              </a:rPr>
              <a:t> </a:t>
            </a:r>
            <a:r>
              <a:rPr b="0" i="0" u="none" sz="1600">
                <a:solidFill>
                  <a:schemeClr val="dk1"/>
                </a:solidFill>
              </a:rPr>
              <a:t>Let’s start with the simplest form.</a:t>
            </a:r>
          </a:p>
        </p:txBody>
      </p:sp>
      <p:pic>
        <p:nvPicPr>
          <p:cNvPr id="6" name="Picture 5" descr="forloop.jpg"/>
          <p:cNvPicPr>
            <a:picLocks noChangeAspect="1"/>
          </p:cNvPicPr>
          <p:nvPr/>
        </p:nvPicPr>
        <p:blipFill>
          <a:blip r:embed="rId2"/>
          <a:stretch>
            <a:fillRect/>
          </a:stretch>
        </p:blipFill>
        <p:spPr>
          <a:xfrm>
            <a:off x="4634149" y="2435428"/>
            <a:ext cx="4385553" cy="901291"/>
          </a:xfrm>
          <a:prstGeom prst="rect">
            <a:avLst/>
          </a:prstGeom>
        </p:spPr>
      </p:pic>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For Loops</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The initializer is simply a variable declaration and initialization like you might use elsewhere in the program.</a:t>
            </a:r>
          </a:p>
          <a:p>
            <a:pPr/>
            <a:r>
              <a:rPr b="0" i="0" u="none" sz="1600">
                <a:solidFill>
                  <a:schemeClr val="dk1"/>
                </a:solidFill>
              </a:rPr>
              <a:t>The expression is the same as the expression we used for our while loop.  The loop will continue to execute so long as the expression is true.</a:t>
            </a:r>
          </a:p>
          <a:p>
            <a:pPr/>
            <a:r>
              <a:rPr b="0" i="0" u="none" sz="1600">
                <a:solidFill>
                  <a:schemeClr val="dk1"/>
                </a:solidFill>
              </a:rPr>
              <a:t>The update statement will usually modify the loop variable so that it approaches a value that will cause the loop to exit.</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 simple for loop example</a:t>
            </a:r>
          </a:p>
        </p:txBody>
      </p:sp>
      <p:sp>
        <p:nvSpPr>
          <p:cNvPr id="3" name="Text Placeholder 2"/>
          <p:cNvSpPr>
            <a:spLocks noGrp="1"/>
          </p:cNvSpPr>
          <p:nvPr>
            <p:ph type="body" idx="13"/>
          </p:nvPr>
        </p:nvSpPr>
        <p:spPr/>
        <p:txBody>
          <a:bodyPr wrap="square"/>
          <a:lstStyle/>
          <a:p>
            <a:pPr/>
            <a:r>
              <a:rPr b="0" i="0" u="none" sz="1600">
                <a:solidFill>
                  <a:schemeClr val="lt1"/>
                </a:solidFill>
              </a:rPr>
              <a:t>A loop is a control flow structure in programming that allows us to repeat a section of code until some boolean condition is met.</a:t>
            </a:r>
          </a:p>
        </p:txBody>
      </p:sp>
      <p:sp>
        <p:nvSpPr>
          <p:cNvPr id="4" name="Text Placeholder 3"/>
          <p:cNvSpPr>
            <a:spLocks noGrp="1"/>
          </p:cNvSpPr>
          <p:nvPr>
            <p:ph type="body" idx="1"/>
          </p:nvPr>
        </p:nvSpPr>
        <p:spPr/>
        <p:txBody>
          <a:bodyPr wrap="square"/>
          <a:lstStyle/>
          <a:p>
            <a:pPr/>
            <a:r>
              <a:rPr b="0" i="0" u="none" sz="1600">
                <a:solidFill>
                  <a:schemeClr val="dk1"/>
                </a:solidFill>
              </a:rPr>
              <a:t>Let's take another look at the countdown example, but this time, using a for loop:</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countdown</a:t>
            </a:r>
            <a:r>
              <a:rPr>
                <a:solidFill>
                  <a:srgbClr val="000000"/>
                </a:solidFill>
              </a:rPr>
              <a:t>(</a:t>
            </a:r>
            <a:r>
              <a:rPr>
                <a:solidFill>
                  <a:srgbClr val="000000"/>
                </a:solidFill>
              </a:rPr>
              <a:t>count</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i</a:t>
            </a:r>
            <a:r>
              <a:rPr>
                <a:solidFill>
                  <a:srgbClr val="BBBBBB"/>
                </a:solidFill>
              </a:rPr>
              <a:t> </a:t>
            </a:r>
            <a:r>
              <a:rPr>
                <a:solidFill>
                  <a:srgbClr val="000000"/>
                </a:solidFill>
              </a:rPr>
              <a:t>=</a:t>
            </a:r>
            <a:r>
              <a:rPr>
                <a:solidFill>
                  <a:srgbClr val="BBBBBB"/>
                </a:solidFill>
              </a:rPr>
              <a:t> </a:t>
            </a:r>
            <a:r>
              <a:rPr>
                <a:solidFill>
                  <a:srgbClr val="000000"/>
                </a:solidFill>
              </a:rPr>
              <a:t>count</a:t>
            </a:r>
            <a:r>
              <a:rPr>
                <a:solidFill>
                  <a:srgbClr val="000000"/>
                </a:solidFill>
              </a:rPr>
              <a:t>;</a:t>
            </a:r>
            <a:r>
              <a:rPr>
                <a:solidFill>
                  <a:srgbClr val="BBBBBB"/>
                </a:solidFill>
              </a:rPr>
              <a:t> </a:t>
            </a:r>
            <a:r>
              <a:rPr>
                <a:solidFill>
                  <a:srgbClr val="000000"/>
                </a:solidFill>
              </a:rPr>
              <a:t>i</a:t>
            </a:r>
            <a:r>
              <a:rPr>
                <a:solidFill>
                  <a:srgbClr val="BBBBBB"/>
                </a:solidFill>
              </a:rPr>
              <a:t> </a:t>
            </a:r>
            <a:r>
              <a:rPr>
                <a:solidFill>
                  <a:srgbClr val="000000"/>
                </a:solidFill>
              </a:rPr>
              <a:t>&gt;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i</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i</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800080"/>
                </a:solidFill>
              </a:rPr>
              <a:t>"beep beep beep!"</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countdown</a:t>
            </a:r>
            <a:r>
              <a:rPr>
                <a:solidFill>
                  <a:srgbClr val="000000"/>
                </a:solidFill>
              </a:rPr>
              <a:t>(</a:t>
            </a:r>
            <a:r>
              <a:rPr>
                <a:solidFill>
                  <a:srgbClr val="2C8553"/>
                </a:solidFill>
              </a:rPr>
              <a:t>10</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