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 id="310" r:id="rId65"/>
    <p:sldId id="311" r:id="rId66"/>
    <p:sldId id="312" r:id="rId67"/>
    <p:sldId id="313" r:id="rId68"/>
    <p:sldId id="314" r:id="rId69"/>
    <p:sldId id="315" r:id="rId70"/>
    <p:sldId id="316" r:id="rId71"/>
    <p:sldId id="317" r:id="rId72"/>
    <p:sldId id="318" r:id="rId73"/>
    <p:sldId id="319" r:id="rId74"/>
    <p:sldId id="320" r:id="rId75"/>
    <p:sldId id="321" r:id="rId76"/>
    <p:sldId id="322" r:id="rId77"/>
    <p:sldId id="323" r:id="rId78"/>
    <p:sldId id="324" r:id="rId79"/>
    <p:sldId id="325" r:id="rId80"/>
    <p:sldId id="326" r:id="rId81"/>
    <p:sldId id="327" r:id="rId82"/>
    <p:sldId id="328" r:id="rId83"/>
    <p:sldId id="329" r:id="rId84"/>
    <p:sldId id="330" r:id="rId85"/>
    <p:sldId id="331" r:id="rId86"/>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 Id="rId46" Type="http://schemas.openxmlformats.org/officeDocument/2006/relationships/slide" Target="slides/slide36.xml"/><Relationship Id="rId47" Type="http://schemas.openxmlformats.org/officeDocument/2006/relationships/slide" Target="slides/slide37.xml"/><Relationship Id="rId48" Type="http://schemas.openxmlformats.org/officeDocument/2006/relationships/slide" Target="slides/slide38.xml"/><Relationship Id="rId49" Type="http://schemas.openxmlformats.org/officeDocument/2006/relationships/slide" Target="slides/slide39.xml"/><Relationship Id="rId50" Type="http://schemas.openxmlformats.org/officeDocument/2006/relationships/slide" Target="slides/slide40.xml"/><Relationship Id="rId51" Type="http://schemas.openxmlformats.org/officeDocument/2006/relationships/slide" Target="slides/slide41.xml"/><Relationship Id="rId52" Type="http://schemas.openxmlformats.org/officeDocument/2006/relationships/slide" Target="slides/slide42.xml"/><Relationship Id="rId53" Type="http://schemas.openxmlformats.org/officeDocument/2006/relationships/slide" Target="slides/slide43.xml"/><Relationship Id="rId54" Type="http://schemas.openxmlformats.org/officeDocument/2006/relationships/slide" Target="slides/slide44.xml"/><Relationship Id="rId55" Type="http://schemas.openxmlformats.org/officeDocument/2006/relationships/slide" Target="slides/slide45.xml"/><Relationship Id="rId56" Type="http://schemas.openxmlformats.org/officeDocument/2006/relationships/slide" Target="slides/slide46.xml"/><Relationship Id="rId57" Type="http://schemas.openxmlformats.org/officeDocument/2006/relationships/slide" Target="slides/slide47.xml"/><Relationship Id="rId58" Type="http://schemas.openxmlformats.org/officeDocument/2006/relationships/slide" Target="slides/slide48.xml"/><Relationship Id="rId59" Type="http://schemas.openxmlformats.org/officeDocument/2006/relationships/slide" Target="slides/slide49.xml"/><Relationship Id="rId60" Type="http://schemas.openxmlformats.org/officeDocument/2006/relationships/slide" Target="slides/slide50.xml"/><Relationship Id="rId61" Type="http://schemas.openxmlformats.org/officeDocument/2006/relationships/slide" Target="slides/slide51.xml"/><Relationship Id="rId62" Type="http://schemas.openxmlformats.org/officeDocument/2006/relationships/slide" Target="slides/slide52.xml"/><Relationship Id="rId63" Type="http://schemas.openxmlformats.org/officeDocument/2006/relationships/slide" Target="slides/slide53.xml"/><Relationship Id="rId64" Type="http://schemas.openxmlformats.org/officeDocument/2006/relationships/slide" Target="slides/slide54.xml"/><Relationship Id="rId65" Type="http://schemas.openxmlformats.org/officeDocument/2006/relationships/slide" Target="slides/slide55.xml"/><Relationship Id="rId66" Type="http://schemas.openxmlformats.org/officeDocument/2006/relationships/slide" Target="slides/slide56.xml"/><Relationship Id="rId67" Type="http://schemas.openxmlformats.org/officeDocument/2006/relationships/slide" Target="slides/slide57.xml"/><Relationship Id="rId68" Type="http://schemas.openxmlformats.org/officeDocument/2006/relationships/slide" Target="slides/slide58.xml"/><Relationship Id="rId69" Type="http://schemas.openxmlformats.org/officeDocument/2006/relationships/slide" Target="slides/slide59.xml"/><Relationship Id="rId70" Type="http://schemas.openxmlformats.org/officeDocument/2006/relationships/slide" Target="slides/slide60.xml"/><Relationship Id="rId71" Type="http://schemas.openxmlformats.org/officeDocument/2006/relationships/slide" Target="slides/slide61.xml"/><Relationship Id="rId72" Type="http://schemas.openxmlformats.org/officeDocument/2006/relationships/slide" Target="slides/slide62.xml"/><Relationship Id="rId73" Type="http://schemas.openxmlformats.org/officeDocument/2006/relationships/slide" Target="slides/slide63.xml"/><Relationship Id="rId74" Type="http://schemas.openxmlformats.org/officeDocument/2006/relationships/slide" Target="slides/slide64.xml"/><Relationship Id="rId75" Type="http://schemas.openxmlformats.org/officeDocument/2006/relationships/slide" Target="slides/slide65.xml"/><Relationship Id="rId76" Type="http://schemas.openxmlformats.org/officeDocument/2006/relationships/slide" Target="slides/slide66.xml"/><Relationship Id="rId77" Type="http://schemas.openxmlformats.org/officeDocument/2006/relationships/slide" Target="slides/slide67.xml"/><Relationship Id="rId78" Type="http://schemas.openxmlformats.org/officeDocument/2006/relationships/slide" Target="slides/slide68.xml"/><Relationship Id="rId79" Type="http://schemas.openxmlformats.org/officeDocument/2006/relationships/slide" Target="slides/slide69.xml"/><Relationship Id="rId80" Type="http://schemas.openxmlformats.org/officeDocument/2006/relationships/slide" Target="slides/slide70.xml"/><Relationship Id="rId81" Type="http://schemas.openxmlformats.org/officeDocument/2006/relationships/slide" Target="slides/slide71.xml"/><Relationship Id="rId82" Type="http://schemas.openxmlformats.org/officeDocument/2006/relationships/slide" Target="slides/slide72.xml"/><Relationship Id="rId83" Type="http://schemas.openxmlformats.org/officeDocument/2006/relationships/slide" Target="slides/slide73.xml"/><Relationship Id="rId84" Type="http://schemas.openxmlformats.org/officeDocument/2006/relationships/slide" Target="slides/slide74.xml"/><Relationship Id="rId85" Type="http://schemas.openxmlformats.org/officeDocument/2006/relationships/slide" Target="slides/slide75.xml"/><Relationship Id="rId86"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Declare Variables</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
            <a:pPr/>
            <a:r>
              <a:rPr b="0" i="0" u="none" sz="1600">
                <a:solidFill>
                  <a:schemeClr val="dk1"/>
                </a:solidFill>
              </a:rPr>
              <a:t>Note, if we do not specify its initial value, then we cannot read its value until we do.</a:t>
            </a:r>
          </a:p>
          <a:p>
            <a:pPr/>
            <a:r>
              <a:rPr b="0" i="0" u="none" sz="1600">
                <a:solidFill>
                  <a:schemeClr val="dk1"/>
                </a:solidFill>
              </a:rPr>
              <a:t>In this short Typescript code snippet, we declare the variable </a:t>
            </a:r>
            <a:r>
              <a:rPr b="0" i="0" u="none" sz="1600">
                <a:solidFill>
                  <a:schemeClr val="dk1"/>
                </a:solidFill>
                <a:latin typeface="Courier New"/>
              </a:rPr>
              <a:t>myValue</a:t>
            </a:r>
            <a:r>
              <a:rPr b="0" i="0" u="none" sz="1600">
                <a:solidFill>
                  <a:schemeClr val="dk1"/>
                </a:solidFill>
              </a:rPr>
              <a:t> to hold a number and assign it an initial value of </a:t>
            </a:r>
            <a:r>
              <a:rPr b="0" i="0" u="none" sz="1600">
                <a:solidFill>
                  <a:schemeClr val="dk1"/>
                </a:solidFill>
                <a:latin typeface="Courier New"/>
              </a:rPr>
              <a:t>4</a:t>
            </a:r>
            <a:r>
              <a:rPr b="0" i="0" u="none" sz="1600">
                <a:solidFill>
                  <a:schemeClr val="dk1"/>
                </a:solidFill>
              </a:rPr>
              <a:t>.</a:t>
            </a:r>
            <a:r>
              <a:rPr b="0" i="0" u="none" sz="1600">
                <a:solidFill>
                  <a:schemeClr val="dk1"/>
                </a:solidFill>
              </a:rPr>
              <a:t> </a:t>
            </a:r>
            <a:r>
              <a:rPr b="0" i="0" u="none" sz="1600">
                <a:solidFill>
                  <a:schemeClr val="dk1"/>
                </a:solidFill>
              </a:rPr>
              <a:t>We declare the variable </a:t>
            </a:r>
            <a:r>
              <a:rPr b="0" i="0" u="none" sz="1600">
                <a:solidFill>
                  <a:schemeClr val="dk1"/>
                </a:solidFill>
                <a:latin typeface="Courier New"/>
              </a:rPr>
              <a:t>answer</a:t>
            </a:r>
            <a:r>
              <a:rPr b="0" i="0" u="none" sz="1600">
                <a:solidFill>
                  <a:schemeClr val="dk1"/>
                </a:solidFill>
              </a:rPr>
              <a:t> as a </a:t>
            </a:r>
            <a:r>
              <a:rPr b="0" i="0" u="none" sz="1600">
                <a:solidFill>
                  <a:schemeClr val="dk1"/>
                </a:solidFill>
                <a:latin typeface="Courier New"/>
              </a:rPr>
              <a:t>number</a:t>
            </a:r>
            <a:r>
              <a:rPr b="0" i="0" u="none" sz="1600">
                <a:solidFill>
                  <a:schemeClr val="dk1"/>
                </a:solidFill>
              </a:rPr>
              <a:t>, but do not give it a value.</a:t>
            </a:r>
            <a:r>
              <a:rPr b="0" i="0" u="none" sz="1600">
                <a:solidFill>
                  <a:schemeClr val="dk1"/>
                </a:solidFill>
              </a:rPr>
              <a:t> </a:t>
            </a:r>
            <a:r>
              <a:rPr b="0" i="0" u="none" sz="1600">
                <a:solidFill>
                  <a:schemeClr val="dk1"/>
                </a:solidFill>
              </a:rPr>
              <a:t>We then compute </a:t>
            </a:r>
            <a:r>
              <a:rPr b="0" i="0" u="none" sz="1600">
                <a:solidFill>
                  <a:schemeClr val="dk1"/>
                </a:solidFill>
                <a:latin typeface="Courier New"/>
              </a:rPr>
              <a:t>myValue+3</a:t>
            </a:r>
            <a:r>
              <a:rPr b="0" i="0" u="none" sz="1600">
                <a:solidFill>
                  <a:schemeClr val="dk1"/>
                </a:solidFill>
              </a:rPr>
              <a:t> and store it in answer.</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myValue</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4</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answer</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answer</a:t>
            </a:r>
            <a:r>
              <a:rPr>
                <a:solidFill>
                  <a:srgbClr val="BBBBBB"/>
                </a:solidFill>
              </a:rPr>
              <a:t> </a:t>
            </a:r>
            <a:r>
              <a:rPr>
                <a:solidFill>
                  <a:srgbClr val="000000"/>
                </a:solidFill>
              </a:rPr>
              <a:t>=</a:t>
            </a:r>
            <a:r>
              <a:rPr>
                <a:solidFill>
                  <a:srgbClr val="BBBBBB"/>
                </a:solidFill>
              </a:rPr>
              <a:t> </a:t>
            </a:r>
            <a:r>
              <a:rPr>
                <a:solidFill>
                  <a:srgbClr val="000000"/>
                </a:solidFill>
              </a:rPr>
              <a:t>myValue</a:t>
            </a:r>
            <a:r>
              <a:rPr>
                <a:solidFill>
                  <a:srgbClr val="BBBBBB"/>
                </a:solidFill>
              </a:rPr>
              <a:t> </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answer</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Declaration Syntax</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TODO: Convert this to an image with annotations, perhaps</a:t>
            </a:r>
          </a:p>
          <a:p>
            <a:pPr/>
            <a:r>
              <a:rPr b="0" i="0" u="none" sz="1600">
                <a:solidFill>
                  <a:schemeClr val="dk1"/>
                </a:solidFill>
              </a:rPr>
              <a:t>Some key notes on the syntax of declaring a variable:</a:t>
            </a:r>
          </a:p>
          <a:p>
            <a:pPr lvl="1"/>
            <a:r>
              <a:rPr b="0" i="0" u="none" sz="1600">
                <a:solidFill>
                  <a:schemeClr val="dk1"/>
                </a:solidFill>
              </a:rPr>
              <a:t>Use </a:t>
            </a:r>
            <a:r>
              <a:rPr b="0" i="0" u="none" sz="1600">
                <a:solidFill>
                  <a:schemeClr val="dk1"/>
                </a:solidFill>
                <a:latin typeface="Courier New"/>
              </a:rPr>
              <a:t>let</a:t>
            </a:r>
            <a:r>
              <a:rPr b="0" i="0" u="none" sz="1600">
                <a:solidFill>
                  <a:schemeClr val="dk1"/>
                </a:solidFill>
              </a:rPr>
              <a:t> to </a:t>
            </a:r>
            <a:r>
              <a:rPr b="1" i="0" u="none" sz="1600">
                <a:solidFill>
                  <a:schemeClr val="dk1"/>
                </a:solidFill>
              </a:rPr>
              <a:t>declare</a:t>
            </a:r>
            <a:r>
              <a:rPr b="0" i="0" u="none" sz="1600">
                <a:solidFill>
                  <a:schemeClr val="dk1"/>
                </a:solidFill>
              </a:rPr>
              <a:t> a variable.</a:t>
            </a:r>
          </a:p>
          <a:p>
            <a:pPr lvl="1"/>
            <a:r>
              <a:rPr b="0" i="0" u="none" sz="1600">
                <a:solidFill>
                  <a:schemeClr val="dk1"/>
                </a:solidFill>
              </a:rPr>
              <a:t>Use </a:t>
            </a:r>
            <a:r>
              <a:rPr b="0" i="0" u="none" sz="1600">
                <a:solidFill>
                  <a:schemeClr val="dk1"/>
                </a:solidFill>
                <a:latin typeface="Courier New"/>
              </a:rPr>
              <a:t>:</a:t>
            </a:r>
            <a:r>
              <a:rPr b="0" i="0" u="none" sz="1600">
                <a:solidFill>
                  <a:schemeClr val="dk1"/>
                </a:solidFill>
              </a:rPr>
              <a:t> symbol after the name, followed by the type.</a:t>
            </a:r>
          </a:p>
          <a:p>
            <a:pPr lvl="1"/>
            <a:r>
              <a:rPr b="0" i="0" u="none" sz="1600">
                <a:solidFill>
                  <a:schemeClr val="dk1"/>
                </a:solidFill>
              </a:rPr>
              <a:t>Use </a:t>
            </a:r>
            <a:r>
              <a:rPr b="0" i="0" u="none" sz="1600">
                <a:solidFill>
                  <a:schemeClr val="dk1"/>
                </a:solidFill>
                <a:latin typeface="Courier New"/>
              </a:rPr>
              <a:t>=</a:t>
            </a:r>
            <a:r>
              <a:rPr b="0" i="0" u="none" sz="1600">
                <a:solidFill>
                  <a:schemeClr val="dk1"/>
                </a:solidFill>
              </a:rPr>
              <a:t> followed by an expression to assign an initial value.</a:t>
            </a:r>
          </a:p>
          <a:p>
            <a:pPr lvl="1"/>
            <a:r>
              <a:rPr b="0" i="0" u="none" sz="1600">
                <a:solidFill>
                  <a:schemeClr val="dk1"/>
                </a:solidFill>
              </a:rPr>
              <a:t>The statement should end with a </a:t>
            </a:r>
            <a:r>
              <a:rPr b="0" i="0" u="none" sz="1600">
                <a:solidFill>
                  <a:schemeClr val="dk1"/>
                </a:solidFill>
                <a:latin typeface="Courier New"/>
              </a:rPr>
              <a:t>;</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in TypeScript</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Typescript has only three basic types.</a:t>
            </a:r>
          </a:p>
          <a:p>
            <a:pPr lvl="1"/>
            <a:r>
              <a:rPr b="0" i="0" u="none" sz="1600">
                <a:solidFill>
                  <a:schemeClr val="dk1"/>
                </a:solidFill>
                <a:latin typeface="Courier New"/>
              </a:rPr>
              <a:t>number</a:t>
            </a:r>
            <a:r>
              <a:rPr b="0" i="0" u="none" sz="1600">
                <a:solidFill>
                  <a:schemeClr val="dk1"/>
                </a:solidFill>
              </a:rPr>
              <a:t>: Holds any numeric data (e.g. </a:t>
            </a:r>
            <a:r>
              <a:rPr b="0" i="0" u="none" sz="1600">
                <a:solidFill>
                  <a:schemeClr val="dk1"/>
                </a:solidFill>
                <a:latin typeface="Courier New"/>
              </a:rPr>
              <a:t>42</a:t>
            </a:r>
            <a:r>
              <a:rPr b="0" i="0" u="none" sz="1600">
                <a:solidFill>
                  <a:schemeClr val="dk1"/>
                </a:solidFill>
              </a:rPr>
              <a:t> or </a:t>
            </a:r>
            <a:r>
              <a:rPr b="0" i="0" u="none" sz="1600">
                <a:solidFill>
                  <a:schemeClr val="dk1"/>
                </a:solidFill>
                <a:latin typeface="Courier New"/>
              </a:rPr>
              <a:t>3.14159</a:t>
            </a:r>
            <a:r>
              <a:rPr b="0" i="0" u="none" sz="1600">
                <a:solidFill>
                  <a:schemeClr val="dk1"/>
                </a:solidFill>
              </a:rPr>
              <a:t>)</a:t>
            </a:r>
          </a:p>
          <a:p>
            <a:pPr lvl="1"/>
            <a:r>
              <a:rPr b="0" i="0" u="none" sz="1600">
                <a:solidFill>
                  <a:schemeClr val="dk1"/>
                </a:solidFill>
                <a:latin typeface="Courier New"/>
              </a:rPr>
              <a:t>string</a:t>
            </a:r>
            <a:r>
              <a:rPr b="0" i="0" u="none" sz="1600">
                <a:solidFill>
                  <a:schemeClr val="dk1"/>
                </a:solidFill>
              </a:rPr>
              <a:t>: Holds a string of characters (e.g. </a:t>
            </a:r>
            <a:r>
              <a:rPr b="0" i="0" u="none" sz="1600">
                <a:solidFill>
                  <a:schemeClr val="dk1"/>
                </a:solidFill>
                <a:latin typeface="Courier New"/>
              </a:rPr>
              <a:t>"Hello World"</a:t>
            </a:r>
            <a:r>
              <a:rPr b="0" i="0" u="none" sz="1600">
                <a:solidFill>
                  <a:schemeClr val="dk1"/>
                </a:solidFill>
              </a:rPr>
              <a:t>)</a:t>
            </a:r>
          </a:p>
          <a:p>
            <a:pPr lvl="1"/>
            <a:r>
              <a:rPr b="0" i="0" u="none" sz="1600">
                <a:solidFill>
                  <a:schemeClr val="dk1"/>
                </a:solidFill>
                <a:latin typeface="Courier New"/>
              </a:rPr>
              <a:t>boolean</a:t>
            </a:r>
            <a:r>
              <a:rPr b="0" i="0" u="none" sz="1600">
                <a:solidFill>
                  <a:schemeClr val="dk1"/>
                </a:solidFill>
              </a:rPr>
              <a:t>: Holds the value </a:t>
            </a:r>
            <a:r>
              <a:rPr b="0" i="0" u="none" sz="1600">
                <a:solidFill>
                  <a:schemeClr val="dk1"/>
                </a:solidFill>
                <a:latin typeface="Courier New"/>
              </a:rPr>
              <a:t>true</a:t>
            </a:r>
            <a:r>
              <a:rPr b="0" i="0" u="none" sz="1600">
                <a:solidFill>
                  <a:schemeClr val="dk1"/>
                </a:solidFill>
              </a:rPr>
              <a:t> or </a:t>
            </a:r>
            <a:r>
              <a:rPr b="0" i="0" u="none" sz="1600">
                <a:solidFill>
                  <a:schemeClr val="dk1"/>
                </a:solidFill>
                <a:latin typeface="Courier New"/>
              </a:rPr>
              <a:t>false</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in TypeScript</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There are other more complex types we will examine later (like arrays) and we can even create our own types to use in our programs.</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Combining Variables</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000000"/>
                </a:solidFill>
              </a:rPr>
              <a:t/>
            </a:r>
            <a:r>
              <a:rPr>
                <a:solidFill>
                  <a:srgbClr val="008800"/>
                </a:solidFill>
              </a:rPr>
              <a:t>// Code to compute the area of a circle with radius 2.</a:t>
            </a:r>
            <a:r>
              <a:rPr>
                <a:solidFill>
                  <a:srgbClr val="BBBBBB"/>
                </a:solidFill>
              </a:rPr>
              <a:t>
</a:t>
            </a:r>
            <a:r>
              <a:rPr>
                <a:solidFill>
                  <a:srgbClr val="2C2CFF"/>
                </a:solidFill>
              </a:rPr>
              <a:t>let</a:t>
            </a:r>
            <a:r>
              <a:rPr>
                <a:solidFill>
                  <a:srgbClr val="BBBBBB"/>
                </a:solidFill>
              </a:rPr>
              <a:t> </a:t>
            </a:r>
            <a:r>
              <a:rPr>
                <a:solidFill>
                  <a:srgbClr val="000000"/>
                </a:solidFill>
              </a:rPr>
              <a:t>pi</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3.1415927</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2</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answer</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pi</a:t>
            </a:r>
            <a:r>
              <a:rPr>
                <a:solidFill>
                  <a:srgbClr val="BBBBBB"/>
                </a:solidFill>
              </a:rPr>
              <a:t> </a:t>
            </a:r>
            <a:r>
              <a:rPr>
                <a:solidFill>
                  <a:srgbClr val="000000"/>
                </a:solidFill>
              </a:rPr>
              <a:t>*</a:t>
            </a:r>
            <a:r>
              <a:rPr>
                <a:solidFill>
                  <a:srgbClr val="BBBBBB"/>
                </a:solidFill>
              </a:rPr>
              <a:t> </a:t>
            </a:r>
            <a:r>
              <a:rPr>
                <a:solidFill>
                  <a:srgbClr val="000000"/>
                </a:solidFill>
              </a:rPr>
              <a:t>r</a:t>
            </a:r>
            <a:r>
              <a:rPr>
                <a:solidFill>
                  <a:srgbClr val="BBBBBB"/>
                </a:solidFill>
              </a:rPr>
              <a:t> </a:t>
            </a:r>
            <a:r>
              <a:rPr>
                <a:solidFill>
                  <a:srgbClr val="000000"/>
                </a:solidFill>
              </a:rPr>
              <a:t>*</a:t>
            </a:r>
            <a:r>
              <a:rPr>
                <a:solidFill>
                  <a:srgbClr val="BBBBBB"/>
                </a:solidFill>
              </a:rPr>
              <a:t> </a:t>
            </a:r>
            <a:r>
              <a:rPr>
                <a:solidFill>
                  <a:srgbClr val="000000"/>
                </a:solidFill>
              </a:rPr>
              <a:t>r</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answer</a:t>
            </a:r>
            <a:r>
              <a:rPr>
                <a:solidFill>
                  <a:srgbClr val="000000"/>
                </a:solidFill>
              </a:rPr>
              <a:t>)</a:t>
            </a:r>
            <a:r>
              <a:rPr>
                <a:solidFill>
                  <a:srgbClr val="000000"/>
                </a:solidFill>
              </a:rPr>
              <a:t>;</a:t>
            </a:r>
            <a:r>
              <a:rPr>
                <a:solidFill>
                  <a:srgbClr val="BBBBBB"/>
                </a:solidFill>
              </a:rPr>
              <a:t>
</a:t>
            </a:r>
          </a:p>
          <a:p>
            <a:pPr lvl="1"/>
            <a:r>
              <a:rPr b="0" i="0" u="none" sz="1600">
                <a:solidFill>
                  <a:schemeClr val="dk1"/>
                </a:solidFill>
              </a:rPr>
              <a:t>If we change the value of </a:t>
            </a:r>
            <a:r>
              <a:rPr b="0" i="0" u="none" sz="1600">
                <a:solidFill>
                  <a:schemeClr val="dk1"/>
                </a:solidFill>
                <a:latin typeface="Courier New"/>
              </a:rPr>
              <a:t>r</a:t>
            </a:r>
            <a:r>
              <a:rPr b="0" i="0" u="none" sz="1600">
                <a:solidFill>
                  <a:schemeClr val="dk1"/>
                </a:solidFill>
              </a:rPr>
              <a:t>, then we compute the area of a different circle.</a:t>
            </a:r>
          </a:p>
          <a:p>
            <a:pPr lvl="1"/>
            <a:r>
              <a:rPr b="0" i="0" u="none" sz="1600">
                <a:solidFill>
                  <a:schemeClr val="dk1"/>
                </a:solidFill>
              </a:rPr>
              <a:t>Later we will look at turning this code into a </a:t>
            </a:r>
            <a:r>
              <a:rPr b="1" i="0" u="none" sz="1600">
                <a:solidFill>
                  <a:schemeClr val="dk1"/>
                </a:solidFill>
              </a:rPr>
              <a:t>function</a:t>
            </a:r>
            <a:r>
              <a:rPr b="0" i="0" u="none" sz="1600">
                <a:solidFill>
                  <a:schemeClr val="dk1"/>
                </a:solidFill>
              </a:rPr>
              <a:t> that can be called with different values of </a:t>
            </a:r>
            <a:r>
              <a:rPr b="0" i="0" u="none" sz="1600">
                <a:solidFill>
                  <a:schemeClr val="dk1"/>
                </a:solidFill>
                <a:latin typeface="Courier New"/>
              </a:rPr>
              <a:t>r</a:t>
            </a:r>
            <a:r>
              <a:rPr b="0" i="0" u="none" sz="1600">
                <a:solidFill>
                  <a:schemeClr val="dk1"/>
                </a:solidFill>
              </a:rPr>
              <a:t> and reused.</a:t>
            </a:r>
          </a:p>
          <a:p>
            <a:pPr lvl="1"/>
            <a:r>
              <a:rPr b="0" i="0" u="none" sz="1600">
                <a:solidFill>
                  <a:schemeClr val="dk1"/>
                </a:solidFill>
              </a:rPr>
              <a:t>If we assign a non-numeric value to </a:t>
            </a:r>
            <a:r>
              <a:rPr b="0" i="0" u="none" sz="1600">
                <a:solidFill>
                  <a:schemeClr val="dk1"/>
                </a:solidFill>
                <a:latin typeface="Courier New"/>
              </a:rPr>
              <a:t>r</a:t>
            </a:r>
            <a:r>
              <a:rPr b="0" i="0" u="none" sz="1600">
                <a:solidFill>
                  <a:schemeClr val="dk1"/>
                </a:solidFill>
              </a:rPr>
              <a:t> (which makes no sense) we would get a compiler error telling us where the problem is so we can fix it.</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Combining Variables</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pi</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3.1415927</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800080"/>
                </a:solidFill>
              </a:rPr>
              <a:t>"Hello"</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answer</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pi</a:t>
            </a:r>
            <a:r>
              <a:rPr>
                <a:solidFill>
                  <a:srgbClr val="BBBBBB"/>
                </a:solidFill>
              </a:rPr>
              <a:t> </a:t>
            </a:r>
            <a:r>
              <a:rPr>
                <a:solidFill>
                  <a:srgbClr val="000000"/>
                </a:solidFill>
              </a:rPr>
              <a:t>*</a:t>
            </a:r>
            <a:r>
              <a:rPr>
                <a:solidFill>
                  <a:srgbClr val="BBBBBB"/>
                </a:solidFill>
              </a:rPr>
              <a:t> </a:t>
            </a:r>
            <a:r>
              <a:rPr>
                <a:solidFill>
                  <a:srgbClr val="000000"/>
                </a:solidFill>
              </a:rPr>
              <a:t>r</a:t>
            </a:r>
            <a:r>
              <a:rPr>
                <a:solidFill>
                  <a:srgbClr val="BBBBBB"/>
                </a:solidFill>
              </a:rPr>
              <a:t> </a:t>
            </a:r>
            <a:r>
              <a:rPr>
                <a:solidFill>
                  <a:srgbClr val="000000"/>
                </a:solidFill>
              </a:rPr>
              <a:t>*</a:t>
            </a:r>
            <a:r>
              <a:rPr>
                <a:solidFill>
                  <a:srgbClr val="BBBBBB"/>
                </a:solidFill>
              </a:rPr>
              <a:t> </a:t>
            </a:r>
            <a:r>
              <a:rPr>
                <a:solidFill>
                  <a:srgbClr val="000000"/>
                </a:solidFill>
              </a:rPr>
              <a:t>r</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answer</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Boolean Expressions</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Since a variable can take on many values, we might want to compare the value to something to see if it is the same, or greater than or less than.</a:t>
            </a:r>
          </a:p>
          <a:p>
            <a:pPr/>
            <a:r>
              <a:rPr b="0" i="0" u="none" sz="1600">
                <a:solidFill>
                  <a:schemeClr val="dk1"/>
                </a:solidFill>
              </a:rPr>
              <a:t>In typescript, we do this with:</a:t>
            </a:r>
          </a:p>
        </p:txBody>
      </p:sp>
      <p:sp>
        <p:nvSpPr>
          <p:cNvPr id="5" name="Text Placeholder 4"/>
          <p:cNvSpPr>
            <a:spLocks noGrp="1"/>
          </p:cNvSpPr>
          <p:nvPr>
            <p:ph type="body" idx="2"/>
          </p:nvPr>
        </p:nvSpPr>
        <p:spPr/>
        <p:txBody>
          <a:bodyPr wrap="square"/>
          <a:lstStyle/>
          <a:p>
            <a:pPr/>
            <a:r>
              <a:rPr b="0" i="0" u="none" sz="1600">
                <a:solidFill>
                  <a:schemeClr val="dk1"/>
                </a:solidFill>
                <a:latin typeface="Courier New"/>
              </a:rPr>
              <a:t>===</a:t>
            </a:r>
            <a:r>
              <a:rPr b="0" i="0" u="none" sz="1600">
                <a:solidFill>
                  <a:schemeClr val="dk1"/>
                </a:solidFill>
              </a:rPr>
              <a:t>: test if equal</a:t>
            </a:r>
          </a:p>
          <a:p>
            <a:pPr/>
            <a:r>
              <a:rPr b="0" i="0" u="none" sz="1600">
                <a:solidFill>
                  <a:schemeClr val="dk1"/>
                </a:solidFill>
                <a:latin typeface="Courier New"/>
              </a:rPr>
              <a:t>!==</a:t>
            </a:r>
            <a:r>
              <a:rPr b="0" i="0" u="none" sz="1600">
                <a:solidFill>
                  <a:schemeClr val="dk1"/>
                </a:solidFill>
              </a:rPr>
              <a:t>: test if not equal</a:t>
            </a:r>
          </a:p>
          <a:p>
            <a:pPr/>
            <a:r>
              <a:rPr b="0" i="0" u="none" sz="1600">
                <a:solidFill>
                  <a:schemeClr val="dk1"/>
                </a:solidFill>
                <a:latin typeface="Courier New"/>
              </a:rPr>
              <a:t>&lt;=</a:t>
            </a:r>
            <a:r>
              <a:rPr b="0" i="0" u="none" sz="1600">
                <a:solidFill>
                  <a:schemeClr val="dk1"/>
                </a:solidFill>
              </a:rPr>
              <a:t>: test if less than or equal to,</a:t>
            </a:r>
          </a:p>
          <a:p>
            <a:pPr/>
            <a:r>
              <a:rPr b="0" i="0" u="none" sz="1600">
                <a:solidFill>
                  <a:schemeClr val="dk1"/>
                </a:solidFill>
                <a:latin typeface="Courier New"/>
              </a:rPr>
              <a:t>&gt;=</a:t>
            </a:r>
            <a:r>
              <a:rPr b="0" i="0" u="none" sz="1600">
                <a:solidFill>
                  <a:schemeClr val="dk1"/>
                </a:solidFill>
              </a:rPr>
              <a:t>: test if greater than or equal to</a:t>
            </a:r>
          </a:p>
          <a:p>
            <a:pPr/>
            <a:r>
              <a:rPr b="0" i="0" u="none" sz="1600">
                <a:solidFill>
                  <a:schemeClr val="dk1"/>
                </a:solidFill>
                <a:latin typeface="Courier New"/>
              </a:rPr>
              <a:t>&lt;</a:t>
            </a:r>
            <a:r>
              <a:rPr b="0" i="0" u="none" sz="1600">
                <a:solidFill>
                  <a:schemeClr val="dk1"/>
                </a:solidFill>
              </a:rPr>
              <a:t>: test if less than</a:t>
            </a:r>
          </a:p>
          <a:p>
            <a:pPr/>
            <a:r>
              <a:rPr b="0" i="0" u="none" sz="1600">
                <a:solidFill>
                  <a:schemeClr val="dk1"/>
                </a:solidFill>
                <a:latin typeface="Courier New"/>
              </a:rPr>
              <a:t>&gt;</a:t>
            </a:r>
            <a:r>
              <a:rPr b="0" i="0" u="none" sz="1600">
                <a:solidFill>
                  <a:schemeClr val="dk1"/>
                </a:solidFill>
              </a:rPr>
              <a:t>: test if greater than</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Boolean Expressions</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 </a:t>
            </a:r>
            <a:r>
              <a:rPr b="0" i="0" u="none" sz="1600">
                <a:solidFill>
                  <a:schemeClr val="dk1"/>
                </a:solidFill>
              </a:rPr>
              <a:t>Note that the equality operator is </a:t>
            </a:r>
            <a:r>
              <a:rPr b="0" i="0" u="none" sz="1600">
                <a:solidFill>
                  <a:schemeClr val="dk1"/>
                </a:solidFill>
                <a:latin typeface="Courier New"/>
              </a:rPr>
              <a:t>===</a:t>
            </a:r>
            <a:r>
              <a:rPr b="0" i="0" u="none" sz="1600">
                <a:solidFill>
                  <a:schemeClr val="dk1"/>
                </a:solidFill>
              </a:rPr>
              <a:t> (three equal signs) and not </a:t>
            </a:r>
            <a:r>
              <a:rPr b="0" i="0" u="none" sz="1600">
                <a:solidFill>
                  <a:schemeClr val="dk1"/>
                </a:solidFill>
                <a:latin typeface="Courier New"/>
              </a:rPr>
              <a:t>==</a:t>
            </a:r>
            <a:r>
              <a:rPr b="0" i="0" u="none" sz="1600">
                <a:solidFill>
                  <a:schemeClr val="dk1"/>
                </a:solidFill>
              </a:rPr>
              <a:t> (two equal signs). There is a double equal operator (</a:t>
            </a:r>
            <a:r>
              <a:rPr b="0" i="0" u="none" sz="1600">
                <a:solidFill>
                  <a:schemeClr val="dk1"/>
                </a:solidFill>
                <a:latin typeface="Courier New"/>
              </a:rPr>
              <a:t>==</a:t>
            </a:r>
            <a:r>
              <a:rPr b="0" i="0" u="none" sz="1600">
                <a:solidFill>
                  <a:schemeClr val="dk1"/>
                </a:solidFill>
              </a:rPr>
              <a:t>) operator, but it is not recommended to use it since it is not type safe. Most modern TypeScript code will use the triple equal operator (</a:t>
            </a:r>
            <a:r>
              <a:rPr b="0" i="0" u="none" sz="1600">
                <a:solidFill>
                  <a:schemeClr val="dk1"/>
                </a:solidFill>
                <a:latin typeface="Courier New"/>
              </a:rPr>
              <a:t>===</a:t>
            </a:r>
            <a:r>
              <a:rPr b="0" i="0" u="none" sz="1600">
                <a:solidFill>
                  <a:schemeClr val="dk1"/>
                </a:solidFill>
              </a:rPr>
              <a:t>).</a:t>
            </a:r>
          </a:p>
          <a:p>
            <a:pPr/>
            <a:r>
              <a:rPr b="0" i="0" u="none" sz="1600">
                <a:solidFill>
                  <a:schemeClr val="dk1"/>
                </a:solidFill>
              </a:rPr>
              <a:t>The result of the expression will have the type </a:t>
            </a:r>
            <a:r>
              <a:rPr b="1" i="0" u="none" sz="1600">
                <a:solidFill>
                  <a:schemeClr val="dk1"/>
                </a:solidFill>
              </a:rPr>
              <a:t>boolean</a:t>
            </a:r>
            <a:r>
              <a:rPr b="0" i="0" u="none" sz="1600">
                <a:solidFill>
                  <a:schemeClr val="dk1"/>
                </a:solidFill>
              </a:rPr>
              <a:t>.  That is, it will be either </a:t>
            </a:r>
            <a:r>
              <a:rPr b="0" i="0" u="none" sz="1600">
                <a:solidFill>
                  <a:schemeClr val="dk1"/>
                </a:solidFill>
                <a:latin typeface="Courier New"/>
              </a:rPr>
              <a:t>true</a:t>
            </a:r>
            <a:r>
              <a:rPr b="0" i="0" u="none" sz="1600">
                <a:solidFill>
                  <a:schemeClr val="dk1"/>
                </a:solidFill>
              </a:rPr>
              <a:t> or </a:t>
            </a:r>
            <a:r>
              <a:rPr b="0" i="0" u="none" sz="1600">
                <a:solidFill>
                  <a:schemeClr val="dk1"/>
                </a:solidFill>
                <a:latin typeface="Courier New"/>
              </a:rPr>
              <a:t>false</a:t>
            </a:r>
            <a:r>
              <a:rPr b="0" i="0" u="none" sz="1600">
                <a:solidFill>
                  <a:schemeClr val="dk1"/>
                </a:solidFill>
              </a:rPr>
              <a:t>.</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myValue</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5</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isEqual</a:t>
            </a:r>
            <a:r>
              <a:rPr>
                <a:solidFill>
                  <a:srgbClr val="000000"/>
                </a:solidFill>
              </a:rPr>
              <a:t>:</a:t>
            </a:r>
            <a:r>
              <a:rPr>
                <a:solidFill>
                  <a:srgbClr val="BBBBBB"/>
                </a:solidFill>
              </a:rPr>
              <a:t> </a:t>
            </a:r>
            <a:r>
              <a:rPr>
                <a:solidFill>
                  <a:srgbClr val="2C2CFF"/>
                </a:solidFill>
              </a:rPr>
              <a:t>boolean</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myValue</a:t>
            </a:r>
            <a:r>
              <a:rPr>
                <a:solidFill>
                  <a:srgbClr val="BBBBBB"/>
                </a:solidFill>
              </a:rPr>
              <a:t> </a:t>
            </a:r>
            <a:r>
              <a:rPr>
                <a:solidFill>
                  <a:srgbClr val="000000"/>
                </a:solidFill>
              </a:rPr>
              <a:t>===</a:t>
            </a:r>
            <a:r>
              <a:rPr>
                <a:solidFill>
                  <a:srgbClr val="BBBBBB"/>
                </a:solidFill>
              </a:rPr>
              <a:t> </a:t>
            </a:r>
            <a:r>
              <a:rPr>
                <a:solidFill>
                  <a:srgbClr val="2C8553"/>
                </a:solidFill>
              </a:rPr>
              <a:t>5</a:t>
            </a:r>
            <a:r>
              <a:rPr>
                <a:solidFill>
                  <a:srgbClr val="000000"/>
                </a:solidFill>
              </a:rPr>
              <a:t>)</a:t>
            </a:r>
            <a:r>
              <a:rPr>
                <a:solidFill>
                  <a:srgbClr val="000000"/>
                </a:solidFill>
              </a:rPr>
              <a:t>;</a:t>
            </a:r>
            <a:r>
              <a:rPr>
                <a:solidFill>
                  <a:srgbClr val="BBBBBB"/>
                </a:solidFill>
              </a:rPr>
              <a:t>
</a:t>
            </a:r>
            <a:r>
              <a:rPr>
                <a:solidFill>
                  <a:srgbClr val="008800"/>
                </a:solidFill>
              </a:rPr>
              <a:t>// isEqual will be true</a:t>
            </a:r>
            <a:r>
              <a:rPr>
                <a:solidFill>
                  <a:srgbClr val="BBBBBB"/>
                </a:solidFill>
              </a:rPr>
              <a:t>
</a:t>
            </a:r>
            <a:r>
              <a:rPr>
                <a:solidFill>
                  <a:srgbClr val="2C2CFF"/>
                </a:solidFill>
              </a:rPr>
              <a:t>let</a:t>
            </a:r>
            <a:r>
              <a:rPr>
                <a:solidFill>
                  <a:srgbClr val="BBBBBB"/>
                </a:solidFill>
              </a:rPr>
              <a:t> </a:t>
            </a:r>
            <a:r>
              <a:rPr>
                <a:solidFill>
                  <a:srgbClr val="000000"/>
                </a:solidFill>
              </a:rPr>
              <a:t>isGreater</a:t>
            </a:r>
            <a:r>
              <a:rPr>
                <a:solidFill>
                  <a:srgbClr val="000000"/>
                </a:solidFill>
              </a:rPr>
              <a:t>:</a:t>
            </a:r>
            <a:r>
              <a:rPr>
                <a:solidFill>
                  <a:srgbClr val="BBBBBB"/>
                </a:solidFill>
              </a:rPr>
              <a:t> </a:t>
            </a:r>
            <a:r>
              <a:rPr>
                <a:solidFill>
                  <a:srgbClr val="2C2CFF"/>
                </a:solidFill>
              </a:rPr>
              <a:t>boolean</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myValue</a:t>
            </a:r>
            <a:r>
              <a:rPr>
                <a:solidFill>
                  <a:srgbClr val="BBBBBB"/>
                </a:solidFill>
              </a:rPr>
              <a:t> </a:t>
            </a:r>
            <a:r>
              <a:rPr>
                <a:solidFill>
                  <a:srgbClr val="000000"/>
                </a:solidFill>
              </a:rPr>
              <a:t>&gt;</a:t>
            </a:r>
            <a:r>
              <a:rPr>
                <a:solidFill>
                  <a:srgbClr val="BBBBBB"/>
                </a:solidFill>
              </a:rPr>
              <a:t> </a:t>
            </a:r>
            <a:r>
              <a:rPr>
                <a:solidFill>
                  <a:srgbClr val="2C8553"/>
                </a:solidFill>
              </a:rPr>
              <a:t>5</a:t>
            </a:r>
            <a:r>
              <a:rPr>
                <a:solidFill>
                  <a:srgbClr val="000000"/>
                </a:solidFill>
              </a:rPr>
              <a:t>)</a:t>
            </a:r>
            <a:r>
              <a:rPr>
                <a:solidFill>
                  <a:srgbClr val="000000"/>
                </a:solidFill>
              </a:rPr>
              <a:t>;</a:t>
            </a:r>
            <a:r>
              <a:rPr>
                <a:solidFill>
                  <a:srgbClr val="BBBBBB"/>
                </a:solidFill>
              </a:rPr>
              <a:t>
</a:t>
            </a:r>
            <a:r>
              <a:rPr>
                <a:solidFill>
                  <a:srgbClr val="008800"/>
                </a:solidFill>
              </a:rPr>
              <a:t>// isGreater will be false</a:t>
            </a:r>
            <a:r>
              <a:rPr>
                <a:solidFill>
                  <a:srgbClr val="BBBBBB"/>
                </a:solidFill>
              </a:rPr>
              <a:t>
</a:t>
            </a:r>
            <a:r>
              <a:rPr>
                <a:solidFill>
                  <a:srgbClr val="2C2CFF"/>
                </a:solidFill>
              </a:rPr>
              <a:t>let</a:t>
            </a:r>
            <a:r>
              <a:rPr>
                <a:solidFill>
                  <a:srgbClr val="BBBBBB"/>
                </a:solidFill>
              </a:rPr>
              <a:t> </a:t>
            </a:r>
            <a:r>
              <a:rPr>
                <a:solidFill>
                  <a:srgbClr val="000000"/>
                </a:solidFill>
              </a:rPr>
              <a:t>isLessEqual</a:t>
            </a:r>
            <a:r>
              <a:rPr>
                <a:solidFill>
                  <a:srgbClr val="000000"/>
                </a:solidFill>
              </a:rPr>
              <a:t>:</a:t>
            </a:r>
            <a:r>
              <a:rPr>
                <a:solidFill>
                  <a:srgbClr val="BBBBBB"/>
                </a:solidFill>
              </a:rPr>
              <a:t> </a:t>
            </a:r>
            <a:r>
              <a:rPr>
                <a:solidFill>
                  <a:srgbClr val="2C2CFF"/>
                </a:solidFill>
              </a:rPr>
              <a:t>boolean</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myValue</a:t>
            </a:r>
            <a:r>
              <a:rPr>
                <a:solidFill>
                  <a:srgbClr val="BBBBBB"/>
                </a:solidFill>
              </a:rPr>
              <a:t> </a:t>
            </a:r>
            <a:r>
              <a:rPr>
                <a:solidFill>
                  <a:srgbClr val="000000"/>
                </a:solidFill>
              </a:rPr>
              <a:t>&lt;=</a:t>
            </a:r>
            <a:r>
              <a:rPr>
                <a:solidFill>
                  <a:srgbClr val="BBBBBB"/>
                </a:solidFill>
              </a:rPr>
              <a:t> </a:t>
            </a:r>
            <a:r>
              <a:rPr>
                <a:solidFill>
                  <a:srgbClr val="2C8553"/>
                </a:solidFill>
              </a:rPr>
              <a:t>5</a:t>
            </a:r>
            <a:r>
              <a:rPr>
                <a:solidFill>
                  <a:srgbClr val="000000"/>
                </a:solidFill>
              </a:rPr>
              <a:t>)</a:t>
            </a:r>
            <a:r>
              <a:rPr>
                <a:solidFill>
                  <a:srgbClr val="000000"/>
                </a:solidFill>
              </a:rPr>
              <a:t>;</a:t>
            </a:r>
            <a:r>
              <a:rPr>
                <a:solidFill>
                  <a:srgbClr val="BBBBBB"/>
                </a:solidFill>
              </a:rPr>
              <a:t>
</a:t>
            </a:r>
            <a:r>
              <a:rPr>
                <a:solidFill>
                  <a:srgbClr val="008800"/>
                </a:solidFill>
              </a:rPr>
              <a:t>// isLessEqual will be true</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isEqual</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isLessEqual</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myString</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a:t>
            </a:r>
            <a:r>
              <a:rPr>
                <a:solidFill>
                  <a:srgbClr val="BBBBBB"/>
                </a:solidFill>
              </a:rPr>
              <a:t>
</a:t>
            </a:r>
            <a:r>
              <a:rPr>
                <a:solidFill>
                  <a:srgbClr val="2C2CFF"/>
                </a:solidFill>
              </a:rPr>
              <a:t>let</a:t>
            </a:r>
            <a:r>
              <a:rPr>
                <a:solidFill>
                  <a:srgbClr val="BBBBBB"/>
                </a:solidFill>
              </a:rPr>
              <a:t> </a:t>
            </a:r>
            <a:r>
              <a:rPr>
                <a:solidFill>
                  <a:srgbClr val="000000"/>
                </a:solidFill>
              </a:rPr>
              <a:t>isStrEqual</a:t>
            </a:r>
            <a:r>
              <a:rPr>
                <a:solidFill>
                  <a:srgbClr val="000000"/>
                </a:solidFill>
              </a:rPr>
              <a:t>:</a:t>
            </a:r>
            <a:r>
              <a:rPr>
                <a:solidFill>
                  <a:srgbClr val="BBBBBB"/>
                </a:solidFill>
              </a:rPr>
              <a:t> </a:t>
            </a:r>
            <a:r>
              <a:rPr>
                <a:solidFill>
                  <a:srgbClr val="2C2CFF"/>
                </a:solidFill>
              </a:rPr>
              <a:t>boolean</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myString</a:t>
            </a:r>
            <a:r>
              <a:rPr>
                <a:solidFill>
                  <a:srgbClr val="BBBBBB"/>
                </a:solidFill>
              </a:rPr>
              <a:t> </a:t>
            </a:r>
            <a:r>
              <a:rPr>
                <a:solidFill>
                  <a:srgbClr val="000000"/>
                </a:solidFill>
              </a:rPr>
              <a:t>===</a:t>
            </a:r>
            <a:r>
              <a:rPr>
                <a:solidFill>
                  <a:srgbClr val="BBBBBB"/>
                </a:solidFill>
              </a:rPr>
              <a:t> </a:t>
            </a:r>
            <a:r>
              <a:rPr>
                <a:solidFill>
                  <a:srgbClr val="800080"/>
                </a:solidFill>
              </a:rPr>
              <a:t>"Hello"</a:t>
            </a:r>
            <a:r>
              <a:rPr>
                <a:solidFill>
                  <a:srgbClr val="000000"/>
                </a:solidFill>
              </a:rPr>
              <a:t>)</a:t>
            </a:r>
            <a:r>
              <a:rPr>
                <a:solidFill>
                  <a:srgbClr val="000000"/>
                </a:solidFill>
              </a:rPr>
              <a:t>;</a:t>
            </a:r>
            <a:r>
              <a:rPr>
                <a:solidFill>
                  <a:srgbClr val="BBBBBB"/>
                </a:solidFill>
              </a:rPr>
              <a:t>
</a:t>
            </a:r>
            <a:r>
              <a:rPr>
                <a:solidFill>
                  <a:srgbClr val="008800"/>
                </a:solidFill>
              </a:rPr>
              <a:t>// isStrEqual will be true</a:t>
            </a:r>
            <a:r>
              <a:rPr>
                <a:solidFill>
                  <a:srgbClr val="BBBBBB"/>
                </a:solidFill>
              </a:rPr>
              <a:t>
</a:t>
            </a:r>
            <a:r>
              <a:rPr>
                <a:solidFill>
                  <a:srgbClr val="2C2CFF"/>
                </a:solidFill>
              </a:rPr>
              <a:t>let</a:t>
            </a:r>
            <a:r>
              <a:rPr>
                <a:solidFill>
                  <a:srgbClr val="BBBBBB"/>
                </a:solidFill>
              </a:rPr>
              <a:t> </a:t>
            </a:r>
            <a:r>
              <a:rPr>
                <a:solidFill>
                  <a:srgbClr val="000000"/>
                </a:solidFill>
              </a:rPr>
              <a:t>isStrEqual2</a:t>
            </a:r>
            <a:r>
              <a:rPr>
                <a:solidFill>
                  <a:srgbClr val="000000"/>
                </a:solidFill>
              </a:rPr>
              <a:t>:</a:t>
            </a:r>
            <a:r>
              <a:rPr>
                <a:solidFill>
                  <a:srgbClr val="BBBBBB"/>
                </a:solidFill>
              </a:rPr>
              <a:t> </a:t>
            </a:r>
            <a:r>
              <a:rPr>
                <a:solidFill>
                  <a:srgbClr val="2C2CFF"/>
                </a:solidFill>
              </a:rPr>
              <a:t>boolean</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myString</a:t>
            </a:r>
            <a:r>
              <a:rPr>
                <a:solidFill>
                  <a:srgbClr val="BBBBBB"/>
                </a:solidFill>
              </a:rPr>
              <a:t> </a:t>
            </a:r>
            <a:r>
              <a:rPr>
                <a:solidFill>
                  <a:srgbClr val="000000"/>
                </a:solidFill>
              </a:rPr>
              <a:t>!==</a:t>
            </a:r>
            <a:r>
              <a:rPr>
                <a:solidFill>
                  <a:srgbClr val="BBBBBB"/>
                </a:solidFill>
              </a:rPr>
              <a:t> </a:t>
            </a:r>
            <a:r>
              <a:rPr>
                <a:solidFill>
                  <a:srgbClr val="800080"/>
                </a:solidFill>
              </a:rPr>
              <a:t>"Hello"</a:t>
            </a:r>
            <a:r>
              <a:rPr>
                <a:solidFill>
                  <a:srgbClr val="000000"/>
                </a:solidFill>
              </a:rPr>
              <a:t>)</a:t>
            </a:r>
            <a:r>
              <a:rPr>
                <a:solidFill>
                  <a:srgbClr val="000000"/>
                </a:solidFill>
              </a:rPr>
              <a:t>;</a:t>
            </a:r>
            <a:r>
              <a:rPr>
                <a:solidFill>
                  <a:srgbClr val="BBBBBB"/>
                </a:solidFill>
              </a:rPr>
              <a:t>
</a:t>
            </a:r>
            <a:r>
              <a:rPr>
                <a:solidFill>
                  <a:srgbClr val="008800"/>
                </a:solidFill>
              </a:rPr>
              <a:t>// isStrEqual2 will be false</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isStrEqual</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Variables are a powerful way to create generic code that produces expected results on a variety of different inputs.</a:t>
            </a:r>
          </a:p>
          <a:p>
            <a:pPr/>
            <a:r>
              <a:rPr b="0" i="0" u="none" sz="1600">
                <a:solidFill>
                  <a:schemeClr val="dk1"/>
                </a:solidFill>
              </a:rPr>
              <a:t>The values that we assign to variables can come from many sources like data files, user input, databases, or online resources.  The code will work regardless of the values so long as they are of the correct type.</a:t>
            </a:r>
          </a:p>
          <a:p>
            <a:pPr/>
            <a:r>
              <a:rPr b="0" i="0" u="none" sz="1600">
                <a:solidFill>
                  <a:schemeClr val="dk1"/>
                </a:solidFill>
              </a:rPr>
              <a:t>Throughout this text we will use variables to create reusable code.  We will later learn other data types, and even how to create our own types containing complex data.</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Functions</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Variables</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Functions Are Blocks of Code</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Pr/>
            <a:r>
              <a:rPr b="0" i="0" u="none" sz="1600">
                <a:solidFill>
                  <a:schemeClr val="dk1"/>
                </a:solidFill>
              </a:rPr>
              <a:t>For now, we will discuss functions as named blocks of code. Later we will learn how to create  </a:t>
            </a:r>
            <a:r>
              <a:rPr b="1" i="0" u="none" sz="1600">
                <a:solidFill>
                  <a:schemeClr val="dk1"/>
                </a:solidFill>
              </a:rPr>
              <a:t>anonymous functions</a:t>
            </a:r>
            <a:r>
              <a:rPr b="0" i="0" u="none" sz="1600">
                <a:solidFill>
                  <a:schemeClr val="dk1"/>
                </a:solidFill>
              </a:rPr>
              <a:t>  which do not have a name, but for this review, functions will have names.</a:t>
            </a:r>
          </a:p>
          <a:p>
            <a:pPr/>
            <a:r>
              <a:rPr b="0" i="0" u="none" sz="1600">
                <a:solidFill>
                  <a:schemeClr val="dk1"/>
                </a:solidFill>
              </a:rPr>
              <a:t>We  </a:t>
            </a:r>
            <a:r>
              <a:rPr b="1" i="0" u="none" sz="1600">
                <a:solidFill>
                  <a:schemeClr val="dk1"/>
                </a:solidFill>
              </a:rPr>
              <a:t>declare</a:t>
            </a:r>
            <a:r>
              <a:rPr b="0" i="0" u="none" sz="1600">
                <a:solidFill>
                  <a:schemeClr val="dk1"/>
                </a:solidFill>
              </a:rPr>
              <a:t> (or </a:t>
            </a:r>
            <a:r>
              <a:rPr b="1" i="0" u="none" sz="1600">
                <a:solidFill>
                  <a:schemeClr val="dk1"/>
                </a:solidFill>
              </a:rPr>
              <a:t>define</a:t>
            </a:r>
            <a:r>
              <a:rPr b="0" i="0" u="none" sz="1600">
                <a:solidFill>
                  <a:schemeClr val="dk1"/>
                </a:solidFill>
              </a:rPr>
              <a:t>)  a function in typescript by specifying its:</a:t>
            </a:r>
          </a:p>
          <a:p>
            <a:pPr lvl="1"/>
            <a:r>
              <a:rPr b="1" i="0" u="none" sz="1600">
                <a:solidFill>
                  <a:schemeClr val="dk1"/>
                </a:solidFill>
              </a:rPr>
              <a:t>Name</a:t>
            </a:r>
            <a:r>
              <a:rPr b="0" i="0" u="none" sz="1600">
                <a:solidFill>
                  <a:schemeClr val="dk1"/>
                </a:solidFill>
              </a:rPr>
              <a:t>: The name of the function</a:t>
            </a:r>
          </a:p>
          <a:p>
            <a:pPr lvl="1"/>
            <a:r>
              <a:rPr b="1" i="0" u="none" sz="1600">
                <a:solidFill>
                  <a:schemeClr val="dk1"/>
                </a:solidFill>
              </a:rPr>
              <a:t>Parameters</a:t>
            </a:r>
            <a:r>
              <a:rPr b="0" i="0" u="none" sz="1600">
                <a:solidFill>
                  <a:schemeClr val="dk1"/>
                </a:solidFill>
              </a:rPr>
              <a:t>: Local variables that are set to the value of the </a:t>
            </a:r>
            <a:r>
              <a:rPr b="1" i="0" u="none" sz="1600">
                <a:solidFill>
                  <a:schemeClr val="dk1"/>
                </a:solidFill>
              </a:rPr>
              <a:t>arguments</a:t>
            </a:r>
            <a:r>
              <a:rPr b="0" i="0" u="none" sz="1600">
                <a:solidFill>
                  <a:schemeClr val="dk1"/>
                </a:solidFill>
              </a:rPr>
              <a:t> passed into the call</a:t>
            </a:r>
          </a:p>
          <a:p>
            <a:pPr lvl="1"/>
            <a:r>
              <a:rPr b="1" i="0" u="none" sz="1600">
                <a:solidFill>
                  <a:schemeClr val="dk1"/>
                </a:solidFill>
              </a:rPr>
              <a:t>Return type</a:t>
            </a:r>
            <a:r>
              <a:rPr b="0" i="0" u="none" sz="1600">
                <a:solidFill>
                  <a:schemeClr val="dk1"/>
                </a:solidFill>
              </a:rPr>
              <a:t>: The expected type that this function will return</a:t>
            </a:r>
          </a:p>
          <a:p>
            <a:pPr lvl="1"/>
            <a:r>
              <a:rPr b="1" i="0" u="none" sz="1600">
                <a:solidFill>
                  <a:schemeClr val="dk1"/>
                </a:solidFill>
              </a:rPr>
              <a:t>Body</a:t>
            </a:r>
            <a:r>
              <a:rPr b="0" i="0" u="none" sz="1600">
                <a:solidFill>
                  <a:schemeClr val="dk1"/>
                </a:solidFill>
              </a:rPr>
              <a:t>: The code that makes up the function and will be executed when the function is called.</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Functions Are Blocks of Code</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Pr/>
            <a:r>
              <a:rPr b="0" i="0" u="none" sz="1600">
                <a:solidFill>
                  <a:schemeClr val="dk1"/>
                </a:solidFill>
              </a:rPr>
              <a:t>Once declared, we can </a:t>
            </a:r>
            <a:r>
              <a:rPr b="1" i="0" u="none" sz="1600">
                <a:solidFill>
                  <a:schemeClr val="dk1"/>
                </a:solidFill>
              </a:rPr>
              <a:t>call</a:t>
            </a:r>
            <a:r>
              <a:rPr b="0" i="0" u="none" sz="1600">
                <a:solidFill>
                  <a:schemeClr val="dk1"/>
                </a:solidFill>
              </a:rPr>
              <a:t> (</a:t>
            </a:r>
            <a:r>
              <a:rPr b="1" i="0" u="none" sz="1600">
                <a:solidFill>
                  <a:schemeClr val="dk1"/>
                </a:solidFill>
              </a:rPr>
              <a:t>use</a:t>
            </a:r>
            <a:r>
              <a:rPr b="0" i="0" u="none" sz="1600">
                <a:solidFill>
                  <a:schemeClr val="dk1"/>
                </a:solidFill>
              </a:rPr>
              <a:t>) that function anywhere in our code to execute it without worrying about the code inside.  As long as we know how to call it and the meaning of what it returns, we can use it.</a:t>
            </a:r>
          </a:p>
          <a:p>
            <a:pPr/>
            <a:r>
              <a:rPr b="0" i="0" u="none" sz="1600">
                <a:solidFill>
                  <a:schemeClr val="dk1"/>
                </a:solidFill>
              </a:rPr>
              <a:t>Remember, you should only use the verb "call" when you are talking about invoking a function.  When you are talking about defining a function or variable, use the verb "declare" or "define". When you are talking about using a variable, use the verb "use", "access", or "get". You should never use the verb "call" when talking about accessing a variable (unless that variable is a function).</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 Example Function</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areaOfCircle</a:t>
            </a:r>
            <a:r>
              <a:rPr>
                <a:solidFill>
                  <a:srgbClr val="000000"/>
                </a:solidFill>
              </a:rPr>
              <a:t>(</a:t>
            </a:r>
            <a:r>
              <a:rPr>
                <a:solidFill>
                  <a:srgbClr val="000000"/>
                </a:solidFill>
              </a:rPr>
              <a:t>radius</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pi</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3.1415927</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pi</a:t>
            </a:r>
            <a:r>
              <a:rPr>
                <a:solidFill>
                  <a:srgbClr val="BBBBBB"/>
                </a:solidFill>
              </a:rPr>
              <a:t> </a:t>
            </a:r>
            <a:r>
              <a:rPr>
                <a:solidFill>
                  <a:srgbClr val="000000"/>
                </a:solidFill>
              </a:rPr>
              <a:t>*</a:t>
            </a:r>
            <a:r>
              <a:rPr>
                <a:solidFill>
                  <a:srgbClr val="BBBBBB"/>
                </a:solidFill>
              </a:rPr>
              <a:t> </a:t>
            </a:r>
            <a:r>
              <a:rPr>
                <a:solidFill>
                  <a:srgbClr val="000000"/>
                </a:solidFill>
              </a:rPr>
              <a:t>radius</a:t>
            </a:r>
            <a:r>
              <a:rPr>
                <a:solidFill>
                  <a:srgbClr val="BBBBBB"/>
                </a:solidFill>
              </a:rPr>
              <a:t> </a:t>
            </a:r>
            <a:r>
              <a:rPr>
                <a:solidFill>
                  <a:srgbClr val="000000"/>
                </a:solidFill>
              </a:rPr>
              <a:t>*</a:t>
            </a:r>
            <a:r>
              <a:rPr>
                <a:solidFill>
                  <a:srgbClr val="BBBBBB"/>
                </a:solidFill>
              </a:rPr>
              <a:t> </a:t>
            </a:r>
            <a:r>
              <a:rPr>
                <a:solidFill>
                  <a:srgbClr val="000000"/>
                </a:solidFill>
              </a:rPr>
              <a:t>radius</a:t>
            </a:r>
            <a:r>
              <a:rPr>
                <a:solidFill>
                  <a:srgbClr val="000000"/>
                </a:solidFill>
              </a:rPr>
              <a:t>;</a:t>
            </a:r>
            <a:r>
              <a:rPr>
                <a:solidFill>
                  <a:srgbClr val="BBBBBB"/>
                </a:solidFill>
              </a:rPr>
              <a:t>
</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
            <a:pPr/>
            <a:r>
              <a:rPr b="0" i="0" u="none" sz="1600">
                <a:solidFill>
                  <a:schemeClr val="dk1"/>
                </a:solidFill>
              </a:rPr>
              <a:t>In this example, we have a function named </a:t>
            </a:r>
            <a:r>
              <a:rPr b="0" i="0" u="none" sz="1600">
                <a:solidFill>
                  <a:schemeClr val="dk1"/>
                </a:solidFill>
                <a:latin typeface="Courier New"/>
              </a:rPr>
              <a:t>areaOfCircle</a:t>
            </a:r>
            <a:r>
              <a:rPr b="0" i="0" u="none" sz="1600">
                <a:solidFill>
                  <a:schemeClr val="dk1"/>
                </a:solidFill>
              </a:rPr>
              <a:t>. It takes one parameter, </a:t>
            </a:r>
            <a:r>
              <a:rPr b="0" i="0" u="none" sz="1600">
                <a:solidFill>
                  <a:schemeClr val="dk1"/>
                </a:solidFill>
                <a:latin typeface="Courier New"/>
              </a:rPr>
              <a:t>radius</a:t>
            </a:r>
            <a:r>
              <a:rPr b="0" i="0" u="none" sz="1600">
                <a:solidFill>
                  <a:schemeClr val="dk1"/>
                </a:solidFill>
              </a:rPr>
              <a:t>, which is a </a:t>
            </a:r>
            <a:r>
              <a:rPr b="0" i="0" u="none" sz="1600">
                <a:solidFill>
                  <a:schemeClr val="dk1"/>
                </a:solidFill>
                <a:latin typeface="Courier New"/>
              </a:rPr>
              <a:t>number</a:t>
            </a:r>
            <a:r>
              <a:rPr b="0" i="0" u="none" sz="1600">
                <a:solidFill>
                  <a:schemeClr val="dk1"/>
                </a:solidFill>
              </a:rPr>
              <a:t>. The function returns a </a:t>
            </a:r>
            <a:r>
              <a:rPr b="0" i="0" u="none" sz="1600">
                <a:solidFill>
                  <a:schemeClr val="dk1"/>
                </a:solidFill>
                <a:latin typeface="Courier New"/>
              </a:rPr>
              <a:t>number</a:t>
            </a:r>
            <a:r>
              <a:rPr b="0" i="0" u="none" sz="1600">
                <a:solidFill>
                  <a:schemeClr val="dk1"/>
                </a:solidFill>
              </a:rPr>
              <a:t>.</a:t>
            </a:r>
          </a:p>
          <a:p>
            <a:pPr/>
            <a:r>
              <a:rPr b="0" i="0" u="none" sz="1600">
                <a:solidFill>
                  <a:schemeClr val="dk1"/>
                </a:solidFill>
              </a:rPr>
              <a:t>Notice that the parameter's type is specified after the parameter name, separated by a colon. The return type is specified after the parameter list, also separated by a colon.</a:t>
            </a:r>
          </a:p>
          <a:p>
            <a:pPr/>
            <a:r>
              <a:rPr b="0" i="0" u="none" sz="1600">
                <a:solidFill>
                  <a:schemeClr val="dk1"/>
                </a:solidFill>
              </a:rPr>
              <a:t>The body of the function is enclosed in curly braces </a:t>
            </a:r>
            <a:r>
              <a:rPr b="0" i="0" u="none" sz="1600">
                <a:solidFill>
                  <a:schemeClr val="dk1"/>
                </a:solidFill>
                <a:latin typeface="Courier New"/>
              </a:rPr>
              <a:t>{}</a:t>
            </a:r>
            <a:r>
              <a:rPr b="0" i="0" u="none" sz="1600">
                <a:solidFill>
                  <a:schemeClr val="dk1"/>
                </a:solidFill>
              </a:rPr>
              <a:t>. The code that makes up the function goes inside the curly braces, on separate lines separated by semicolons.</a:t>
            </a:r>
          </a:p>
          <a:p>
            <a:pPr/>
            <a:r>
              <a:rPr b="0" i="0" u="none" sz="1600">
                <a:solidFill>
                  <a:schemeClr val="dk1"/>
                </a:solidFill>
              </a:rPr>
              <a:t>The final line of the function is a </a:t>
            </a:r>
            <a:r>
              <a:rPr b="1" i="0" u="none" sz="1600">
                <a:solidFill>
                  <a:schemeClr val="dk1"/>
                </a:solidFill>
                <a:latin typeface="Courier New"/>
              </a:rPr>
              <a:t>return</a:t>
            </a:r>
            <a:r>
              <a:rPr b="0" i="0" u="none" sz="1600">
                <a:solidFill>
                  <a:schemeClr val="dk1"/>
                </a:solidFill>
              </a:rPr>
              <a:t> statement. This statement returns the value of the expression to the right of the </a:t>
            </a:r>
            <a:r>
              <a:rPr b="0" i="0" u="none" sz="1600">
                <a:solidFill>
                  <a:schemeClr val="dk1"/>
                </a:solidFill>
                <a:latin typeface="Courier New"/>
              </a:rPr>
              <a:t>return</a:t>
            </a:r>
            <a:r>
              <a:rPr b="0" i="0" u="none" sz="1600">
                <a:solidFill>
                  <a:schemeClr val="dk1"/>
                </a:solidFill>
              </a:rPr>
              <a:t> keyword. The function will exit at this point, and the value will be returned to the call site.</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Another Example Function</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addTwoNumbers</a:t>
            </a:r>
            <a:r>
              <a:rPr>
                <a:solidFill>
                  <a:srgbClr val="000000"/>
                </a:solidFill>
              </a:rPr>
              <a:t>(</a:t>
            </a:r>
            <a:r>
              <a:rPr>
                <a:solidFill>
                  <a:srgbClr val="000000"/>
                </a:solidFill>
              </a:rPr>
              <a:t>a</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a:t>
            </a:r>
            <a:r>
              <a:rPr>
                <a:solidFill>
                  <a:srgbClr val="BBBBBB"/>
                </a:solidFill>
              </a:rPr>
              <a:t> </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In this example, we have two parameters, </a:t>
            </a:r>
            <a:r>
              <a:rPr b="0" i="0" u="none" sz="1600">
                <a:solidFill>
                  <a:schemeClr val="dk1"/>
                </a:solidFill>
                <a:latin typeface="Courier New"/>
              </a:rPr>
              <a:t>a</a:t>
            </a:r>
            <a:r>
              <a:rPr b="0" i="0" u="none" sz="1600">
                <a:solidFill>
                  <a:schemeClr val="dk1"/>
                </a:solidFill>
              </a:rPr>
              <a:t> and </a:t>
            </a:r>
            <a:r>
              <a:rPr b="0" i="0" u="none" sz="1600">
                <a:solidFill>
                  <a:schemeClr val="dk1"/>
                </a:solidFill>
                <a:latin typeface="Courier New"/>
              </a:rPr>
              <a:t>b</a:t>
            </a:r>
            <a:r>
              <a:rPr b="0" i="0" u="none" sz="1600">
                <a:solidFill>
                  <a:schemeClr val="dk1"/>
                </a:solidFill>
              </a:rPr>
              <a:t>, both of which are </a:t>
            </a:r>
            <a:r>
              <a:rPr b="0" i="0" u="none" sz="1600">
                <a:solidFill>
                  <a:schemeClr val="dk1"/>
                </a:solidFill>
                <a:latin typeface="Courier New"/>
              </a:rPr>
              <a:t>number</a:t>
            </a:r>
            <a:r>
              <a:rPr b="0" i="0" u="none" sz="1600">
                <a:solidFill>
                  <a:schemeClr val="dk1"/>
                </a:solidFill>
              </a:rPr>
              <a:t>s. The function returns a </a:t>
            </a:r>
            <a:r>
              <a:rPr b="0" i="0" u="none" sz="1600">
                <a:solidFill>
                  <a:schemeClr val="dk1"/>
                </a:solidFill>
                <a:latin typeface="Courier New"/>
              </a:rPr>
              <a:t>number</a:t>
            </a:r>
            <a:r>
              <a:rPr b="0" i="0" u="none" sz="1600">
                <a:solidFill>
                  <a:schemeClr val="dk1"/>
                </a:solidFill>
              </a:rPr>
              <a:t>. The parameters are separated by commas.</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 Function Calls</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areaOfCircle</a:t>
            </a:r>
            <a:r>
              <a:rPr>
                <a:solidFill>
                  <a:srgbClr val="000000"/>
                </a:solidFill>
              </a:rPr>
              <a:t>(</a:t>
            </a:r>
            <a:r>
              <a:rPr>
                <a:solidFill>
                  <a:srgbClr val="000000"/>
                </a:solidFill>
              </a:rPr>
              <a:t>radius</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pi</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3.1415927</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pi</a:t>
            </a:r>
            <a:r>
              <a:rPr>
                <a:solidFill>
                  <a:srgbClr val="BBBBBB"/>
                </a:solidFill>
              </a:rPr>
              <a:t> </a:t>
            </a:r>
            <a:r>
              <a:rPr>
                <a:solidFill>
                  <a:srgbClr val="000000"/>
                </a:solidFill>
              </a:rPr>
              <a:t>*</a:t>
            </a:r>
            <a:r>
              <a:rPr>
                <a:solidFill>
                  <a:srgbClr val="BBBBBB"/>
                </a:solidFill>
              </a:rPr>
              <a:t> </a:t>
            </a:r>
            <a:r>
              <a:rPr>
                <a:solidFill>
                  <a:srgbClr val="000000"/>
                </a:solidFill>
              </a:rPr>
              <a:t>radius</a:t>
            </a:r>
            <a:r>
              <a:rPr>
                <a:solidFill>
                  <a:srgbClr val="BBBBBB"/>
                </a:solidFill>
              </a:rPr>
              <a:t> </a:t>
            </a:r>
            <a:r>
              <a:rPr>
                <a:solidFill>
                  <a:srgbClr val="000000"/>
                </a:solidFill>
              </a:rPr>
              <a:t>*</a:t>
            </a:r>
            <a:r>
              <a:rPr>
                <a:solidFill>
                  <a:srgbClr val="BBBBBB"/>
                </a:solidFill>
              </a:rPr>
              <a:t> </a:t>
            </a:r>
            <a:r>
              <a:rPr>
                <a:solidFill>
                  <a:srgbClr val="000000"/>
                </a:solidFill>
              </a:rPr>
              <a:t>radius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myArea</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areaOfCircle</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myArea</a:t>
            </a:r>
            <a:r>
              <a:rPr>
                <a:solidFill>
                  <a:srgbClr val="000000"/>
                </a:solidFill>
              </a:rPr>
              <a: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We can call this function from anywhere in our code by using its name.</a:t>
            </a:r>
          </a:p>
          <a:p>
            <a:pPr/>
            <a:r>
              <a:rPr b="0" i="0" u="none" sz="1600">
                <a:solidFill>
                  <a:schemeClr val="dk1"/>
                </a:solidFill>
              </a:rPr>
              <a:t>This code will call our function </a:t>
            </a:r>
            <a:r>
              <a:rPr b="0" i="0" u="none" sz="1600">
                <a:solidFill>
                  <a:schemeClr val="dk1"/>
                </a:solidFill>
                <a:latin typeface="Courier New"/>
              </a:rPr>
              <a:t>areaOfCircle</a:t>
            </a:r>
            <a:r>
              <a:rPr b="0" i="0" u="none" sz="1600">
                <a:solidFill>
                  <a:schemeClr val="dk1"/>
                </a:solidFill>
              </a:rPr>
              <a:t> and substitute </a:t>
            </a:r>
            <a:r>
              <a:rPr b="0" i="0" u="none" sz="1600">
                <a:solidFill>
                  <a:schemeClr val="dk1"/>
                </a:solidFill>
                <a:latin typeface="Courier New"/>
              </a:rPr>
              <a:t>2</a:t>
            </a:r>
            <a:r>
              <a:rPr b="0" i="0" u="none" sz="1600">
                <a:solidFill>
                  <a:schemeClr val="dk1"/>
                </a:solidFill>
              </a:rPr>
              <a:t> for the parameter </a:t>
            </a:r>
            <a:r>
              <a:rPr b="0" i="0" u="none" sz="1600">
                <a:solidFill>
                  <a:schemeClr val="dk1"/>
                </a:solidFill>
                <a:latin typeface="Courier New"/>
              </a:rPr>
              <a:t>radius</a:t>
            </a:r>
            <a:r>
              <a:rPr b="0" i="0" u="none" sz="1600">
                <a:solidFill>
                  <a:schemeClr val="dk1"/>
                </a:solidFill>
              </a:rPr>
              <a:t>, then return the </a:t>
            </a:r>
            <a:r>
              <a:rPr b="0" i="0" u="none" sz="1600">
                <a:solidFill>
                  <a:schemeClr val="dk1"/>
                </a:solidFill>
                <a:latin typeface="Courier New"/>
              </a:rPr>
              <a:t>calculation</a:t>
            </a:r>
            <a:r>
              <a:rPr b="0" i="0" u="none" sz="1600">
                <a:solidFill>
                  <a:schemeClr val="dk1"/>
                </a:solidFill>
              </a:rPr>
              <a:t> and store the result </a:t>
            </a:r>
            <a:r>
              <a:rPr b="0" i="0" u="none" sz="1600">
                <a:solidFill>
                  <a:schemeClr val="dk1"/>
                </a:solidFill>
                <a:latin typeface="Courier New"/>
              </a:rPr>
              <a:t>12.5663708</a:t>
            </a:r>
            <a:r>
              <a:rPr b="0" i="0" u="none" sz="1600">
                <a:solidFill>
                  <a:schemeClr val="dk1"/>
                </a:solidFill>
              </a:rPr>
              <a:t> in the variable </a:t>
            </a:r>
            <a:r>
              <a:rPr b="0" i="0" u="none" sz="1600">
                <a:solidFill>
                  <a:schemeClr val="dk1"/>
                </a:solidFill>
                <a:latin typeface="Courier New"/>
              </a:rPr>
              <a:t>myArea</a:t>
            </a:r>
            <a:r>
              <a:rPr b="0" i="0" u="none" sz="1600">
                <a:solidFill>
                  <a:schemeClr val="dk1"/>
                </a:solidFill>
              </a:rPr>
              <a:t>.</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Printing with </a:t>
            </a:r>
            <a:r>
              <a:rPr b="0" i="0" u="none" sz="1600">
                <a:solidFill>
                  <a:schemeClr val="lt1"/>
                </a:solidFill>
                <a:latin typeface="Courier New"/>
              </a:rPr>
              <a:t>console.log</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Pr/>
            <a:r>
              <a:rPr b="0" i="0" u="none" sz="1600">
                <a:solidFill>
                  <a:schemeClr val="dk1"/>
                </a:solidFill>
              </a:rPr>
              <a:t>You may have noticed the user of </a:t>
            </a:r>
            <a:r>
              <a:rPr b="0" i="0" u="none" sz="1600">
                <a:solidFill>
                  <a:schemeClr val="dk1"/>
                </a:solidFill>
                <a:latin typeface="Courier New"/>
              </a:rPr>
              <a:t>console.log</a:t>
            </a:r>
            <a:r>
              <a:rPr b="0" i="0" u="none" sz="1600">
                <a:solidFill>
                  <a:schemeClr val="dk1"/>
                </a:solidFill>
              </a:rPr>
              <a:t> in our previous examples. </a:t>
            </a:r>
            <a:r>
              <a:rPr b="0" i="0" u="none" sz="1600">
                <a:solidFill>
                  <a:schemeClr val="dk1"/>
                </a:solidFill>
                <a:latin typeface="Courier New"/>
              </a:rPr>
              <a:t>console.log</a:t>
            </a:r>
            <a:r>
              <a:rPr b="0" i="0" u="none" sz="1600">
                <a:solidFill>
                  <a:schemeClr val="dk1"/>
                </a:solidFill>
              </a:rPr>
              <a:t> is a very important built-in function in TypeScript. This function takes any number of arguments and prints them to the console.</a:t>
            </a:r>
            <a:r>
              <a:rPr b="0" i="0" u="none" sz="1600">
                <a:solidFill>
                  <a:schemeClr val="dk1"/>
                </a:solidFill>
              </a:rPr>
              <a:t>This code will print </a:t>
            </a:r>
            <a:r>
              <a:rPr b="0" i="0" u="none" sz="1600">
                <a:solidFill>
                  <a:schemeClr val="dk1"/>
                </a:solidFill>
                <a:latin typeface="Courier New"/>
              </a:rPr>
              <a:t>Hello, world!</a:t>
            </a:r>
            <a:r>
              <a:rPr b="0" i="0" u="none" sz="1600">
                <a:solidFill>
                  <a:schemeClr val="dk1"/>
                </a:solidFill>
              </a:rPr>
              <a:t> to the console.</a:t>
            </a:r>
          </a:p>
          <a:p>
            <a:pPr>
              <a:lnSpc>
                <a:spcPct val="50000"/>
              </a:lnSpc>
              <a:buNone/>
              <a:defRPr sz="1400">
                <a:latin typeface="Courier New"/>
              </a:defRPr>
            </a:pP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"Hello, world!"</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Calling and Printing</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Pr/>
            <a:r>
              <a:rPr b="0" i="0" u="none" sz="1600">
                <a:solidFill>
                  <a:schemeClr val="dk1"/>
                </a:solidFill>
              </a:rPr>
              <a:t>A common misconception is that functions print their return value. This is not true. Functions return a value, but they do not print it. If you want to see the value, you must print it.</a:t>
            </a:r>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addTwoNumbers</a:t>
            </a:r>
            <a:r>
              <a:rPr>
                <a:solidFill>
                  <a:srgbClr val="000000"/>
                </a:solidFill>
              </a:rPr>
              <a:t>(</a:t>
            </a:r>
            <a:r>
              <a:rPr>
                <a:solidFill>
                  <a:srgbClr val="000000"/>
                </a:solidFill>
              </a:rPr>
              <a:t>a</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a:t>
            </a:r>
            <a:r>
              <a:rPr>
                <a:solidFill>
                  <a:srgbClr val="BBBBBB"/>
                </a:solidFill>
              </a:rPr>
              <a:t> </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sum</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addTwoNumbers</a:t>
            </a:r>
            <a:r>
              <a:rPr>
                <a:solidFill>
                  <a:srgbClr val="000000"/>
                </a:solidFill>
              </a:rPr>
              <a:t>(</a:t>
            </a:r>
            <a:r>
              <a:rPr>
                <a:solidFill>
                  <a:srgbClr val="2C8553"/>
                </a:solidFill>
              </a:rPr>
              <a:t>2</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sum</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Calling and Printing</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Pr/>
            <a:r>
              <a:rPr b="0" i="0" u="none" sz="1600">
                <a:solidFill>
                  <a:schemeClr val="dk1"/>
                </a:solidFill>
              </a:rPr>
              <a:t>You do not have to store the return value in a variable before printing it. You can print it directly.</a:t>
            </a:r>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addTwoNumbers</a:t>
            </a:r>
            <a:r>
              <a:rPr>
                <a:solidFill>
                  <a:srgbClr val="000000"/>
                </a:solidFill>
              </a:rPr>
              <a:t>(</a:t>
            </a:r>
            <a:r>
              <a:rPr>
                <a:solidFill>
                  <a:srgbClr val="000000"/>
                </a:solidFill>
              </a:rPr>
              <a:t>a</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a:t>
            </a:r>
            <a:r>
              <a:rPr>
                <a:solidFill>
                  <a:srgbClr val="BBBBBB"/>
                </a:solidFill>
              </a:rPr>
              <a:t> </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addTwoNumbers</a:t>
            </a:r>
            <a:r>
              <a:rPr>
                <a:solidFill>
                  <a:srgbClr val="000000"/>
                </a:solidFill>
              </a:rPr>
              <a:t>(</a:t>
            </a:r>
            <a:r>
              <a:rPr>
                <a:solidFill>
                  <a:srgbClr val="2C8553"/>
                </a:solidFill>
              </a:rPr>
              <a:t>2</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Multiple Arguments to </a:t>
            </a:r>
            <a:r>
              <a:rPr b="0" i="0" u="none" sz="1600">
                <a:solidFill>
                  <a:schemeClr val="lt1"/>
                </a:solidFill>
                <a:latin typeface="Courier New"/>
              </a:rPr>
              <a:t>console.log</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Pr/>
            <a:r>
              <a:rPr b="0" i="0" u="none" sz="1600">
                <a:solidFill>
                  <a:schemeClr val="dk1"/>
                </a:solidFill>
              </a:rPr>
              <a:t>You can pass multiple arguments to </a:t>
            </a:r>
            <a:r>
              <a:rPr b="0" i="0" u="none" sz="1600">
                <a:solidFill>
                  <a:schemeClr val="dk1"/>
                </a:solidFill>
                <a:latin typeface="Courier New"/>
              </a:rPr>
              <a:t>console.log</a:t>
            </a:r>
            <a:r>
              <a:rPr b="0" i="0" u="none" sz="1600">
                <a:solidFill>
                  <a:schemeClr val="dk1"/>
                </a:solidFill>
              </a:rPr>
              <a:t>. It will print each argument separated by a space.</a:t>
            </a:r>
            <a:r>
              <a:rPr b="0" i="0" u="none" sz="1600">
                <a:solidFill>
                  <a:schemeClr val="dk1"/>
                </a:solidFill>
              </a:rPr>
              <a:t>The output of this code will be </a:t>
            </a:r>
            <a:r>
              <a:rPr b="0" i="0" u="none" sz="1600">
                <a:solidFill>
                  <a:schemeClr val="dk1"/>
                </a:solidFill>
                <a:latin typeface="Courier New"/>
              </a:rPr>
              <a:t>The sum of 2 and 3 is 5</a:t>
            </a:r>
            <a:r>
              <a:rPr b="0" i="0" u="none" sz="1600">
                <a:solidFill>
                  <a:schemeClr val="dk1"/>
                </a:solidFill>
              </a:rPr>
              <a:t>.</a:t>
            </a:r>
          </a:p>
          <a:p>
            <a:pPr>
              <a:lnSpc>
                <a:spcPct val="50000"/>
              </a:lnSpc>
              <a:buNone/>
              <a:defRPr sz="1400">
                <a:latin typeface="Courier New"/>
              </a:defRPr>
            </a:pP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"The sum of"</a:t>
            </a:r>
            <a:r>
              <a:rPr>
                <a:solidFill>
                  <a:srgbClr val="000000"/>
                </a:solidFill>
              </a:rPr>
              <a:t>,</a:t>
            </a:r>
            <a:r>
              <a:rPr>
                <a:solidFill>
                  <a:srgbClr val="BBBBBB"/>
                </a:solidFill>
              </a:rPr>
              <a:t> </a:t>
            </a:r>
            <a:r>
              <a:rPr>
                <a:solidFill>
                  <a:srgbClr val="2C8553"/>
                </a:solidFill>
              </a:rPr>
              <a:t>2</a:t>
            </a:r>
            <a:r>
              <a:rPr>
                <a:solidFill>
                  <a:srgbClr val="000000"/>
                </a:solidFill>
              </a:rPr>
              <a:t>,</a:t>
            </a:r>
            <a:r>
              <a:rPr>
                <a:solidFill>
                  <a:srgbClr val="BBBBBB"/>
                </a:solidFill>
              </a:rPr>
              <a:t> </a:t>
            </a:r>
            <a:r>
              <a:rPr>
                <a:solidFill>
                  <a:srgbClr val="800080"/>
                </a:solidFill>
              </a:rPr>
              <a:t>"and"</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BBBBBB"/>
                </a:solidFill>
              </a:rPr>
              <a:t> </a:t>
            </a:r>
            <a:r>
              <a:rPr>
                <a:solidFill>
                  <a:srgbClr val="800080"/>
                </a:solidFill>
              </a:rPr>
              <a:t>"is"</a:t>
            </a:r>
            <a:r>
              <a:rPr>
                <a:solidFill>
                  <a:srgbClr val="000000"/>
                </a:solidFill>
              </a:rPr>
              <a:t>,</a:t>
            </a:r>
            <a:r>
              <a:rPr>
                <a:solidFill>
                  <a:srgbClr val="BBBBBB"/>
                </a:solidFill>
              </a:rPr>
              <a:t> </a:t>
            </a:r>
            <a:r>
              <a:rPr>
                <a:solidFill>
                  <a:srgbClr val="2C8553"/>
                </a:solidFill>
              </a:rPr>
              <a:t>5</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Testing Functions</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addTwoNumbers</a:t>
            </a:r>
            <a:r>
              <a:rPr>
                <a:solidFill>
                  <a:srgbClr val="000000"/>
                </a:solidFill>
              </a:rPr>
              <a:t>(</a:t>
            </a:r>
            <a:r>
              <a:rPr>
                <a:solidFill>
                  <a:srgbClr val="000000"/>
                </a:solidFill>
              </a:rPr>
              <a:t>a</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a:t>
            </a:r>
            <a:r>
              <a:rPr>
                <a:solidFill>
                  <a:srgbClr val="BBBBBB"/>
                </a:solidFill>
              </a:rPr>
              <a:t> </a:t>
            </a:r>
            <a:r>
              <a:rPr>
                <a:solidFill>
                  <a:srgbClr val="000000"/>
                </a:solidFill>
              </a:rPr>
              <a:t>+</a:t>
            </a:r>
            <a:r>
              <a:rPr>
                <a:solidFill>
                  <a:srgbClr val="BBBBBB"/>
                </a:solidFill>
              </a:rPr>
              <a:t> </a:t>
            </a:r>
            <a:r>
              <a:rPr>
                <a:solidFill>
                  <a:srgbClr val="000000"/>
                </a:solidFill>
              </a:rPr>
              <a:t>b</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test</a:t>
            </a:r>
            <a:r>
              <a:rPr>
                <a:solidFill>
                  <a:srgbClr val="000000"/>
                </a:solidFill>
              </a:rPr>
              <a:t>(</a:t>
            </a:r>
            <a:r>
              <a:rPr>
                <a:solidFill>
                  <a:srgbClr val="800080"/>
                </a:solidFill>
              </a:rPr>
              <a:t>"Test addTwoNumbers"</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addTwoNumbers</a:t>
            </a:r>
            <a:r>
              <a:rPr>
                <a:solidFill>
                  <a:srgbClr val="000000"/>
                </a:solidFill>
              </a:rPr>
              <a:t>(</a:t>
            </a:r>
            <a:r>
              <a:rPr>
                <a:solidFill>
                  <a:srgbClr val="2C8553"/>
                </a:solidFill>
              </a:rPr>
              <a:t>2</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5</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addTwoNumbers</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addTwoNumbers</a:t>
            </a:r>
            <a:r>
              <a:rPr>
                <a:solidFill>
                  <a:srgbClr val="000000"/>
                </a:solidFill>
              </a:rPr>
              <a:t>(</a:t>
            </a:r>
            <a:r>
              <a:rPr>
                <a:solidFill>
                  <a:srgbClr val="000000"/>
                </a:solidFill>
              </a:rPr>
              <a:t>-</a:t>
            </a:r>
            <a:r>
              <a:rPr>
                <a:solidFill>
                  <a:srgbClr val="2C8553"/>
                </a:solidFill>
              </a:rPr>
              <a:t>1</a:t>
            </a:r>
            <a:r>
              <a:rPr>
                <a:solidFill>
                  <a:srgbClr val="000000"/>
                </a:solidFill>
              </a:rPr>
              <a:t>,</a:t>
            </a:r>
            <a:r>
              <a:rPr>
                <a:solidFill>
                  <a:srgbClr val="BBBBBB"/>
                </a:solidFill>
              </a:rPr>
              <a:t> </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
            <a:pPr/>
            <a:r>
              <a:rPr b="0" i="0" u="none" sz="1600">
                <a:solidFill>
                  <a:schemeClr val="dk1"/>
                </a:solidFill>
              </a:rPr>
              <a:t>We can test our functions by calling them with different arguments and checking the return value. Usually, testing in TypeScript is done with a </a:t>
            </a:r>
            <a:r>
              <a:rPr b="1" i="0" u="none" sz="1600">
                <a:solidFill>
                  <a:schemeClr val="dk1"/>
                </a:solidFill>
              </a:rPr>
              <a:t>testing framework</a:t>
            </a:r>
            <a:r>
              <a:rPr b="0" i="0" u="none" sz="1600">
                <a:solidFill>
                  <a:schemeClr val="dk1"/>
                </a:solidFill>
              </a:rPr>
              <a:t> like </a:t>
            </a:r>
            <a:r>
              <a:rPr b="1" i="0" u="none" sz="1600">
                <a:solidFill>
                  <a:schemeClr val="dk1"/>
                </a:solidFill>
              </a:rPr>
              <a:t>Jest</a:t>
            </a:r>
            <a:r>
              <a:rPr b="0" i="0" u="none" sz="1600">
                <a:solidFill>
                  <a:schemeClr val="dk1"/>
                </a:solidFill>
              </a:rPr>
              <a:t>. The tests will be placed in a separate file from the code being tested, and the testing framework will run the tests and report the results. These testing frameworks have built-in functions like </a:t>
            </a:r>
            <a:r>
              <a:rPr b="0" i="0" u="none" sz="1600">
                <a:solidFill>
                  <a:schemeClr val="dk1"/>
                </a:solidFill>
                <a:latin typeface="Courier New"/>
              </a:rPr>
              <a:t>expect</a:t>
            </a:r>
            <a:r>
              <a:rPr b="0" i="0" u="none" sz="1600">
                <a:solidFill>
                  <a:schemeClr val="dk1"/>
                </a:solidFill>
              </a:rPr>
              <a:t> and </a:t>
            </a:r>
            <a:r>
              <a:rPr b="0" i="0" u="none" sz="1600">
                <a:solidFill>
                  <a:schemeClr val="dk1"/>
                </a:solidFill>
                <a:latin typeface="Courier New"/>
              </a:rPr>
              <a:t>toBe</a:t>
            </a:r>
            <a:r>
              <a:rPr b="0" i="0" u="none" sz="1600">
                <a:solidFill>
                  <a:schemeClr val="dk1"/>
                </a:solidFill>
              </a:rPr>
              <a:t> that make it easy to write tests, and organize them into test suites using the </a:t>
            </a:r>
            <a:r>
              <a:rPr b="0" i="0" u="none" sz="1600">
                <a:solidFill>
                  <a:schemeClr val="dk1"/>
                </a:solidFill>
                <a:latin typeface="Courier New"/>
              </a:rPr>
              <a:t>test</a:t>
            </a:r>
            <a:r>
              <a:rPr b="0" i="0" u="none" sz="1600">
                <a:solidFill>
                  <a:schemeClr val="dk1"/>
                </a:solidFill>
              </a:rPr>
              <a:t> and </a:t>
            </a:r>
            <a:r>
              <a:rPr b="0" i="0" u="none" sz="1600">
                <a:solidFill>
                  <a:schemeClr val="dk1"/>
                </a:solidFill>
                <a:latin typeface="Courier New"/>
              </a:rPr>
              <a:t>describe</a:t>
            </a:r>
            <a:r>
              <a:rPr b="0" i="0" u="none" sz="1600">
                <a:solidFill>
                  <a:schemeClr val="dk1"/>
                </a:solidFill>
              </a:rPr>
              <a:t> functions. Much of these details are not important for now, but you should be aware that testing is an important part of software development.</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Simple Math Example</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Consider a simple math expression:</a:t>
            </a:r>
          </a:p>
          <a:p>
            <a:pPr>
              <a:lnSpc>
                <a:spcPct val="50000"/>
              </a:lnSpc>
              <a:buNone/>
              <a:defRPr sz="1400">
                <a:latin typeface="Courier New"/>
              </a:defRPr>
            </a:pPr>
            <a:r>
              <a:rPr>
                <a:solidFill>
                  <a:srgbClr val="2C8553"/>
                </a:solidFill>
              </a:rPr>
              <a:t>3</a:t>
            </a:r>
            <a:r>
              <a:rPr>
                <a:solidFill>
                  <a:srgbClr val="000000"/>
                </a:solidFill>
              </a:rPr>
              <a:t>+</a:t>
            </a:r>
            <a:r>
              <a:rPr>
                <a:solidFill>
                  <a:srgbClr val="2C8553"/>
                </a:solidFill>
              </a:rPr>
              <a:t>4</a:t>
            </a:r>
            <a:r>
              <a:rPr>
                <a:solidFill>
                  <a:srgbClr val="BBBBBB"/>
                </a:solidFill>
              </a:rPr>
              <a:t>
</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Documenting Functions</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000000"/>
                </a:solidFill>
              </a:rPr>
              <a:t/>
            </a:r>
            <a:r>
              <a:rPr>
                <a:solidFill>
                  <a:srgbClr val="008800"/>
                </a:solidFill>
              </a:rPr>
              <a:t>/**
 * Compute the area of a circle
 * @param radius The radius of the circle
 * @returns The area of the circle
 */</a:t>
            </a:r>
            <a:r>
              <a:rPr>
                <a:solidFill>
                  <a:srgbClr val="BBBBBB"/>
                </a:solidFill>
              </a:rPr>
              <a:t>
</a:t>
            </a:r>
            <a:r>
              <a:rPr>
                <a:solidFill>
                  <a:srgbClr val="2C2CFF"/>
                </a:solidFill>
              </a:rPr>
              <a:t>function</a:t>
            </a:r>
            <a:r>
              <a:rPr>
                <a:solidFill>
                  <a:srgbClr val="BBBBBB"/>
                </a:solidFill>
              </a:rPr>
              <a:t> </a:t>
            </a:r>
            <a:r>
              <a:rPr>
                <a:solidFill>
                  <a:srgbClr val="000000"/>
                </a:solidFill>
              </a:rPr>
              <a:t>areaOfCircle</a:t>
            </a:r>
            <a:r>
              <a:rPr>
                <a:solidFill>
                  <a:srgbClr val="000000"/>
                </a:solidFill>
              </a:rPr>
              <a:t>(</a:t>
            </a:r>
            <a:r>
              <a:rPr>
                <a:solidFill>
                  <a:srgbClr val="000000"/>
                </a:solidFill>
              </a:rPr>
              <a:t>radius</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pi</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3.1415927</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pi</a:t>
            </a:r>
            <a:r>
              <a:rPr>
                <a:solidFill>
                  <a:srgbClr val="BBBBBB"/>
                </a:solidFill>
              </a:rPr>
              <a:t> </a:t>
            </a:r>
            <a:r>
              <a:rPr>
                <a:solidFill>
                  <a:srgbClr val="000000"/>
                </a:solidFill>
              </a:rPr>
              <a:t>*</a:t>
            </a:r>
            <a:r>
              <a:rPr>
                <a:solidFill>
                  <a:srgbClr val="BBBBBB"/>
                </a:solidFill>
              </a:rPr>
              <a:t> </a:t>
            </a:r>
            <a:r>
              <a:rPr>
                <a:solidFill>
                  <a:srgbClr val="000000"/>
                </a:solidFill>
              </a:rPr>
              <a:t>radius</a:t>
            </a:r>
            <a:r>
              <a:rPr>
                <a:solidFill>
                  <a:srgbClr val="BBBBBB"/>
                </a:solidFill>
              </a:rPr>
              <a:t> </a:t>
            </a:r>
            <a:r>
              <a:rPr>
                <a:solidFill>
                  <a:srgbClr val="000000"/>
                </a:solidFill>
              </a:rPr>
              <a:t>*</a:t>
            </a:r>
            <a:r>
              <a:rPr>
                <a:solidFill>
                  <a:srgbClr val="BBBBBB"/>
                </a:solidFill>
              </a:rPr>
              <a:t> </a:t>
            </a:r>
            <a:r>
              <a:rPr>
                <a:solidFill>
                  <a:srgbClr val="000000"/>
                </a:solidFill>
              </a:rPr>
              <a:t>radius</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We can document our functions by adding a </a:t>
            </a:r>
            <a:r>
              <a:rPr b="1" i="0" u="none" sz="1600">
                <a:solidFill>
                  <a:schemeClr val="dk1"/>
                </a:solidFill>
              </a:rPr>
              <a:t>comment</a:t>
            </a:r>
            <a:r>
              <a:rPr b="0" i="0" u="none" sz="1600">
                <a:solidFill>
                  <a:schemeClr val="dk1"/>
                </a:solidFill>
              </a:rPr>
              <a:t> above the function declaration. This comment should describe what the function does, what parameters it takes, and what it returns. This is called a </a:t>
            </a:r>
            <a:r>
              <a:rPr b="1" i="0" u="none" sz="1600">
                <a:solidFill>
                  <a:schemeClr val="dk1"/>
                </a:solidFill>
              </a:rPr>
              <a:t>JSDoc</a:t>
            </a:r>
            <a:r>
              <a:rPr b="0" i="0" u="none" sz="1600">
                <a:solidFill>
                  <a:schemeClr val="dk1"/>
                </a:solidFill>
              </a:rPr>
              <a:t> comment. It is a special type of comment that is used to document functions, variables, and classes in TypeScript. It is important to document your code so that others can understand it, and so that you can remember what you were thinking when you wrote it. We'll talk more about </a:t>
            </a:r>
            <a:r>
              <a:rPr b="1" i="0" u="none" sz="1600">
                <a:solidFill>
                  <a:schemeClr val="dk1"/>
                </a:solidFill>
              </a:rPr>
              <a:t>documentation</a:t>
            </a:r>
            <a:r>
              <a:rPr b="0" i="0" u="none" sz="1600">
                <a:solidFill>
                  <a:schemeClr val="dk1"/>
                </a:solidFill>
              </a:rPr>
              <a:t> later.</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function</a:t>
            </a:r>
            <a:r>
              <a:rPr b="0" i="0" u="none" sz="1600">
                <a:solidFill>
                  <a:schemeClr val="lt1"/>
                </a:solidFill>
              </a:rPr>
              <a:t>  is a collection of code which performs a specific task.  It can take parameters and return a value.</a:t>
            </a:r>
          </a:p>
        </p:txBody>
      </p:sp>
      <p:sp>
        <p:nvSpPr>
          <p:cNvPr id="4" name="Text Placeholder 3"/>
          <p:cNvSpPr>
            <a:spLocks noGrp="1"/>
          </p:cNvSpPr>
          <p:nvPr>
            <p:ph type="body" idx="1"/>
          </p:nvPr>
        </p:nvSpPr>
        <p:spPr/>
        <p:txBody>
          <a:bodyPr wrap="square"/>
          <a:lstStyle/>
          <a:p>
            <a:pPr/>
            <a:r>
              <a:rPr b="0" i="0" u="none" sz="1600">
                <a:solidFill>
                  <a:schemeClr val="dk1"/>
                </a:solidFill>
              </a:rPr>
              <a:t>Functions are blocks of code that perform a specific task. They can take parameters and return a value. We declare a function by specifying its name, parameters, return type, and body. We can call a function anywhere in our code to execute it.</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Conditionals</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a:t>
            </a:r>
            <a:r>
              <a:rPr b="0" i="0" u="none" sz="1600">
                <a:solidFill>
                  <a:schemeClr val="lt1"/>
                </a:solidFill>
                <a:latin typeface="Courier New"/>
              </a:rPr>
              <a:t>if</a:t>
            </a:r>
            <a:r>
              <a:rPr b="0" i="0" u="none" sz="1600">
                <a:solidFill>
                  <a:schemeClr val="lt1"/>
                </a:solidFill>
              </a:rPr>
              <a:t> Statement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In typescript, the most common conditional is the  </a:t>
            </a:r>
            <a:r>
              <a:rPr b="1" i="0" u="none" sz="1600">
                <a:solidFill>
                  <a:schemeClr val="dk1"/>
                </a:solidFill>
                <a:latin typeface="Courier New"/>
              </a:rPr>
              <a:t>if</a:t>
            </a:r>
            <a:r>
              <a:rPr b="0" i="0" u="none" sz="1600">
                <a:solidFill>
                  <a:schemeClr val="dk1"/>
                </a:solidFill>
              </a:rPr>
              <a:t> statement.</a:t>
            </a:r>
          </a:p>
          <a:p>
            <a:pPr lvl="1"/>
            <a:r>
              <a:rPr b="0" i="0" u="none" sz="1600">
                <a:solidFill>
                  <a:schemeClr val="dk1"/>
                </a:solidFill>
              </a:rPr>
              <a:t>The </a:t>
            </a:r>
            <a:r>
              <a:rPr b="0" i="0" u="none" sz="1600">
                <a:solidFill>
                  <a:schemeClr val="dk1"/>
                </a:solidFill>
                <a:latin typeface="Courier New"/>
              </a:rPr>
              <a:t>if</a:t>
            </a:r>
            <a:r>
              <a:rPr b="0" i="0" u="none" sz="1600">
                <a:solidFill>
                  <a:schemeClr val="dk1"/>
                </a:solidFill>
              </a:rPr>
              <a:t> statement evaluates a </a:t>
            </a:r>
            <a:r>
              <a:rPr b="1" i="0" u="none" sz="1600">
                <a:solidFill>
                  <a:schemeClr val="dk1"/>
                </a:solidFill>
              </a:rPr>
              <a:t>conditional</a:t>
            </a:r>
            <a:r>
              <a:rPr b="0" i="0" u="none" sz="1600">
                <a:solidFill>
                  <a:schemeClr val="dk1"/>
                </a:solidFill>
              </a:rPr>
              <a:t> (or </a:t>
            </a:r>
            <a:r>
              <a:rPr b="1" i="0" u="none" sz="1600">
                <a:solidFill>
                  <a:schemeClr val="dk1"/>
                </a:solidFill>
              </a:rPr>
              <a:t>logical</a:t>
            </a:r>
            <a:r>
              <a:rPr b="0" i="0" u="none" sz="1600">
                <a:solidFill>
                  <a:schemeClr val="dk1"/>
                </a:solidFill>
              </a:rPr>
              <a:t>) expression and executes the code inside the </a:t>
            </a:r>
            <a:r>
              <a:rPr b="0" i="0" u="none" sz="1600">
                <a:solidFill>
                  <a:schemeClr val="dk1"/>
                </a:solidFill>
                <a:latin typeface="Courier New"/>
              </a:rPr>
              <a:t>if</a:t>
            </a:r>
            <a:r>
              <a:rPr b="0" i="0" u="none" sz="1600">
                <a:solidFill>
                  <a:schemeClr val="dk1"/>
                </a:solidFill>
              </a:rPr>
              <a:t> statement only </a:t>
            </a:r>
            <a:r>
              <a:rPr b="0" i="1" u="none" sz="1600">
                <a:solidFill>
                  <a:schemeClr val="dk1"/>
                </a:solidFill>
              </a:rPr>
              <a:t>if</a:t>
            </a:r>
            <a:r>
              <a:rPr b="0" i="0" u="none" sz="1600">
                <a:solidFill>
                  <a:schemeClr val="dk1"/>
                </a:solidFill>
              </a:rPr>
              <a:t> that expression is </a:t>
            </a:r>
            <a:r>
              <a:rPr b="0" i="0" u="none" sz="1600">
                <a:solidFill>
                  <a:schemeClr val="dk1"/>
                </a:solidFill>
                <a:latin typeface="Courier New"/>
              </a:rPr>
              <a:t>true</a:t>
            </a:r>
            <a:r>
              <a:rPr b="0" i="0" u="none" sz="1600">
                <a:solidFill>
                  <a:schemeClr val="dk1"/>
                </a:solidFill>
              </a:rPr>
              <a:t>.</a:t>
            </a:r>
          </a:p>
          <a:p>
            <a:pPr lvl="1"/>
            <a:r>
              <a:rPr b="0" i="0" u="none" sz="1600">
                <a:solidFill>
                  <a:schemeClr val="dk1"/>
                </a:solidFill>
              </a:rPr>
              <a:t>The </a:t>
            </a:r>
            <a:r>
              <a:rPr b="0" i="0" u="none" sz="1600">
                <a:solidFill>
                  <a:schemeClr val="dk1"/>
                </a:solidFill>
                <a:latin typeface="Courier New"/>
              </a:rPr>
              <a:t>if</a:t>
            </a:r>
            <a:r>
              <a:rPr b="0" i="0" u="none" sz="1600">
                <a:solidFill>
                  <a:schemeClr val="dk1"/>
                </a:solidFill>
              </a:rPr>
              <a:t> statement can have an </a:t>
            </a:r>
            <a:r>
              <a:rPr b="0" i="0" u="none" sz="1600">
                <a:solidFill>
                  <a:schemeClr val="dk1"/>
                </a:solidFill>
                <a:latin typeface="Courier New"/>
              </a:rPr>
              <a:t>else</a:t>
            </a:r>
            <a:r>
              <a:rPr b="0" i="0" u="none" sz="1600">
                <a:solidFill>
                  <a:schemeClr val="dk1"/>
                </a:solidFill>
              </a:rPr>
              <a:t> branch. The </a:t>
            </a:r>
            <a:r>
              <a:rPr b="0" i="0" u="none" sz="1600">
                <a:solidFill>
                  <a:schemeClr val="dk1"/>
                </a:solidFill>
                <a:latin typeface="Courier New"/>
              </a:rPr>
              <a:t>else</a:t>
            </a:r>
            <a:r>
              <a:rPr b="0" i="0" u="none" sz="1600">
                <a:solidFill>
                  <a:schemeClr val="dk1"/>
                </a:solidFill>
              </a:rPr>
              <a:t> branch is only executed if the expression evaluates to </a:t>
            </a:r>
            <a:r>
              <a:rPr b="0" i="0" u="none" sz="1600">
                <a:solidFill>
                  <a:schemeClr val="dk1"/>
                </a:solidFill>
                <a:latin typeface="Courier New"/>
              </a:rPr>
              <a:t>false</a:t>
            </a:r>
            <a:r>
              <a:rPr b="0" i="0" u="none" sz="1600">
                <a:solidFill>
                  <a:schemeClr val="dk1"/>
                </a:solidFill>
              </a:rPr>
              <a:t>.</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a:t>
            </a:r>
            <a:r>
              <a:rPr b="0" i="0" u="none" sz="1600">
                <a:solidFill>
                  <a:schemeClr val="lt1"/>
                </a:solidFill>
                <a:latin typeface="Courier New"/>
              </a:rPr>
              <a:t>if</a:t>
            </a:r>
            <a:r>
              <a:rPr b="0" i="0" u="none" sz="1600">
                <a:solidFill>
                  <a:schemeClr val="lt1"/>
                </a:solidFill>
              </a:rPr>
              <a:t> Statement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Using </a:t>
            </a:r>
            <a:r>
              <a:rPr b="0" i="0" u="none" sz="1600">
                <a:solidFill>
                  <a:schemeClr val="dk1"/>
                </a:solidFill>
                <a:latin typeface="Courier New"/>
              </a:rPr>
              <a:t>if</a:t>
            </a:r>
            <a:r>
              <a:rPr b="0" i="0" u="none" sz="1600">
                <a:solidFill>
                  <a:schemeClr val="dk1"/>
                </a:solidFill>
              </a:rPr>
              <a:t> statements we can execute different code based on the values of variables at run time, allowing us to create programs that are reactive to different states as the program runs.</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 of an </a:t>
            </a:r>
            <a:r>
              <a:rPr b="0" i="0" u="none" sz="1600">
                <a:solidFill>
                  <a:schemeClr val="lt1"/>
                </a:solidFill>
                <a:latin typeface="Courier New"/>
              </a:rPr>
              <a:t>if</a:t>
            </a:r>
            <a:r>
              <a:rPr b="0" i="0" u="none" sz="1600">
                <a:solidFill>
                  <a:schemeClr val="lt1"/>
                </a:solidFill>
              </a:rPr>
              <a:t> Statement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year</a:t>
            </a:r>
            <a:r>
              <a:rPr>
                <a:solidFill>
                  <a:srgbClr val="BBBBBB"/>
                </a:solidFill>
              </a:rPr>
              <a:t> </a:t>
            </a:r>
            <a:r>
              <a:rPr>
                <a:solidFill>
                  <a:srgbClr val="000000"/>
                </a:solidFill>
              </a:rPr>
              <a:t>=</a:t>
            </a:r>
            <a:r>
              <a:rPr>
                <a:solidFill>
                  <a:srgbClr val="BBBBBB"/>
                </a:solidFill>
              </a:rPr>
              <a:t> </a:t>
            </a:r>
            <a:r>
              <a:rPr>
                <a:solidFill>
                  <a:srgbClr val="800080"/>
                </a:solidFill>
              </a:rPr>
              <a:t>"freshman"</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year</a:t>
            </a:r>
            <a:r>
              <a:rPr>
                <a:solidFill>
                  <a:srgbClr val="BBBBBB"/>
                </a:solidFill>
              </a:rPr>
              <a:t> </a:t>
            </a:r>
            <a:r>
              <a:rPr>
                <a:solidFill>
                  <a:srgbClr val="000000"/>
                </a:solidFill>
              </a:rPr>
              <a:t>!==</a:t>
            </a:r>
            <a:r>
              <a:rPr>
                <a:solidFill>
                  <a:srgbClr val="BBBBBB"/>
                </a:solidFill>
              </a:rPr>
              <a:t> </a:t>
            </a:r>
            <a:r>
              <a:rPr>
                <a:solidFill>
                  <a:srgbClr val="800080"/>
                </a:solidFill>
              </a:rPr>
              <a:t>"senior"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"You must register for classes"</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Consider the case of a program that asks the user their year.</a:t>
            </a:r>
          </a:p>
        </p:txBody>
      </p:sp>
    </p:spTree>
  </p:cSld>
  <p:clrMapOvr>
    <a:masterClrMapping/>
  </p:clrMapOvr>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 of an </a:t>
            </a:r>
            <a:r>
              <a:rPr b="0" i="0" u="none" sz="1600">
                <a:solidFill>
                  <a:schemeClr val="lt1"/>
                </a:solidFill>
                <a:latin typeface="Courier New"/>
              </a:rPr>
              <a:t>if</a:t>
            </a:r>
            <a:r>
              <a:rPr b="0" i="0" u="none" sz="1600">
                <a:solidFill>
                  <a:schemeClr val="lt1"/>
                </a:solidFill>
              </a:rPr>
              <a:t> Statement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If they are not a senior, the program registers them for next semester.</a:t>
            </a:r>
          </a:p>
          <a:p>
            <a:pPr/>
            <a:r>
              <a:rPr b="0" i="0" u="none" sz="1600">
                <a:solidFill>
                  <a:schemeClr val="dk1"/>
                </a:solidFill>
              </a:rPr>
              <a:t>If they are a senior then the program does nothing.</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year</a:t>
            </a:r>
            <a:r>
              <a:rPr>
                <a:solidFill>
                  <a:srgbClr val="BBBBBB"/>
                </a:solidFill>
              </a:rPr>
              <a:t> </a:t>
            </a:r>
            <a:r>
              <a:rPr>
                <a:solidFill>
                  <a:srgbClr val="000000"/>
                </a:solidFill>
              </a:rPr>
              <a:t>=</a:t>
            </a:r>
            <a:r>
              <a:rPr>
                <a:solidFill>
                  <a:srgbClr val="BBBBBB"/>
                </a:solidFill>
              </a:rPr>
              <a:t> </a:t>
            </a:r>
            <a:r>
              <a:rPr>
                <a:solidFill>
                  <a:srgbClr val="800080"/>
                </a:solidFill>
              </a:rPr>
              <a:t>"senior"</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year</a:t>
            </a:r>
            <a:r>
              <a:rPr>
                <a:solidFill>
                  <a:srgbClr val="BBBBBB"/>
                </a:solidFill>
              </a:rPr>
              <a:t> </a:t>
            </a:r>
            <a:r>
              <a:rPr>
                <a:solidFill>
                  <a:srgbClr val="000000"/>
                </a:solidFill>
              </a:rPr>
              <a:t>!==</a:t>
            </a:r>
            <a:r>
              <a:rPr>
                <a:solidFill>
                  <a:srgbClr val="BBBBBB"/>
                </a:solidFill>
              </a:rPr>
              <a:t> </a:t>
            </a:r>
            <a:r>
              <a:rPr>
                <a:solidFill>
                  <a:srgbClr val="800080"/>
                </a:solidFill>
              </a:rPr>
              <a:t>"senior"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"You must register for classes"</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 of an </a:t>
            </a:r>
            <a:r>
              <a:rPr b="0" i="0" u="none" sz="1600">
                <a:solidFill>
                  <a:schemeClr val="lt1"/>
                </a:solidFill>
                <a:latin typeface="Courier New"/>
              </a:rPr>
              <a:t>if</a:t>
            </a:r>
            <a:r>
              <a:rPr b="0" i="0" u="none" sz="1600">
                <a:solidFill>
                  <a:schemeClr val="lt1"/>
                </a:solidFill>
              </a:rPr>
              <a:t> Statement with an </a:t>
            </a:r>
            <a:r>
              <a:rPr b="0" i="0" u="none" sz="1600">
                <a:solidFill>
                  <a:schemeClr val="lt1"/>
                </a:solidFill>
                <a:latin typeface="Courier New"/>
              </a:rPr>
              <a:t>else</a:t>
            </a:r>
            <a:r>
              <a:rPr b="0" i="0" u="none" sz="1600">
                <a:solidFill>
                  <a:schemeClr val="lt1"/>
                </a:solidFill>
              </a:rPr>
              <a:t> Branch</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Now suppose instead of doing nothing special when the user enters senior, we want to send them an invitation to graduation.</a:t>
            </a:r>
            <a:r>
              <a:rPr b="0" i="0" u="none" sz="1600">
                <a:solidFill>
                  <a:schemeClr val="dk1"/>
                </a:solidFill>
              </a:rPr>
              <a:t> </a:t>
            </a:r>
            <a:r>
              <a:rPr b="0" i="0" u="none" sz="1600">
                <a:solidFill>
                  <a:schemeClr val="dk1"/>
                </a:solidFill>
              </a:rPr>
              <a:t>We can handle this with an  </a:t>
            </a:r>
            <a:r>
              <a:rPr b="1" i="0" u="none" sz="1600">
                <a:solidFill>
                  <a:schemeClr val="dk1"/>
                </a:solidFill>
                <a:latin typeface="Courier New"/>
              </a:rPr>
              <a:t>else</a:t>
            </a:r>
            <a:r>
              <a:rPr b="0" i="0" u="none" sz="1600">
                <a:solidFill>
                  <a:schemeClr val="dk1"/>
                </a:solidFill>
              </a:rPr>
              <a:t> branch on our </a:t>
            </a:r>
            <a:r>
              <a:rPr b="0" i="0" u="none" sz="1600">
                <a:solidFill>
                  <a:schemeClr val="dk1"/>
                </a:solidFill>
                <a:latin typeface="Courier New"/>
              </a:rPr>
              <a:t>if</a:t>
            </a:r>
            <a:r>
              <a:rPr b="0" i="0" u="none" sz="1600">
                <a:solidFill>
                  <a:schemeClr val="dk1"/>
                </a:solidFill>
              </a:rPr>
              <a:t> statement.</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year</a:t>
            </a:r>
            <a:r>
              <a:rPr>
                <a:solidFill>
                  <a:srgbClr val="BBBBBB"/>
                </a:solidFill>
              </a:rPr>
              <a:t> </a:t>
            </a:r>
            <a:r>
              <a:rPr>
                <a:solidFill>
                  <a:srgbClr val="000000"/>
                </a:solidFill>
              </a:rPr>
              <a:t>=</a:t>
            </a:r>
            <a:r>
              <a:rPr>
                <a:solidFill>
                  <a:srgbClr val="BBBBBB"/>
                </a:solidFill>
              </a:rPr>
              <a:t> </a:t>
            </a:r>
            <a:r>
              <a:rPr>
                <a:solidFill>
                  <a:srgbClr val="800080"/>
                </a:solidFill>
              </a:rPr>
              <a:t>"senior"</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year</a:t>
            </a:r>
            <a:r>
              <a:rPr>
                <a:solidFill>
                  <a:srgbClr val="BBBBBB"/>
                </a:solidFill>
              </a:rPr>
              <a:t> </a:t>
            </a:r>
            <a:r>
              <a:rPr>
                <a:solidFill>
                  <a:srgbClr val="000000"/>
                </a:solidFill>
              </a:rPr>
              <a:t>!==</a:t>
            </a:r>
            <a:r>
              <a:rPr>
                <a:solidFill>
                  <a:srgbClr val="BBBBBB"/>
                </a:solidFill>
              </a:rPr>
              <a:t> </a:t>
            </a:r>
            <a:r>
              <a:rPr>
                <a:solidFill>
                  <a:srgbClr val="800080"/>
                </a:solidFill>
              </a:rPr>
              <a:t>"senior"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"You must register for classes"</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"Come to graduation"</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Nesting </a:t>
            </a:r>
            <a:r>
              <a:rPr b="0" i="0" u="none" sz="1600">
                <a:solidFill>
                  <a:schemeClr val="lt1"/>
                </a:solidFill>
                <a:latin typeface="Courier New"/>
              </a:rPr>
              <a:t>if</a:t>
            </a:r>
            <a:r>
              <a:rPr b="0" i="0" u="none" sz="1600">
                <a:solidFill>
                  <a:schemeClr val="lt1"/>
                </a:solidFill>
              </a:rPr>
              <a:t> inside of Functions</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We can also nest </a:t>
            </a:r>
            <a:r>
              <a:rPr b="0" i="0" u="none" sz="1600">
                <a:solidFill>
                  <a:schemeClr val="dk1"/>
                </a:solidFill>
                <a:latin typeface="Courier New"/>
              </a:rPr>
              <a:t>if</a:t>
            </a:r>
            <a:r>
              <a:rPr b="0" i="0" u="none" sz="1600">
                <a:solidFill>
                  <a:schemeClr val="dk1"/>
                </a:solidFill>
              </a:rPr>
              <a:t> statements inside of functions.</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000000"/>
                </a:solidFill>
              </a:rPr>
              <a:t/>
            </a:r>
            <a:r>
              <a:rPr>
                <a:solidFill>
                  <a:srgbClr val="008800"/>
                </a:solidFill>
              </a:rPr>
              <a:t>/**
 * Register for classes if not a senior
 * @param year The year of the student
 * @returns A message to the student
 */</a:t>
            </a:r>
            <a:r>
              <a:rPr>
                <a:solidFill>
                  <a:srgbClr val="BBBBBB"/>
                </a:solidFill>
              </a:rPr>
              <a:t>
</a:t>
            </a:r>
            <a:r>
              <a:rPr>
                <a:solidFill>
                  <a:srgbClr val="2C2CFF"/>
                </a:solidFill>
              </a:rPr>
              <a:t>function</a:t>
            </a:r>
            <a:r>
              <a:rPr>
                <a:solidFill>
                  <a:srgbClr val="BBBBBB"/>
                </a:solidFill>
              </a:rPr>
              <a:t> </a:t>
            </a:r>
            <a:r>
              <a:rPr>
                <a:solidFill>
                  <a:srgbClr val="000000"/>
                </a:solidFill>
              </a:rPr>
              <a:t>registerForClasses</a:t>
            </a:r>
            <a:r>
              <a:rPr>
                <a:solidFill>
                  <a:srgbClr val="000000"/>
                </a:solidFill>
              </a:rPr>
              <a:t>(</a:t>
            </a:r>
            <a:r>
              <a:rPr>
                <a:solidFill>
                  <a:srgbClr val="000000"/>
                </a:solidFill>
              </a:rPr>
              <a:t>year</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year</a:t>
            </a:r>
            <a:r>
              <a:rPr>
                <a:solidFill>
                  <a:srgbClr val="BBBBBB"/>
                </a:solidFill>
              </a:rPr>
              <a:t> </a:t>
            </a:r>
            <a:r>
              <a:rPr>
                <a:solidFill>
                  <a:srgbClr val="000000"/>
                </a:solidFill>
              </a:rPr>
              <a:t>!==</a:t>
            </a:r>
            <a:r>
              <a:rPr>
                <a:solidFill>
                  <a:srgbClr val="BBBBBB"/>
                </a:solidFill>
              </a:rPr>
              <a:t> </a:t>
            </a:r>
            <a:r>
              <a:rPr>
                <a:solidFill>
                  <a:srgbClr val="800080"/>
                </a:solidFill>
              </a:rPr>
              <a:t>"senior"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"You must register for classes"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"Come to graduation"</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test</a:t>
            </a:r>
            <a:r>
              <a:rPr>
                <a:solidFill>
                  <a:srgbClr val="000000"/>
                </a:solidFill>
              </a:rPr>
              <a:t>(</a:t>
            </a:r>
            <a:r>
              <a:rPr>
                <a:solidFill>
                  <a:srgbClr val="800080"/>
                </a:solidFill>
              </a:rPr>
              <a:t>"Test registerForClasses"</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registerForClasses</a:t>
            </a:r>
            <a:r>
              <a:rPr>
                <a:solidFill>
                  <a:srgbClr val="000000"/>
                </a:solidFill>
              </a:rPr>
              <a:t>(</a:t>
            </a:r>
            <a:r>
              <a:rPr>
                <a:solidFill>
                  <a:srgbClr val="800080"/>
                </a:solidFill>
              </a:rPr>
              <a:t>"freshman"</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"You must register for classes"</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registerForClasses</a:t>
            </a:r>
            <a:r>
              <a:rPr>
                <a:solidFill>
                  <a:srgbClr val="000000"/>
                </a:solidFill>
              </a:rPr>
              <a:t>(</a:t>
            </a:r>
            <a:r>
              <a:rPr>
                <a:solidFill>
                  <a:srgbClr val="800080"/>
                </a:solidFill>
              </a:rPr>
              <a:t>"senior"</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"Come to graduation"</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else if construct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Consider the code</a:t>
            </a:r>
          </a:p>
          <a:p>
            <a:pPr>
              <a:lnSpc>
                <a:spcPct val="50000"/>
              </a:lnSpc>
              <a:buNone/>
              <a:defRPr sz="1400">
                <a:latin typeface="Courier New"/>
              </a:defRPr>
            </a:pPr>
            <a:r>
              <a:rPr>
                <a:solidFill>
                  <a:srgbClr val="2C2CFF"/>
                </a:solidFill>
              </a:rPr>
              <a:t>if</a:t>
            </a:r>
            <a:r>
              <a:rPr>
                <a:solidFill>
                  <a:srgbClr val="BBBBBB"/>
                </a:solidFill>
              </a:rPr>
              <a:t> </a:t>
            </a:r>
            <a:r>
              <a:rPr>
                <a:solidFill>
                  <a:srgbClr val="000000"/>
                </a:solidFill>
              </a:rPr>
              <a:t>(</a:t>
            </a:r>
            <a:r>
              <a:rPr>
                <a:solidFill>
                  <a:srgbClr val="000000"/>
                </a:solidFill>
              </a:rPr>
              <a:t>x</a:t>
            </a:r>
            <a:r>
              <a:rPr>
                <a:solidFill>
                  <a:srgbClr val="000000"/>
                </a:solidFill>
              </a:rPr>
              <a:t>&gt;</a:t>
            </a:r>
            <a:r>
              <a:rPr>
                <a:solidFill>
                  <a:srgbClr val="2C8553"/>
                </a:solidFill>
              </a:rPr>
              <a:t>4</a:t>
            </a:r>
            <a:r>
              <a:rPr>
                <a:solidFill>
                  <a:srgbClr val="000000"/>
                </a:solidFill>
              </a:rPr>
              <a:t>)</a:t>
            </a:r>
            <a:r>
              <a:rPr>
                <a:solidFill>
                  <a:srgbClr val="000000"/>
                </a:solidFill>
              </a:rPr>
              <a:t>{</a:t>
            </a:r>
            <a:r>
              <a:rPr>
                <a:solidFill>
                  <a:srgbClr val="BBBBBB"/>
                </a:solidFill>
              </a:rPr>
              <a:t>
    </a:t>
            </a:r>
            <a:r>
              <a:rPr>
                <a:solidFill>
                  <a:srgbClr val="008800"/>
                </a:solidFill>
              </a:rPr>
              <a:t>//do something</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x</a:t>
            </a:r>
            <a:r>
              <a:rPr>
                <a:solidFill>
                  <a:srgbClr val="000000"/>
                </a:solidFill>
              </a:rPr>
              <a:t>&gt;</a:t>
            </a:r>
            <a:r>
              <a:rPr>
                <a:solidFill>
                  <a:srgbClr val="2C8553"/>
                </a:solidFill>
              </a:rPr>
              <a:t>2</a:t>
            </a:r>
            <a:r>
              <a:rPr>
                <a:solidFill>
                  <a:srgbClr val="000000"/>
                </a:solidFill>
              </a:rPr>
              <a:t>)</a:t>
            </a:r>
            <a:r>
              <a:rPr>
                <a:solidFill>
                  <a:srgbClr val="000000"/>
                </a:solidFill>
              </a:rPr>
              <a:t>{</a:t>
            </a:r>
            <a:r>
              <a:rPr>
                <a:solidFill>
                  <a:srgbClr val="BBBBBB"/>
                </a:solidFill>
              </a:rPr>
              <a:t>
        </a:t>
            </a:r>
            <a:r>
              <a:rPr>
                <a:solidFill>
                  <a:srgbClr val="008800"/>
                </a:solidFill>
              </a:rPr>
              <a:t>//do something else</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000000"/>
                </a:solidFill>
              </a:rPr>
              <a:t>{</a:t>
            </a:r>
            <a:r>
              <a:rPr>
                <a:solidFill>
                  <a:srgbClr val="BBBBBB"/>
                </a:solidFill>
              </a:rPr>
              <a:t>
        </a:t>
            </a:r>
            <a:r>
              <a:rPr>
                <a:solidFill>
                  <a:srgbClr val="008800"/>
                </a:solidFill>
              </a:rPr>
              <a:t>//do a third thing</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Simple Math Example</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This is useful in computing this specific </a:t>
            </a:r>
            <a:r>
              <a:rPr b="1" i="0" u="none" sz="1600">
                <a:solidFill>
                  <a:schemeClr val="dk1"/>
                </a:solidFill>
              </a:rPr>
              <a:t>value</a:t>
            </a:r>
            <a:r>
              <a:rPr b="0" i="0" u="none" sz="1600">
                <a:solidFill>
                  <a:schemeClr val="dk1"/>
                </a:solidFill>
              </a:rPr>
              <a:t> (</a:t>
            </a:r>
            <a:r>
              <a:rPr b="0" i="0" u="none" sz="1600">
                <a:solidFill>
                  <a:schemeClr val="dk1"/>
                </a:solidFill>
                <a:latin typeface="Courier New"/>
              </a:rPr>
              <a:t>7</a:t>
            </a:r>
            <a:r>
              <a:rPr b="0" i="0" u="none" sz="1600">
                <a:solidFill>
                  <a:schemeClr val="dk1"/>
                </a:solidFill>
              </a:rPr>
              <a:t>), but is only useful in that one particular case.</a:t>
            </a:r>
            <a:r>
              <a:rPr b="0" i="0" u="none" sz="1600">
                <a:solidFill>
                  <a:schemeClr val="dk1"/>
                </a:solidFill>
              </a:rPr>
              <a:t> </a:t>
            </a:r>
            <a:r>
              <a:rPr b="0" i="0" u="none" sz="1600">
                <a:solidFill>
                  <a:schemeClr val="dk1"/>
                </a:solidFill>
              </a:rPr>
              <a:t>On the other hand:</a:t>
            </a:r>
          </a:p>
          <a:p>
            <a:pPr>
              <a:lnSpc>
                <a:spcPct val="50000"/>
              </a:lnSpc>
              <a:buNone/>
              <a:defRPr sz="1400">
                <a:latin typeface="Courier New"/>
              </a:defRPr>
            </a:pPr>
            <a:r>
              <a:rPr>
                <a:solidFill>
                  <a:srgbClr val="000000"/>
                </a:solidFill>
              </a:rPr>
              <a:t>X+4
</a:t>
            </a:r>
          </a:p>
        </p:txBody>
      </p:sp>
    </p:spTree>
  </p:cSld>
  <p:clrMapOvr>
    <a:masterClrMapping/>
  </p:clrMapOvr>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else if construct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
            <a:pPr/>
            <a:r>
              <a:rPr b="0" i="0" u="none" sz="1600">
                <a:solidFill>
                  <a:schemeClr val="dk1"/>
                </a:solidFill>
              </a:rPr>
              <a:t>We can see that this will behave as expected.</a:t>
            </a:r>
            <a:r>
              <a:rPr b="0" i="0" u="none" sz="1600">
                <a:solidFill>
                  <a:schemeClr val="dk1"/>
                </a:solidFill>
              </a:rPr>
              <a:t> </a:t>
            </a:r>
            <a:r>
              <a:rPr b="0" i="0" u="none" sz="1600">
                <a:solidFill>
                  <a:schemeClr val="dk1"/>
                </a:solidFill>
              </a:rPr>
              <a:t>If x is &gt; 4, the first block will execute, otherwise the second block will execute.  Within the second block if x &gt;2 the //do something else will execute, otherwise the do a third thing will happen. This is exactly like the else if behavior we want, just a little ugly.</a:t>
            </a:r>
          </a:p>
          <a:p>
            <a:pPr/>
            <a:r>
              <a:rPr b="0" i="0" u="none" sz="1600">
                <a:solidFill>
                  <a:schemeClr val="dk1"/>
                </a:solidFill>
              </a:rPr>
              <a:t>We can rewrite this as</a:t>
            </a:r>
          </a:p>
          <a:p>
            <a:pPr>
              <a:lnSpc>
                <a:spcPct val="50000"/>
              </a:lnSpc>
              <a:buNone/>
              <a:defRPr sz="1400">
                <a:latin typeface="Courier New"/>
              </a:defRPr>
            </a:pPr>
            <a:r>
              <a:rPr>
                <a:solidFill>
                  <a:srgbClr val="2C2CFF"/>
                </a:solidFill>
              </a:rPr>
              <a:t>if</a:t>
            </a:r>
            <a:r>
              <a:rPr>
                <a:solidFill>
                  <a:srgbClr val="BBBBBB"/>
                </a:solidFill>
              </a:rPr>
              <a:t> </a:t>
            </a:r>
            <a:r>
              <a:rPr>
                <a:solidFill>
                  <a:srgbClr val="000000"/>
                </a:solidFill>
              </a:rPr>
              <a:t>(</a:t>
            </a:r>
            <a:r>
              <a:rPr>
                <a:solidFill>
                  <a:srgbClr val="000000"/>
                </a:solidFill>
              </a:rPr>
              <a:t>x</a:t>
            </a:r>
            <a:r>
              <a:rPr>
                <a:solidFill>
                  <a:srgbClr val="000000"/>
                </a:solidFill>
              </a:rPr>
              <a:t>&gt;</a:t>
            </a:r>
            <a:r>
              <a:rPr>
                <a:solidFill>
                  <a:srgbClr val="2C8553"/>
                </a:solidFill>
              </a:rPr>
              <a:t>4</a:t>
            </a:r>
            <a:r>
              <a:rPr>
                <a:solidFill>
                  <a:srgbClr val="000000"/>
                </a:solidFill>
              </a:rPr>
              <a:t>)</a:t>
            </a:r>
            <a:r>
              <a:rPr>
                <a:solidFill>
                  <a:srgbClr val="000000"/>
                </a:solidFill>
              </a:rPr>
              <a:t>{</a:t>
            </a:r>
            <a:r>
              <a:rPr>
                <a:solidFill>
                  <a:srgbClr val="BBBBBB"/>
                </a:solidFill>
              </a:rPr>
              <a:t>
    </a:t>
            </a:r>
            <a:r>
              <a:rPr>
                <a:solidFill>
                  <a:srgbClr val="008800"/>
                </a:solidFill>
              </a:rPr>
              <a:t>//do something</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x</a:t>
            </a:r>
            <a:r>
              <a:rPr>
                <a:solidFill>
                  <a:srgbClr val="000000"/>
                </a:solidFill>
              </a:rPr>
              <a:t>&gt;</a:t>
            </a:r>
            <a:r>
              <a:rPr>
                <a:solidFill>
                  <a:srgbClr val="2C8553"/>
                </a:solidFill>
              </a:rPr>
              <a:t>2</a:t>
            </a:r>
            <a:r>
              <a:rPr>
                <a:solidFill>
                  <a:srgbClr val="000000"/>
                </a:solidFill>
              </a:rPr>
              <a:t>)</a:t>
            </a:r>
            <a:r>
              <a:rPr>
                <a:solidFill>
                  <a:srgbClr val="000000"/>
                </a:solidFill>
              </a:rPr>
              <a:t>{</a:t>
            </a:r>
            <a:r>
              <a:rPr>
                <a:solidFill>
                  <a:srgbClr val="BBBBBB"/>
                </a:solidFill>
              </a:rPr>
              <a:t>
    </a:t>
            </a:r>
            <a:r>
              <a:rPr>
                <a:solidFill>
                  <a:srgbClr val="008800"/>
                </a:solidFill>
              </a:rPr>
              <a:t>//do something else</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000000"/>
                </a:solidFill>
              </a:rPr>
              <a:t>{</a:t>
            </a:r>
            <a:r>
              <a:rPr>
                <a:solidFill>
                  <a:srgbClr val="BBBBBB"/>
                </a:solidFill>
              </a:rPr>
              <a:t>
    </a:t>
            </a:r>
            <a:r>
              <a:rPr>
                <a:solidFill>
                  <a:srgbClr val="008800"/>
                </a:solidFill>
              </a:rPr>
              <a:t>//do a third thing</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4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else if construct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
            <a:pPr/>
            <a:r>
              <a:rPr b="0" i="0" u="none" sz="1600">
                <a:solidFill>
                  <a:schemeClr val="dk1"/>
                </a:solidFill>
              </a:rPr>
              <a:t>It turns out that if the block inside an if or else is only one statement long, we are allowed to drop the {}.  The compiler will then assume only the next statement is inside the block. Even though the if is multiple lines, it is a single if statement with body, so this still works.</a:t>
            </a:r>
            <a:r>
              <a:rPr b="0" i="0" u="none" sz="1600">
                <a:solidFill>
                  <a:schemeClr val="dk1"/>
                </a:solidFill>
              </a:rPr>
              <a:t> </a:t>
            </a:r>
            <a:r>
              <a:rPr b="0" i="0" u="none" sz="1600">
                <a:solidFill>
                  <a:schemeClr val="dk1"/>
                </a:solidFill>
              </a:rPr>
              <a:t>We end up with something that does the same thing, but looks a lot better.</a:t>
            </a:r>
            <a:r>
              <a:rPr b="0" i="0" u="none" sz="1600">
                <a:solidFill>
                  <a:schemeClr val="dk1"/>
                </a:solidFill>
              </a:rPr>
              <a:t> </a:t>
            </a:r>
            <a:r>
              <a:rPr b="0" i="0" u="none" sz="1600">
                <a:solidFill>
                  <a:schemeClr val="dk1"/>
                </a:solidFill>
              </a:rPr>
              <a:t>We have simply dropped the {} around the first else block, since the (if x&gt;2){...} statement is the only thing inside of it.</a:t>
            </a:r>
          </a:p>
        </p:txBody>
      </p:sp>
    </p:spTree>
  </p:cSld>
  <p:clrMapOvr>
    <a:masterClrMapping/>
  </p:clrMapOvr>
</p:sld>
</file>

<file path=ppt/slides/slide4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Comparison Operators for Equality and Ordering</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As a reminder, there are six main comparison operators in TypeScript:</a:t>
            </a:r>
          </a:p>
        </p:txBody>
      </p:sp>
      <p:sp>
        <p:nvSpPr>
          <p:cNvPr id="5" name="Text Placeholder 4"/>
          <p:cNvSpPr>
            <a:spLocks noGrp="1"/>
          </p:cNvSpPr>
          <p:nvPr>
            <p:ph type="body" idx="2"/>
          </p:nvPr>
        </p:nvSpPr>
        <p:spPr/>
        <p:txBody>
          <a:bodyPr wrap="square"/>
          <a:lstStyle/>
          <a:p>
            <a:pPr/>
            <a:r>
              <a:rPr b="0" i="0" u="none" sz="1600">
                <a:solidFill>
                  <a:schemeClr val="dk1"/>
                </a:solidFill>
              </a:rPr>
              <a:t>Equality:</a:t>
            </a:r>
          </a:p>
          <a:p>
            <a:pPr lvl="1"/>
            <a:r>
              <a:rPr b="0" i="0" u="none" sz="1600">
                <a:solidFill>
                  <a:schemeClr val="dk1"/>
                </a:solidFill>
                <a:latin typeface="Courier New"/>
              </a:rPr>
              <a:t>X === Y</a:t>
            </a:r>
            <a:r>
              <a:rPr b="0" i="0" u="none" sz="1600">
                <a:solidFill>
                  <a:schemeClr val="dk1"/>
                </a:solidFill>
              </a:rPr>
              <a:t>: </a:t>
            </a:r>
            <a:r>
              <a:rPr b="0" i="0" u="none" sz="1600">
                <a:solidFill>
                  <a:schemeClr val="dk1"/>
                </a:solidFill>
                <a:latin typeface="Courier New"/>
              </a:rPr>
              <a:t>true</a:t>
            </a:r>
            <a:r>
              <a:rPr b="0" i="0" u="none" sz="1600">
                <a:solidFill>
                  <a:schemeClr val="dk1"/>
                </a:solidFill>
              </a:rPr>
              <a:t> if </a:t>
            </a:r>
            <a:r>
              <a:rPr b="0" i="0" u="none" sz="1600">
                <a:solidFill>
                  <a:schemeClr val="dk1"/>
                </a:solidFill>
                <a:latin typeface="Courier New"/>
              </a:rPr>
              <a:t>X</a:t>
            </a:r>
            <a:r>
              <a:rPr b="0" i="0" u="none" sz="1600">
                <a:solidFill>
                  <a:schemeClr val="dk1"/>
                </a:solidFill>
              </a:rPr>
              <a:t> and </a:t>
            </a:r>
            <a:r>
              <a:rPr b="0" i="0" u="none" sz="1600">
                <a:solidFill>
                  <a:schemeClr val="dk1"/>
                </a:solidFill>
                <a:latin typeface="Courier New"/>
              </a:rPr>
              <a:t>Y</a:t>
            </a:r>
            <a:r>
              <a:rPr b="0" i="0" u="none" sz="1600">
                <a:solidFill>
                  <a:schemeClr val="dk1"/>
                </a:solidFill>
              </a:rPr>
              <a:t> are equal</a:t>
            </a:r>
          </a:p>
          <a:p>
            <a:pPr lvl="1"/>
            <a:r>
              <a:rPr b="0" i="0" u="none" sz="1600">
                <a:solidFill>
                  <a:schemeClr val="dk1"/>
                </a:solidFill>
                <a:latin typeface="Courier New"/>
              </a:rPr>
              <a:t>X !== Y</a:t>
            </a:r>
            <a:r>
              <a:rPr b="0" i="0" u="none" sz="1600">
                <a:solidFill>
                  <a:schemeClr val="dk1"/>
                </a:solidFill>
              </a:rPr>
              <a:t>: </a:t>
            </a:r>
            <a:r>
              <a:rPr b="0" i="0" u="none" sz="1600">
                <a:solidFill>
                  <a:schemeClr val="dk1"/>
                </a:solidFill>
                <a:latin typeface="Courier New"/>
              </a:rPr>
              <a:t>true</a:t>
            </a:r>
            <a:r>
              <a:rPr b="0" i="0" u="none" sz="1600">
                <a:solidFill>
                  <a:schemeClr val="dk1"/>
                </a:solidFill>
              </a:rPr>
              <a:t> if </a:t>
            </a:r>
            <a:r>
              <a:rPr b="0" i="0" u="none" sz="1600">
                <a:solidFill>
                  <a:schemeClr val="dk1"/>
                </a:solidFill>
                <a:latin typeface="Courier New"/>
              </a:rPr>
              <a:t>X</a:t>
            </a:r>
            <a:r>
              <a:rPr b="0" i="0" u="none" sz="1600">
                <a:solidFill>
                  <a:schemeClr val="dk1"/>
                </a:solidFill>
              </a:rPr>
              <a:t> and </a:t>
            </a:r>
            <a:r>
              <a:rPr b="0" i="0" u="none" sz="1600">
                <a:solidFill>
                  <a:schemeClr val="dk1"/>
                </a:solidFill>
                <a:latin typeface="Courier New"/>
              </a:rPr>
              <a:t>Y</a:t>
            </a:r>
            <a:r>
              <a:rPr b="0" i="0" u="none" sz="1600">
                <a:solidFill>
                  <a:schemeClr val="dk1"/>
                </a:solidFill>
              </a:rPr>
              <a:t> are not equal</a:t>
            </a:r>
          </a:p>
          <a:p>
            <a:pPr/>
            <a:r>
              <a:rPr b="0" i="0" u="none" sz="1600">
                <a:solidFill>
                  <a:schemeClr val="dk1"/>
                </a:solidFill>
              </a:rPr>
              <a:t>Ordering:</a:t>
            </a:r>
          </a:p>
          <a:p>
            <a:pPr lvl="1"/>
            <a:r>
              <a:rPr b="0" i="0" u="none" sz="1600">
                <a:solidFill>
                  <a:schemeClr val="dk1"/>
                </a:solidFill>
                <a:latin typeface="Courier New"/>
              </a:rPr>
              <a:t>X &lt; Y</a:t>
            </a:r>
            <a:r>
              <a:rPr b="0" i="0" u="none" sz="1600">
                <a:solidFill>
                  <a:schemeClr val="dk1"/>
                </a:solidFill>
              </a:rPr>
              <a:t>: </a:t>
            </a:r>
            <a:r>
              <a:rPr b="0" i="0" u="none" sz="1600">
                <a:solidFill>
                  <a:schemeClr val="dk1"/>
                </a:solidFill>
                <a:latin typeface="Courier New"/>
              </a:rPr>
              <a:t>true</a:t>
            </a:r>
            <a:r>
              <a:rPr b="0" i="0" u="none" sz="1600">
                <a:solidFill>
                  <a:schemeClr val="dk1"/>
                </a:solidFill>
              </a:rPr>
              <a:t> if </a:t>
            </a:r>
            <a:r>
              <a:rPr b="0" i="0" u="none" sz="1600">
                <a:solidFill>
                  <a:schemeClr val="dk1"/>
                </a:solidFill>
                <a:latin typeface="Courier New"/>
              </a:rPr>
              <a:t>X</a:t>
            </a:r>
            <a:r>
              <a:rPr b="0" i="0" u="none" sz="1600">
                <a:solidFill>
                  <a:schemeClr val="dk1"/>
                </a:solidFill>
              </a:rPr>
              <a:t> is less than </a:t>
            </a:r>
            <a:r>
              <a:rPr b="0" i="0" u="none" sz="1600">
                <a:solidFill>
                  <a:schemeClr val="dk1"/>
                </a:solidFill>
                <a:latin typeface="Courier New"/>
              </a:rPr>
              <a:t>Y</a:t>
            </a:r>
          </a:p>
          <a:p>
            <a:pPr lvl="1"/>
            <a:r>
              <a:rPr b="0" i="0" u="none" sz="1600">
                <a:solidFill>
                  <a:schemeClr val="dk1"/>
                </a:solidFill>
                <a:latin typeface="Courier New"/>
              </a:rPr>
              <a:t>X &gt; Y</a:t>
            </a:r>
            <a:r>
              <a:rPr b="0" i="0" u="none" sz="1600">
                <a:solidFill>
                  <a:schemeClr val="dk1"/>
                </a:solidFill>
              </a:rPr>
              <a:t>: </a:t>
            </a:r>
            <a:r>
              <a:rPr b="0" i="0" u="none" sz="1600">
                <a:solidFill>
                  <a:schemeClr val="dk1"/>
                </a:solidFill>
                <a:latin typeface="Courier New"/>
              </a:rPr>
              <a:t>true</a:t>
            </a:r>
            <a:r>
              <a:rPr b="0" i="0" u="none" sz="1600">
                <a:solidFill>
                  <a:schemeClr val="dk1"/>
                </a:solidFill>
              </a:rPr>
              <a:t> if </a:t>
            </a:r>
            <a:r>
              <a:rPr b="0" i="0" u="none" sz="1600">
                <a:solidFill>
                  <a:schemeClr val="dk1"/>
                </a:solidFill>
                <a:latin typeface="Courier New"/>
              </a:rPr>
              <a:t>X</a:t>
            </a:r>
            <a:r>
              <a:rPr b="0" i="0" u="none" sz="1600">
                <a:solidFill>
                  <a:schemeClr val="dk1"/>
                </a:solidFill>
              </a:rPr>
              <a:t> is greater than </a:t>
            </a:r>
            <a:r>
              <a:rPr b="0" i="0" u="none" sz="1600">
                <a:solidFill>
                  <a:schemeClr val="dk1"/>
                </a:solidFill>
                <a:latin typeface="Courier New"/>
              </a:rPr>
              <a:t>Y</a:t>
            </a:r>
          </a:p>
          <a:p>
            <a:pPr lvl="1"/>
            <a:r>
              <a:rPr b="0" i="0" u="none" sz="1600">
                <a:solidFill>
                  <a:schemeClr val="dk1"/>
                </a:solidFill>
                <a:latin typeface="Courier New"/>
              </a:rPr>
              <a:t>X &gt;= Y</a:t>
            </a:r>
            <a:r>
              <a:rPr b="0" i="0" u="none" sz="1600">
                <a:solidFill>
                  <a:schemeClr val="dk1"/>
                </a:solidFill>
              </a:rPr>
              <a:t>: </a:t>
            </a:r>
            <a:r>
              <a:rPr b="0" i="0" u="none" sz="1600">
                <a:solidFill>
                  <a:schemeClr val="dk1"/>
                </a:solidFill>
                <a:latin typeface="Courier New"/>
              </a:rPr>
              <a:t>true</a:t>
            </a:r>
            <a:r>
              <a:rPr b="0" i="0" u="none" sz="1600">
                <a:solidFill>
                  <a:schemeClr val="dk1"/>
                </a:solidFill>
              </a:rPr>
              <a:t> if </a:t>
            </a:r>
            <a:r>
              <a:rPr b="0" i="0" u="none" sz="1600">
                <a:solidFill>
                  <a:schemeClr val="dk1"/>
                </a:solidFill>
                <a:latin typeface="Courier New"/>
              </a:rPr>
              <a:t>X</a:t>
            </a:r>
            <a:r>
              <a:rPr b="0" i="0" u="none" sz="1600">
                <a:solidFill>
                  <a:schemeClr val="dk1"/>
                </a:solidFill>
              </a:rPr>
              <a:t> is greater than or equal to </a:t>
            </a:r>
            <a:r>
              <a:rPr b="0" i="0" u="none" sz="1600">
                <a:solidFill>
                  <a:schemeClr val="dk1"/>
                </a:solidFill>
                <a:latin typeface="Courier New"/>
              </a:rPr>
              <a:t>Y</a:t>
            </a:r>
          </a:p>
          <a:p>
            <a:pPr lvl="1"/>
            <a:r>
              <a:rPr b="0" i="0" u="none" sz="1600">
                <a:solidFill>
                  <a:schemeClr val="dk1"/>
                </a:solidFill>
                <a:latin typeface="Courier New"/>
              </a:rPr>
              <a:t>X &lt;= Y</a:t>
            </a:r>
            <a:r>
              <a:rPr b="0" i="0" u="none" sz="1600">
                <a:solidFill>
                  <a:schemeClr val="dk1"/>
                </a:solidFill>
              </a:rPr>
              <a:t>: </a:t>
            </a:r>
            <a:r>
              <a:rPr b="0" i="0" u="none" sz="1600">
                <a:solidFill>
                  <a:schemeClr val="dk1"/>
                </a:solidFill>
                <a:latin typeface="Courier New"/>
              </a:rPr>
              <a:t>true</a:t>
            </a:r>
            <a:r>
              <a:rPr b="0" i="0" u="none" sz="1600">
                <a:solidFill>
                  <a:schemeClr val="dk1"/>
                </a:solidFill>
              </a:rPr>
              <a:t> if </a:t>
            </a:r>
            <a:r>
              <a:rPr b="0" i="0" u="none" sz="1600">
                <a:solidFill>
                  <a:schemeClr val="dk1"/>
                </a:solidFill>
                <a:latin typeface="Courier New"/>
              </a:rPr>
              <a:t>X</a:t>
            </a:r>
            <a:r>
              <a:rPr b="0" i="0" u="none" sz="1600">
                <a:solidFill>
                  <a:schemeClr val="dk1"/>
                </a:solidFill>
              </a:rPr>
              <a:t> is less than or equal to </a:t>
            </a:r>
            <a:r>
              <a:rPr b="0" i="0" u="none" sz="1600">
                <a:solidFill>
                  <a:schemeClr val="dk1"/>
                </a:solidFill>
                <a:latin typeface="Courier New"/>
              </a:rPr>
              <a:t>Y</a:t>
            </a:r>
          </a:p>
        </p:txBody>
      </p:sp>
    </p:spTree>
  </p:cSld>
  <p:clrMapOvr>
    <a:masterClrMapping/>
  </p:clrMapOvr>
</p:sld>
</file>

<file path=ppt/slides/slide4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Comparison Operators for Equality and Ordering</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All of these operators are comparison operators, but they are also either equality operators or ordering operators.</a:t>
            </a:r>
          </a:p>
        </p:txBody>
      </p:sp>
    </p:spTree>
  </p:cSld>
  <p:clrMapOvr>
    <a:masterClrMapping/>
  </p:clrMapOvr>
</p:sld>
</file>

<file path=ppt/slides/slide4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Boolean Operators</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We can use Boolean operators to combine boolean expressions:</a:t>
            </a:r>
          </a:p>
          <a:p>
            <a:pPr lvl="1"/>
            <a:r>
              <a:rPr b="1" i="0" u="none" sz="1600">
                <a:solidFill>
                  <a:schemeClr val="dk1"/>
                </a:solidFill>
              </a:rPr>
              <a:t>and</a:t>
            </a:r>
            <a:r>
              <a:rPr b="0" i="0" u="none" sz="1600">
                <a:solidFill>
                  <a:schemeClr val="dk1"/>
                </a:solidFill>
              </a:rPr>
              <a:t> (</a:t>
            </a:r>
            <a:r>
              <a:rPr b="0" i="0" u="none" sz="1600">
                <a:solidFill>
                  <a:schemeClr val="dk1"/>
                </a:solidFill>
                <a:latin typeface="Courier New"/>
              </a:rPr>
              <a:t>&amp;&amp;</a:t>
            </a:r>
            <a:r>
              <a:rPr b="0" i="0" u="none" sz="1600">
                <a:solidFill>
                  <a:schemeClr val="dk1"/>
                </a:solidFill>
              </a:rPr>
              <a:t>): true when both conditions are true</a:t>
            </a:r>
          </a:p>
          <a:p>
            <a:pPr lvl="1"/>
            <a:r>
              <a:rPr b="1" i="0" u="none" sz="1600">
                <a:solidFill>
                  <a:schemeClr val="dk1"/>
                </a:solidFill>
              </a:rPr>
              <a:t>or</a:t>
            </a:r>
            <a:r>
              <a:rPr b="0" i="0" u="none" sz="1600">
                <a:solidFill>
                  <a:schemeClr val="dk1"/>
                </a:solidFill>
              </a:rPr>
              <a:t> (</a:t>
            </a:r>
            <a:r>
              <a:rPr b="0" i="0" u="none" sz="1600">
                <a:solidFill>
                  <a:schemeClr val="dk1"/>
                </a:solidFill>
                <a:latin typeface="Courier New"/>
              </a:rPr>
              <a:t>||</a:t>
            </a:r>
            <a:r>
              <a:rPr b="0" i="0" u="none" sz="1600">
                <a:solidFill>
                  <a:schemeClr val="dk1"/>
                </a:solidFill>
              </a:rPr>
              <a:t>): true when at least one of the conditions is true, and also when both are true</a:t>
            </a:r>
          </a:p>
        </p:txBody>
      </p:sp>
    </p:spTree>
  </p:cSld>
  <p:clrMapOvr>
    <a:masterClrMapping/>
  </p:clrMapOvr>
</p:sld>
</file>

<file path=ppt/slides/slide4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Boolean Operators</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Just think of this in words:</a:t>
            </a:r>
            <a:r>
              <a:rPr b="0" i="0" u="none" sz="1600">
                <a:solidFill>
                  <a:schemeClr val="dk1"/>
                </a:solidFill>
              </a:rPr>
              <a:t>A and B implies both.</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happiness</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8</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luckiness</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9</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happyLucky</a:t>
            </a:r>
            <a:r>
              <a:rPr>
                <a:solidFill>
                  <a:srgbClr val="000000"/>
                </a:solidFill>
              </a:rPr>
              <a:t>:</a:t>
            </a:r>
            <a:r>
              <a:rPr>
                <a:solidFill>
                  <a:srgbClr val="BBBBBB"/>
                </a:solidFill>
              </a:rPr>
              <a:t> </a:t>
            </a:r>
            <a:r>
              <a:rPr>
                <a:solidFill>
                  <a:srgbClr val="2C2CFF"/>
                </a:solidFill>
              </a:rPr>
              <a:t>boolean</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happiness</a:t>
            </a:r>
            <a:r>
              <a:rPr>
                <a:solidFill>
                  <a:srgbClr val="BBBBBB"/>
                </a:solidFill>
              </a:rPr>
              <a:t> </a:t>
            </a:r>
            <a:r>
              <a:rPr>
                <a:solidFill>
                  <a:srgbClr val="000000"/>
                </a:solidFill>
              </a:rPr>
              <a:t>&gt;=</a:t>
            </a:r>
            <a:r>
              <a:rPr>
                <a:solidFill>
                  <a:srgbClr val="BBBBBB"/>
                </a:solidFill>
              </a:rPr>
              <a:t> </a:t>
            </a:r>
            <a:r>
              <a:rPr>
                <a:solidFill>
                  <a:srgbClr val="2C8553"/>
                </a:solidFill>
              </a:rPr>
              <a:t>7</a:t>
            </a:r>
            <a:r>
              <a:rPr>
                <a:solidFill>
                  <a:srgbClr val="BBBBBB"/>
                </a:solidFill>
              </a:rPr>
              <a:t> </a:t>
            </a:r>
            <a:r>
              <a:rPr>
                <a:solidFill>
                  <a:srgbClr val="000000"/>
                </a:solidFill>
              </a:rPr>
              <a:t>&amp;&amp;</a:t>
            </a:r>
            <a:r>
              <a:rPr>
                <a:solidFill>
                  <a:srgbClr val="BBBBBB"/>
                </a:solidFill>
              </a:rPr>
              <a:t> </a:t>
            </a:r>
            <a:r>
              <a:rPr>
                <a:solidFill>
                  <a:srgbClr val="000000"/>
                </a:solidFill>
              </a:rPr>
              <a:t>luckiness</a:t>
            </a:r>
            <a:r>
              <a:rPr>
                <a:solidFill>
                  <a:srgbClr val="BBBBBB"/>
                </a:solidFill>
              </a:rPr>
              <a:t> </a:t>
            </a:r>
            <a:r>
              <a:rPr>
                <a:solidFill>
                  <a:srgbClr val="000000"/>
                </a:solidFill>
              </a:rPr>
              <a:t>&gt;</a:t>
            </a:r>
            <a:r>
              <a:rPr>
                <a:solidFill>
                  <a:srgbClr val="BBBBBB"/>
                </a:solidFill>
              </a:rPr>
              <a:t> </a:t>
            </a:r>
            <a:r>
              <a:rPr>
                <a:solidFill>
                  <a:srgbClr val="2C8553"/>
                </a:solidFill>
              </a:rPr>
              <a:t>7</a:t>
            </a:r>
            <a:r>
              <a:rPr>
                <a:solidFill>
                  <a:srgbClr val="000000"/>
                </a:solidFill>
              </a:rPr>
              <a:t>)</a:t>
            </a:r>
            <a:r>
              <a:rPr>
                <a:solidFill>
                  <a:srgbClr val="000000"/>
                </a:solidFill>
              </a:rPr>
              <a:t>;</a:t>
            </a:r>
            <a:r>
              <a:rPr>
                <a:solidFill>
                  <a:srgbClr val="BBBBBB"/>
                </a:solidFill>
              </a:rPr>
              <a:t>
</a:t>
            </a:r>
            <a:r>
              <a:rPr>
                <a:solidFill>
                  <a:srgbClr val="008800"/>
                </a:solidFill>
              </a:rPr>
              <a:t>// Sets happyLucky to true when both conditions are true</a:t>
            </a:r>
            <a:r>
              <a:rPr>
                <a:solidFill>
                  <a:srgbClr val="BBBBBB"/>
                </a:solidFill>
              </a:rPr>
              <a:t>
</a:t>
            </a:r>
            <a:r>
              <a:rPr>
                <a:solidFill>
                  <a:srgbClr val="2C2CFF"/>
                </a:solidFill>
              </a:rPr>
              <a:t>let</a:t>
            </a:r>
            <a:r>
              <a:rPr>
                <a:solidFill>
                  <a:srgbClr val="BBBBBB"/>
                </a:solidFill>
              </a:rPr>
              <a:t> </a:t>
            </a:r>
            <a:r>
              <a:rPr>
                <a:solidFill>
                  <a:srgbClr val="000000"/>
                </a:solidFill>
              </a:rPr>
              <a:t>happyOrLucky</a:t>
            </a:r>
            <a:r>
              <a:rPr>
                <a:solidFill>
                  <a:srgbClr val="000000"/>
                </a:solidFill>
              </a:rPr>
              <a:t>:</a:t>
            </a:r>
            <a:r>
              <a:rPr>
                <a:solidFill>
                  <a:srgbClr val="BBBBBB"/>
                </a:solidFill>
              </a:rPr>
              <a:t> </a:t>
            </a:r>
            <a:r>
              <a:rPr>
                <a:solidFill>
                  <a:srgbClr val="2C2CFF"/>
                </a:solidFill>
              </a:rPr>
              <a:t>boolean</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happiness</a:t>
            </a:r>
            <a:r>
              <a:rPr>
                <a:solidFill>
                  <a:srgbClr val="BBBBBB"/>
                </a:solidFill>
              </a:rPr>
              <a:t> </a:t>
            </a:r>
            <a:r>
              <a:rPr>
                <a:solidFill>
                  <a:srgbClr val="000000"/>
                </a:solidFill>
              </a:rPr>
              <a:t>&gt;=</a:t>
            </a:r>
            <a:r>
              <a:rPr>
                <a:solidFill>
                  <a:srgbClr val="BBBBBB"/>
                </a:solidFill>
              </a:rPr>
              <a:t> </a:t>
            </a:r>
            <a:r>
              <a:rPr>
                <a:solidFill>
                  <a:srgbClr val="2C8553"/>
                </a:solidFill>
              </a:rPr>
              <a:t>7</a:t>
            </a:r>
            <a:r>
              <a:rPr>
                <a:solidFill>
                  <a:srgbClr val="BBBBBB"/>
                </a:solidFill>
              </a:rPr>
              <a:t> </a:t>
            </a:r>
            <a:r>
              <a:rPr>
                <a:solidFill>
                  <a:srgbClr val="000000"/>
                </a:solidFill>
              </a:rPr>
              <a:t>||</a:t>
            </a:r>
            <a:r>
              <a:rPr>
                <a:solidFill>
                  <a:srgbClr val="BBBBBB"/>
                </a:solidFill>
              </a:rPr>
              <a:t> </a:t>
            </a:r>
            <a:r>
              <a:rPr>
                <a:solidFill>
                  <a:srgbClr val="000000"/>
                </a:solidFill>
              </a:rPr>
              <a:t>luckiness</a:t>
            </a:r>
            <a:r>
              <a:rPr>
                <a:solidFill>
                  <a:srgbClr val="BBBBBB"/>
                </a:solidFill>
              </a:rPr>
              <a:t> </a:t>
            </a:r>
            <a:r>
              <a:rPr>
                <a:solidFill>
                  <a:srgbClr val="000000"/>
                </a:solidFill>
              </a:rPr>
              <a:t>&gt;</a:t>
            </a:r>
            <a:r>
              <a:rPr>
                <a:solidFill>
                  <a:srgbClr val="BBBBBB"/>
                </a:solidFill>
              </a:rPr>
              <a:t> </a:t>
            </a:r>
            <a:r>
              <a:rPr>
                <a:solidFill>
                  <a:srgbClr val="2C8553"/>
                </a:solidFill>
              </a:rPr>
              <a:t>7</a:t>
            </a:r>
            <a:r>
              <a:rPr>
                <a:solidFill>
                  <a:srgbClr val="000000"/>
                </a:solidFill>
              </a:rPr>
              <a:t>)</a:t>
            </a:r>
            <a:r>
              <a:rPr>
                <a:solidFill>
                  <a:srgbClr val="000000"/>
                </a:solidFill>
              </a:rPr>
              <a:t>;</a:t>
            </a:r>
            <a:r>
              <a:rPr>
                <a:solidFill>
                  <a:srgbClr val="BBBBBB"/>
                </a:solidFill>
              </a:rPr>
              <a:t>
</a:t>
            </a:r>
            <a:r>
              <a:rPr>
                <a:solidFill>
                  <a:srgbClr val="008800"/>
                </a:solidFill>
              </a:rPr>
              <a:t>// Sets happyOrLucky to true when at least one of the conditions is true</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"Happy and Lucky: "</a:t>
            </a:r>
            <a:r>
              <a:rPr>
                <a:solidFill>
                  <a:srgbClr val="000000"/>
                </a:solidFill>
              </a:rPr>
              <a:t>+</a:t>
            </a:r>
            <a:r>
              <a:rPr>
                <a:solidFill>
                  <a:srgbClr val="000000"/>
                </a:solidFill>
              </a:rPr>
              <a:t>happyLucky</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"Happy or Lucky: "</a:t>
            </a:r>
            <a:r>
              <a:rPr>
                <a:solidFill>
                  <a:srgbClr val="000000"/>
                </a:solidFill>
              </a:rPr>
              <a:t>+</a:t>
            </a:r>
            <a:r>
              <a:rPr>
                <a:solidFill>
                  <a:srgbClr val="000000"/>
                </a:solidFill>
              </a:rPr>
              <a:t>happyOrLucky</a:t>
            </a:r>
            <a:r>
              <a:rPr>
                <a:solidFill>
                  <a:srgbClr val="000000"/>
                </a:solidFill>
              </a:rPr>
              <a:t>)</a:t>
            </a:r>
            <a:r>
              <a:rPr>
                <a:solidFill>
                  <a:srgbClr val="000000"/>
                </a:solidFill>
              </a:rPr>
              <a:t>;</a:t>
            </a:r>
            <a:r>
              <a:rPr>
                <a:solidFill>
                  <a:srgbClr val="BBBBBB"/>
                </a:solidFill>
              </a:rPr>
              <a:t>
</a:t>
            </a:r>
          </a:p>
          <a:p>
            <a:pPr/>
            <a:r>
              <a:rPr b="0" i="0" u="none" sz="1600">
                <a:solidFill>
                  <a:schemeClr val="dk1"/>
                </a:solidFill>
              </a:rPr>
              <a:t>A or B implies either.</a:t>
            </a:r>
          </a:p>
        </p:txBody>
      </p:sp>
    </p:spTree>
  </p:cSld>
  <p:clrMapOvr>
    <a:masterClrMapping/>
  </p:clrMapOvr>
</p:sld>
</file>

<file path=ppt/slides/slide4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Not Operator (</a:t>
            </a:r>
            <a:r>
              <a:rPr b="0" i="0" u="none" sz="1600">
                <a:solidFill>
                  <a:schemeClr val="lt1"/>
                </a:solidFill>
                <a:latin typeface="Courier New"/>
              </a:rPr>
              <a:t>!</a:t>
            </a:r>
            <a:r>
              <a:rPr b="0" i="0" u="none" sz="1600">
                <a:solidFill>
                  <a:schemeClr val="lt1"/>
                </a:solidFill>
              </a:rPr>
              <a: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An additional Boolean operator that we have available is the not (</a:t>
            </a:r>
            <a:r>
              <a:rPr b="0" i="0" u="none" sz="1600">
                <a:solidFill>
                  <a:schemeClr val="dk1"/>
                </a:solidFill>
                <a:latin typeface="Courier New"/>
              </a:rPr>
              <a:t>!</a:t>
            </a:r>
            <a:r>
              <a:rPr b="0" i="0" u="none" sz="1600">
                <a:solidFill>
                  <a:schemeClr val="dk1"/>
                </a:solidFill>
              </a:rPr>
              <a:t>) operator (also called the </a:t>
            </a:r>
            <a:r>
              <a:rPr b="1" i="0" u="none" sz="1600">
                <a:solidFill>
                  <a:schemeClr val="dk1"/>
                </a:solidFill>
              </a:rPr>
              <a:t>negation operator</a:t>
            </a:r>
            <a:r>
              <a:rPr b="0" i="0" u="none" sz="1600">
                <a:solidFill>
                  <a:schemeClr val="dk1"/>
                </a:solidFill>
              </a:rPr>
              <a:t>).</a:t>
            </a:r>
            <a:r>
              <a:rPr b="0" i="0" u="none" sz="1600">
                <a:solidFill>
                  <a:schemeClr val="dk1"/>
                </a:solidFill>
              </a:rPr>
              <a:t> </a:t>
            </a:r>
            <a:r>
              <a:rPr b="0" i="0" u="none" sz="1600">
                <a:solidFill>
                  <a:schemeClr val="dk1"/>
                </a:solidFill>
              </a:rPr>
              <a:t>Unlike the other operator, this operator simply negates whatever comes next.</a:t>
            </a:r>
          </a:p>
        </p:txBody>
      </p:sp>
      <p:sp>
        <p:nvSpPr>
          <p:cNvPr id="5" name="Text Placeholder 4"/>
          <p:cNvSpPr>
            <a:spLocks noGrp="1"/>
          </p:cNvSpPr>
          <p:nvPr>
            <p:ph type="body" idx="2"/>
          </p:nvPr>
        </p:nvSpPr>
        <p:spPr/>
        <p:txBody>
          <a:bodyPr wrap="square"/>
          <a:lstStyle/>
          <a:p>
            <a:pPr/>
            <a:r>
              <a:rPr b="0" i="0" u="none" sz="1600">
                <a:solidFill>
                  <a:schemeClr val="dk1"/>
                </a:solidFill>
                <a:latin typeface="Courier New"/>
              </a:rPr>
              <a:t>!A &amp;&amp; B</a:t>
            </a:r>
            <a:r>
              <a:rPr b="0" i="0" u="none" sz="1600">
                <a:solidFill>
                  <a:schemeClr val="dk1"/>
                </a:solidFill>
              </a:rPr>
              <a:t>: </a:t>
            </a:r>
            <a:r>
              <a:rPr b="0" i="0" u="none" sz="1600">
                <a:solidFill>
                  <a:schemeClr val="dk1"/>
                </a:solidFill>
                <a:latin typeface="Courier New"/>
              </a:rPr>
              <a:t>true</a:t>
            </a:r>
            <a:r>
              <a:rPr b="0" i="0" u="none" sz="1600">
                <a:solidFill>
                  <a:schemeClr val="dk1"/>
                </a:solidFill>
              </a:rPr>
              <a:t> when </a:t>
            </a:r>
            <a:r>
              <a:rPr b="0" i="0" u="none" sz="1600">
                <a:solidFill>
                  <a:schemeClr val="dk1"/>
                </a:solidFill>
                <a:latin typeface="Courier New"/>
              </a:rPr>
              <a:t>A</a:t>
            </a:r>
            <a:r>
              <a:rPr b="0" i="0" u="none" sz="1600">
                <a:solidFill>
                  <a:schemeClr val="dk1"/>
                </a:solidFill>
              </a:rPr>
              <a:t> is </a:t>
            </a:r>
            <a:r>
              <a:rPr b="0" i="0" u="none" sz="1600">
                <a:solidFill>
                  <a:schemeClr val="dk1"/>
                </a:solidFill>
                <a:latin typeface="Courier New"/>
              </a:rPr>
              <a:t>false</a:t>
            </a:r>
            <a:r>
              <a:rPr b="0" i="0" u="none" sz="1600">
                <a:solidFill>
                  <a:schemeClr val="dk1"/>
                </a:solidFill>
              </a:rPr>
              <a:t> and </a:t>
            </a:r>
            <a:r>
              <a:rPr b="0" i="0" u="none" sz="1600">
                <a:solidFill>
                  <a:schemeClr val="dk1"/>
                </a:solidFill>
                <a:latin typeface="Courier New"/>
              </a:rPr>
              <a:t>B</a:t>
            </a:r>
            <a:r>
              <a:rPr b="0" i="0" u="none" sz="1600">
                <a:solidFill>
                  <a:schemeClr val="dk1"/>
                </a:solidFill>
              </a:rPr>
              <a:t> is </a:t>
            </a:r>
            <a:r>
              <a:rPr b="0" i="0" u="none" sz="1600">
                <a:solidFill>
                  <a:schemeClr val="dk1"/>
                </a:solidFill>
                <a:latin typeface="Courier New"/>
              </a:rPr>
              <a:t>true</a:t>
            </a:r>
          </a:p>
          <a:p>
            <a:pPr/>
            <a:r>
              <a:rPr b="0" i="0" u="none" sz="1600">
                <a:solidFill>
                  <a:schemeClr val="dk1"/>
                </a:solidFill>
                <a:latin typeface="Courier New"/>
              </a:rPr>
              <a:t>!(A &amp;&amp; B)</a:t>
            </a:r>
            <a:r>
              <a:rPr b="0" i="0" u="none" sz="1600">
                <a:solidFill>
                  <a:schemeClr val="dk1"/>
                </a:solidFill>
              </a:rPr>
              <a:t>: </a:t>
            </a:r>
            <a:r>
              <a:rPr b="0" i="0" u="none" sz="1600">
                <a:solidFill>
                  <a:schemeClr val="dk1"/>
                </a:solidFill>
                <a:latin typeface="Courier New"/>
              </a:rPr>
              <a:t>true</a:t>
            </a:r>
            <a:r>
              <a:rPr b="0" i="0" u="none" sz="1600">
                <a:solidFill>
                  <a:schemeClr val="dk1"/>
                </a:solidFill>
              </a:rPr>
              <a:t> when at least one of </a:t>
            </a:r>
            <a:r>
              <a:rPr b="0" i="0" u="none" sz="1600">
                <a:solidFill>
                  <a:schemeClr val="dk1"/>
                </a:solidFill>
                <a:latin typeface="Courier New"/>
              </a:rPr>
              <a:t>A</a:t>
            </a:r>
            <a:r>
              <a:rPr b="0" i="0" u="none" sz="1600">
                <a:solidFill>
                  <a:schemeClr val="dk1"/>
                </a:solidFill>
              </a:rPr>
              <a:t> and </a:t>
            </a:r>
            <a:r>
              <a:rPr b="0" i="0" u="none" sz="1600">
                <a:solidFill>
                  <a:schemeClr val="dk1"/>
                </a:solidFill>
                <a:latin typeface="Courier New"/>
              </a:rPr>
              <a:t>B</a:t>
            </a:r>
            <a:r>
              <a:rPr b="0" i="0" u="none" sz="1600">
                <a:solidFill>
                  <a:schemeClr val="dk1"/>
                </a:solidFill>
              </a:rPr>
              <a:t> are </a:t>
            </a:r>
            <a:r>
              <a:rPr b="0" i="0" u="none" sz="1600">
                <a:solidFill>
                  <a:schemeClr val="dk1"/>
                </a:solidFill>
                <a:latin typeface="Courier New"/>
              </a:rPr>
              <a:t>false</a:t>
            </a:r>
          </a:p>
          <a:p>
            <a:pPr/>
            <a:r>
              <a:rPr b="0" i="0" u="none" sz="1600">
                <a:solidFill>
                  <a:schemeClr val="dk1"/>
                </a:solidFill>
                <a:latin typeface="Courier New"/>
              </a:rPr>
              <a:t>!A || !B</a:t>
            </a:r>
            <a:r>
              <a:rPr b="0" i="0" u="none" sz="1600">
                <a:solidFill>
                  <a:schemeClr val="dk1"/>
                </a:solidFill>
              </a:rPr>
              <a:t>: </a:t>
            </a:r>
            <a:r>
              <a:rPr b="0" i="0" u="none" sz="1600">
                <a:solidFill>
                  <a:schemeClr val="dk1"/>
                </a:solidFill>
                <a:latin typeface="Courier New"/>
              </a:rPr>
              <a:t>true</a:t>
            </a:r>
            <a:r>
              <a:rPr b="0" i="0" u="none" sz="1600">
                <a:solidFill>
                  <a:schemeClr val="dk1"/>
                </a:solidFill>
              </a:rPr>
              <a:t> when at least one of </a:t>
            </a:r>
            <a:r>
              <a:rPr b="0" i="0" u="none" sz="1600">
                <a:solidFill>
                  <a:schemeClr val="dk1"/>
                </a:solidFill>
                <a:latin typeface="Courier New"/>
              </a:rPr>
              <a:t>A</a:t>
            </a:r>
            <a:r>
              <a:rPr b="0" i="0" u="none" sz="1600">
                <a:solidFill>
                  <a:schemeClr val="dk1"/>
                </a:solidFill>
              </a:rPr>
              <a:t> and </a:t>
            </a:r>
            <a:r>
              <a:rPr b="0" i="0" u="none" sz="1600">
                <a:solidFill>
                  <a:schemeClr val="dk1"/>
                </a:solidFill>
                <a:latin typeface="Courier New"/>
              </a:rPr>
              <a:t>B</a:t>
            </a:r>
            <a:r>
              <a:rPr b="0" i="0" u="none" sz="1600">
                <a:solidFill>
                  <a:schemeClr val="dk1"/>
                </a:solidFill>
              </a:rPr>
              <a:t> are </a:t>
            </a:r>
            <a:r>
              <a:rPr b="0" i="0" u="none" sz="1600">
                <a:solidFill>
                  <a:schemeClr val="dk1"/>
                </a:solidFill>
                <a:latin typeface="Courier New"/>
              </a:rPr>
              <a:t>false</a:t>
            </a:r>
            <a:r>
              <a:rPr b="0" i="0" u="none" sz="1600">
                <a:solidFill>
                  <a:schemeClr val="dk1"/>
                </a:solidFill>
              </a:rPr>
              <a:t> (DeMorgan's Law)</a:t>
            </a:r>
          </a:p>
          <a:p>
            <a:pPr/>
            <a:r>
              <a:rPr b="0" i="0" u="none" sz="1600">
                <a:solidFill>
                  <a:schemeClr val="dk1"/>
                </a:solidFill>
                <a:latin typeface="Courier New"/>
              </a:rPr>
              <a:t>!(A &amp;&amp; B) || C</a:t>
            </a:r>
            <a:r>
              <a:rPr b="0" i="0" u="none" sz="1600">
                <a:solidFill>
                  <a:schemeClr val="dk1"/>
                </a:solidFill>
              </a:rPr>
              <a:t>: </a:t>
            </a:r>
            <a:r>
              <a:rPr b="0" i="0" u="none" sz="1600">
                <a:solidFill>
                  <a:schemeClr val="dk1"/>
                </a:solidFill>
                <a:latin typeface="Courier New"/>
              </a:rPr>
              <a:t>true</a:t>
            </a:r>
            <a:r>
              <a:rPr b="0" i="0" u="none" sz="1600">
                <a:solidFill>
                  <a:schemeClr val="dk1"/>
                </a:solidFill>
              </a:rPr>
              <a:t> when at least one of </a:t>
            </a:r>
            <a:r>
              <a:rPr b="0" i="0" u="none" sz="1600">
                <a:solidFill>
                  <a:schemeClr val="dk1"/>
                </a:solidFill>
                <a:latin typeface="Courier New"/>
              </a:rPr>
              <a:t>A</a:t>
            </a:r>
            <a:r>
              <a:rPr b="0" i="0" u="none" sz="1600">
                <a:solidFill>
                  <a:schemeClr val="dk1"/>
                </a:solidFill>
              </a:rPr>
              <a:t> and </a:t>
            </a:r>
            <a:r>
              <a:rPr b="0" i="0" u="none" sz="1600">
                <a:solidFill>
                  <a:schemeClr val="dk1"/>
                </a:solidFill>
                <a:latin typeface="Courier New"/>
              </a:rPr>
              <a:t>B</a:t>
            </a:r>
            <a:r>
              <a:rPr b="0" i="0" u="none" sz="1600">
                <a:solidFill>
                  <a:schemeClr val="dk1"/>
                </a:solidFill>
              </a:rPr>
              <a:t> are </a:t>
            </a:r>
            <a:r>
              <a:rPr b="0" i="0" u="none" sz="1600">
                <a:solidFill>
                  <a:schemeClr val="dk1"/>
                </a:solidFill>
                <a:latin typeface="Courier New"/>
              </a:rPr>
              <a:t>false</a:t>
            </a:r>
            <a:r>
              <a:rPr b="0" i="0" u="none" sz="1600">
                <a:solidFill>
                  <a:schemeClr val="dk1"/>
                </a:solidFill>
              </a:rPr>
              <a:t> or any time </a:t>
            </a:r>
            <a:r>
              <a:rPr b="0" i="0" u="none" sz="1600">
                <a:solidFill>
                  <a:schemeClr val="dk1"/>
                </a:solidFill>
                <a:latin typeface="Courier New"/>
              </a:rPr>
              <a:t>C</a:t>
            </a:r>
            <a:r>
              <a:rPr b="0" i="0" u="none" sz="1600">
                <a:solidFill>
                  <a:schemeClr val="dk1"/>
                </a:solidFill>
              </a:rPr>
              <a:t> is </a:t>
            </a:r>
            <a:r>
              <a:rPr b="0" i="0" u="none" sz="1600">
                <a:solidFill>
                  <a:schemeClr val="dk1"/>
                </a:solidFill>
                <a:latin typeface="Courier New"/>
              </a:rPr>
              <a:t>true</a:t>
            </a:r>
          </a:p>
        </p:txBody>
      </p:sp>
    </p:spTree>
  </p:cSld>
  <p:clrMapOvr>
    <a:masterClrMapping/>
  </p:clrMapOvr>
</p:sld>
</file>

<file path=ppt/slides/slide4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Not Operator (</a:t>
            </a:r>
            <a:r>
              <a:rPr b="0" i="0" u="none" sz="1600">
                <a:solidFill>
                  <a:schemeClr val="lt1"/>
                </a:solidFill>
                <a:latin typeface="Courier New"/>
              </a:rPr>
              <a:t>!</a:t>
            </a:r>
            <a:r>
              <a:rPr b="0" i="0" u="none" sz="1600">
                <a:solidFill>
                  <a:schemeClr val="lt1"/>
                </a:solidFill>
              </a:rPr>
              <a:t>)</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By using a combination of comparison operators, logical connectors, and nots we can build complex logic to test state to use in conditionals and loops…</a:t>
            </a:r>
          </a:p>
        </p:txBody>
      </p:sp>
    </p:spTree>
  </p:cSld>
  <p:clrMapOvr>
    <a:masterClrMapping/>
  </p:clrMapOvr>
</p:sld>
</file>

<file path=ppt/slides/slide4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 Complex Example</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
            </a:r>
            <a:r>
              <a:rPr>
                <a:solidFill>
                  <a:srgbClr val="008800"/>
                </a:solidFill>
              </a:rPr>
              <a:t>/**
 * Bring an umbrella if it is not raining
 * @param raining True if it is raining
 * @param temperature The temperature in degrees Fahrenheit
 * @returns A message to the user
 */</a:t>
            </a:r>
            <a:r>
              <a:rPr>
                <a:solidFill>
                  <a:srgbClr val="BBBBBB"/>
                </a:solidFill>
              </a:rPr>
              <a:t>
</a:t>
            </a:r>
            <a:r>
              <a:rPr>
                <a:solidFill>
                  <a:srgbClr val="2C2CFF"/>
                </a:solidFill>
              </a:rPr>
              <a:t>function</a:t>
            </a:r>
            <a:r>
              <a:rPr>
                <a:solidFill>
                  <a:srgbClr val="BBBBBB"/>
                </a:solidFill>
              </a:rPr>
              <a:t> </a:t>
            </a:r>
            <a:r>
              <a:rPr>
                <a:solidFill>
                  <a:srgbClr val="000000"/>
                </a:solidFill>
              </a:rPr>
              <a:t>bringUmbrella</a:t>
            </a:r>
            <a:r>
              <a:rPr>
                <a:solidFill>
                  <a:srgbClr val="000000"/>
                </a:solidFill>
              </a:rPr>
              <a:t>(</a:t>
            </a:r>
            <a:r>
              <a:rPr>
                <a:solidFill>
                  <a:srgbClr val="000000"/>
                </a:solidFill>
              </a:rPr>
              <a:t>raining</a:t>
            </a:r>
            <a:r>
              <a:rPr>
                <a:solidFill>
                  <a:srgbClr val="000000"/>
                </a:solidFill>
              </a:rPr>
              <a:t>:</a:t>
            </a:r>
            <a:r>
              <a:rPr>
                <a:solidFill>
                  <a:srgbClr val="BBBBBB"/>
                </a:solidFill>
              </a:rPr>
              <a:t> </a:t>
            </a:r>
            <a:r>
              <a:rPr>
                <a:solidFill>
                  <a:srgbClr val="2C2CFF"/>
                </a:solidFill>
              </a:rPr>
              <a:t>boolean</a:t>
            </a:r>
            <a:r>
              <a:rPr>
                <a:solidFill>
                  <a:srgbClr val="000000"/>
                </a:solidFill>
              </a:rPr>
              <a:t>,</a:t>
            </a:r>
            <a:r>
              <a:rPr>
                <a:solidFill>
                  <a:srgbClr val="BBBBBB"/>
                </a:solidFill>
              </a:rPr>
              <a:t> </a:t>
            </a:r>
            <a:r>
              <a:rPr>
                <a:solidFill>
                  <a:srgbClr val="000000"/>
                </a:solidFill>
              </a:rPr>
              <a:t>temperature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a:t>
            </a:r>
            <a:r>
              <a:rPr>
                <a:solidFill>
                  <a:srgbClr val="000000"/>
                </a:solidFill>
              </a:rPr>
              <a:t>raining</a:t>
            </a:r>
            <a:r>
              <a:rPr>
                <a:solidFill>
                  <a:srgbClr val="BBBBBB"/>
                </a:solidFill>
              </a:rPr>
              <a:t> </a:t>
            </a:r>
            <a:r>
              <a:rPr>
                <a:solidFill>
                  <a:srgbClr val="000000"/>
                </a:solidFill>
              </a:rPr>
              <a:t>&amp;&amp;</a:t>
            </a:r>
            <a:r>
              <a:rPr>
                <a:solidFill>
                  <a:srgbClr val="BBBBBB"/>
                </a:solidFill>
              </a:rPr>
              <a:t> </a:t>
            </a:r>
            <a:r>
              <a:rPr>
                <a:solidFill>
                  <a:srgbClr val="000000"/>
                </a:solidFill>
              </a:rPr>
              <a:t>temperature</a:t>
            </a:r>
            <a:r>
              <a:rPr>
                <a:solidFill>
                  <a:srgbClr val="BBBBBB"/>
                </a:solidFill>
              </a:rPr>
              <a:t> </a:t>
            </a:r>
            <a:r>
              <a:rPr>
                <a:solidFill>
                  <a:srgbClr val="000000"/>
                </a:solidFill>
              </a:rPr>
              <a:t>&lt;</a:t>
            </a:r>
            <a:r>
              <a:rPr>
                <a:solidFill>
                  <a:srgbClr val="BBBBBB"/>
                </a:solidFill>
              </a:rPr>
              <a:t> </a:t>
            </a:r>
            <a:r>
              <a:rPr>
                <a:solidFill>
                  <a:srgbClr val="2C8553"/>
                </a:solidFill>
              </a:rPr>
              <a:t>70</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"Bring an umbrella"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raining</a:t>
            </a:r>
            <a:r>
              <a:rPr>
                <a:solidFill>
                  <a:srgbClr val="BBBBBB"/>
                </a:solidFill>
              </a:rPr>
              <a:t> </a:t>
            </a:r>
            <a:r>
              <a:rPr>
                <a:solidFill>
                  <a:srgbClr val="000000"/>
                </a:solidFill>
              </a:rPr>
              <a:t>&amp;&amp;</a:t>
            </a:r>
            <a:r>
              <a:rPr>
                <a:solidFill>
                  <a:srgbClr val="BBBBBB"/>
                </a:solidFill>
              </a:rPr>
              <a:t> </a:t>
            </a:r>
            <a:r>
              <a:rPr>
                <a:solidFill>
                  <a:srgbClr val="000000"/>
                </a:solidFill>
              </a:rPr>
              <a:t>temperature</a:t>
            </a:r>
            <a:r>
              <a:rPr>
                <a:solidFill>
                  <a:srgbClr val="BBBBBB"/>
                </a:solidFill>
              </a:rPr>
              <a:t> </a:t>
            </a:r>
            <a:r>
              <a:rPr>
                <a:solidFill>
                  <a:srgbClr val="000000"/>
                </a:solidFill>
              </a:rPr>
              <a:t>&lt;</a:t>
            </a:r>
            <a:r>
              <a:rPr>
                <a:solidFill>
                  <a:srgbClr val="BBBBBB"/>
                </a:solidFill>
              </a:rPr>
              <a:t> </a:t>
            </a:r>
            <a:r>
              <a:rPr>
                <a:solidFill>
                  <a:srgbClr val="2C8553"/>
                </a:solidFill>
              </a:rPr>
              <a:t>70</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"Bring an umbrella and a jacket"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a:t>
            </a:r>
            <a:r>
              <a:rPr>
                <a:solidFill>
                  <a:srgbClr val="000000"/>
                </a:solidFill>
              </a:rPr>
              <a:t>raining</a:t>
            </a:r>
            <a:r>
              <a:rPr>
                <a:solidFill>
                  <a:srgbClr val="BBBBBB"/>
                </a:solidFill>
              </a:rPr>
              <a:t> </a:t>
            </a:r>
            <a:r>
              <a:rPr>
                <a:solidFill>
                  <a:srgbClr val="000000"/>
                </a:solidFill>
              </a:rPr>
              <a:t>&amp;&amp;</a:t>
            </a:r>
            <a:r>
              <a:rPr>
                <a:solidFill>
                  <a:srgbClr val="BBBBBB"/>
                </a:solidFill>
              </a:rPr>
              <a:t> </a:t>
            </a:r>
            <a:r>
              <a:rPr>
                <a:solidFill>
                  <a:srgbClr val="000000"/>
                </a:solidFill>
              </a:rPr>
              <a:t>temperature</a:t>
            </a:r>
            <a:r>
              <a:rPr>
                <a:solidFill>
                  <a:srgbClr val="BBBBBB"/>
                </a:solidFill>
              </a:rPr>
              <a:t> </a:t>
            </a:r>
            <a:r>
              <a:rPr>
                <a:solidFill>
                  <a:srgbClr val="000000"/>
                </a:solidFill>
              </a:rPr>
              <a:t>&gt;=</a:t>
            </a:r>
            <a:r>
              <a:rPr>
                <a:solidFill>
                  <a:srgbClr val="BBBBBB"/>
                </a:solidFill>
              </a:rPr>
              <a:t> </a:t>
            </a:r>
            <a:r>
              <a:rPr>
                <a:solidFill>
                  <a:srgbClr val="2C8553"/>
                </a:solidFill>
              </a:rPr>
              <a:t>70</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"No need for an umbrella"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800080"/>
                </a:solidFill>
              </a:rPr>
              <a:t>"No need for an umbrella, but bring a jacket"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test</a:t>
            </a:r>
            <a:r>
              <a:rPr>
                <a:solidFill>
                  <a:srgbClr val="000000"/>
                </a:solidFill>
              </a:rPr>
              <a:t>(</a:t>
            </a:r>
            <a:r>
              <a:rPr>
                <a:solidFill>
                  <a:srgbClr val="800080"/>
                </a:solidFill>
              </a:rPr>
              <a:t>"Test bringUmbrella"</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bringUmbrella</a:t>
            </a:r>
            <a:r>
              <a:rPr>
                <a:solidFill>
                  <a:srgbClr val="000000"/>
                </a:solidFill>
              </a:rPr>
              <a:t>(</a:t>
            </a:r>
            <a:r>
              <a:rPr>
                <a:solidFill>
                  <a:srgbClr val="2C2CFF"/>
                </a:solidFill>
              </a:rPr>
              <a:t>false</a:t>
            </a:r>
            <a:r>
              <a:rPr>
                <a:solidFill>
                  <a:srgbClr val="000000"/>
                </a:solidFill>
              </a:rPr>
              <a:t>,</a:t>
            </a:r>
            <a:r>
              <a:rPr>
                <a:solidFill>
                  <a:srgbClr val="BBBBBB"/>
                </a:solidFill>
              </a:rPr>
              <a:t> </a:t>
            </a:r>
            <a:r>
              <a:rPr>
                <a:solidFill>
                  <a:srgbClr val="2C8553"/>
                </a:solidFill>
              </a:rPr>
              <a:t>60</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"Bring an umbrella"</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bringUmbrella</a:t>
            </a:r>
            <a:r>
              <a:rPr>
                <a:solidFill>
                  <a:srgbClr val="000000"/>
                </a:solidFill>
              </a:rPr>
              <a:t>(</a:t>
            </a:r>
            <a:r>
              <a:rPr>
                <a:solidFill>
                  <a:srgbClr val="2C2CFF"/>
                </a:solidFill>
              </a:rPr>
              <a:t>true</a:t>
            </a:r>
            <a:r>
              <a:rPr>
                <a:solidFill>
                  <a:srgbClr val="000000"/>
                </a:solidFill>
              </a:rPr>
              <a:t>,</a:t>
            </a:r>
            <a:r>
              <a:rPr>
                <a:solidFill>
                  <a:srgbClr val="BBBBBB"/>
                </a:solidFill>
              </a:rPr>
              <a:t> </a:t>
            </a:r>
            <a:r>
              <a:rPr>
                <a:solidFill>
                  <a:srgbClr val="2C8553"/>
                </a:solidFill>
              </a:rPr>
              <a:t>60</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"Bring an umbrella and a jacket"</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bringUmbrella</a:t>
            </a:r>
            <a:r>
              <a:rPr>
                <a:solidFill>
                  <a:srgbClr val="000000"/>
                </a:solidFill>
              </a:rPr>
              <a:t>(</a:t>
            </a:r>
            <a:r>
              <a:rPr>
                <a:solidFill>
                  <a:srgbClr val="2C2CFF"/>
                </a:solidFill>
              </a:rPr>
              <a:t>false</a:t>
            </a:r>
            <a:r>
              <a:rPr>
                <a:solidFill>
                  <a:srgbClr val="000000"/>
                </a:solidFill>
              </a:rPr>
              <a:t>,</a:t>
            </a:r>
            <a:r>
              <a:rPr>
                <a:solidFill>
                  <a:srgbClr val="BBBBBB"/>
                </a:solidFill>
              </a:rPr>
              <a:t> </a:t>
            </a:r>
            <a:r>
              <a:rPr>
                <a:solidFill>
                  <a:srgbClr val="2C8553"/>
                </a:solidFill>
              </a:rPr>
              <a:t>80</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"No need for an umbrella"</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bringUmbrella</a:t>
            </a:r>
            <a:r>
              <a:rPr>
                <a:solidFill>
                  <a:srgbClr val="000000"/>
                </a:solidFill>
              </a:rPr>
              <a:t>(</a:t>
            </a:r>
            <a:r>
              <a:rPr>
                <a:solidFill>
                  <a:srgbClr val="2C2CFF"/>
                </a:solidFill>
              </a:rPr>
              <a:t>true</a:t>
            </a:r>
            <a:r>
              <a:rPr>
                <a:solidFill>
                  <a:srgbClr val="000000"/>
                </a:solidFill>
              </a:rPr>
              <a:t>,</a:t>
            </a:r>
            <a:r>
              <a:rPr>
                <a:solidFill>
                  <a:srgbClr val="BBBBBB"/>
                </a:solidFill>
              </a:rPr>
              <a:t> </a:t>
            </a:r>
            <a:r>
              <a:rPr>
                <a:solidFill>
                  <a:srgbClr val="2C8553"/>
                </a:solidFill>
              </a:rPr>
              <a:t>80</a:t>
            </a:r>
            <a:r>
              <a:rPr>
                <a:solidFill>
                  <a:srgbClr val="000000"/>
                </a:solidFill>
              </a:rPr>
              <a:t>)</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"No need for an umbrella, but bring a jacket"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4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  </a:t>
            </a:r>
            <a:r>
              <a:rPr b="1" i="0" u="none" sz="1600">
                <a:solidFill>
                  <a:schemeClr val="lt1"/>
                </a:solidFill>
              </a:rPr>
              <a:t>conditional</a:t>
            </a:r>
            <a:r>
              <a:rPr b="0" i="0" u="none" sz="1600">
                <a:solidFill>
                  <a:schemeClr val="lt1"/>
                </a:solidFill>
              </a:rPr>
              <a:t>  is a way to alter program flow based on the value (truthiness) of some boolean expression.</a:t>
            </a:r>
          </a:p>
        </p:txBody>
      </p:sp>
      <p:sp>
        <p:nvSpPr>
          <p:cNvPr id="4" name="Text Placeholder 3"/>
          <p:cNvSpPr>
            <a:spLocks noGrp="1"/>
          </p:cNvSpPr>
          <p:nvPr>
            <p:ph type="body" idx="1"/>
          </p:nvPr>
        </p:nvSpPr>
        <p:spPr/>
        <p:txBody>
          <a:bodyPr wrap="square"/>
          <a:lstStyle/>
          <a:p>
            <a:pPr/>
            <a:r>
              <a:rPr b="0" i="0" u="none" sz="1600">
                <a:solidFill>
                  <a:schemeClr val="dk1"/>
                </a:solidFill>
              </a:rPr>
              <a:t>An </a:t>
            </a:r>
            <a:r>
              <a:rPr b="0" i="0" u="none" sz="1600">
                <a:solidFill>
                  <a:schemeClr val="dk1"/>
                </a:solidFill>
                <a:latin typeface="Courier New"/>
              </a:rPr>
              <a:t>if</a:t>
            </a:r>
            <a:r>
              <a:rPr b="0" i="0" u="none" sz="1600">
                <a:solidFill>
                  <a:schemeClr val="dk1"/>
                </a:solidFill>
              </a:rPr>
              <a:t> statement is a way to alter program flow based on the value of some boolean expression. </a:t>
            </a:r>
          </a:p>
          <a:p>
            <a:pPr/>
            <a:r>
              <a:rPr b="0" i="0" u="none" sz="1600">
                <a:solidFill>
                  <a:schemeClr val="dk1"/>
                </a:solidFill>
              </a:rPr>
              <a:t>An </a:t>
            </a:r>
            <a:r>
              <a:rPr b="0" i="0" u="none" sz="1600">
                <a:solidFill>
                  <a:schemeClr val="dk1"/>
                </a:solidFill>
                <a:latin typeface="Courier New"/>
              </a:rPr>
              <a:t>else</a:t>
            </a:r>
            <a:r>
              <a:rPr b="0" i="0" u="none" sz="1600">
                <a:solidFill>
                  <a:schemeClr val="dk1"/>
                </a:solidFill>
              </a:rPr>
              <a:t> branch can be added to an </a:t>
            </a:r>
            <a:r>
              <a:rPr b="0" i="0" u="none" sz="1600">
                <a:solidFill>
                  <a:schemeClr val="dk1"/>
                </a:solidFill>
                <a:latin typeface="Courier New"/>
              </a:rPr>
              <a:t>if</a:t>
            </a:r>
            <a:r>
              <a:rPr b="0" i="0" u="none" sz="1600">
                <a:solidFill>
                  <a:schemeClr val="dk1"/>
                </a:solidFill>
              </a:rPr>
              <a:t> statement to handle the case when the expression is </a:t>
            </a:r>
            <a:r>
              <a:rPr b="0" i="0" u="none" sz="1600">
                <a:solidFill>
                  <a:schemeClr val="dk1"/>
                </a:solidFill>
                <a:latin typeface="Courier New"/>
              </a:rPr>
              <a:t>false</a:t>
            </a:r>
            <a:r>
              <a:rPr b="0" i="0" u="none" sz="1600">
                <a:solidFill>
                  <a:schemeClr val="dk1"/>
                </a:solidFill>
              </a:rPr>
              <a:t>.</a:t>
            </a:r>
          </a:p>
          <a:p>
            <a:pPr/>
            <a:r>
              <a:rPr b="0" i="0" u="none" sz="1600">
                <a:solidFill>
                  <a:schemeClr val="dk1"/>
                </a:solidFill>
              </a:rPr>
              <a:t>We can use comparison operators to compare values and logical operators to combine multiple conditions. </a:t>
            </a:r>
          </a:p>
          <a:p>
            <a:pPr/>
            <a:r>
              <a:rPr b="0" i="0" u="none" sz="1600">
                <a:solidFill>
                  <a:schemeClr val="dk1"/>
                </a:solidFill>
              </a:rPr>
              <a:t>An </a:t>
            </a:r>
            <a:r>
              <a:rPr b="0" i="0" u="none" sz="1600">
                <a:solidFill>
                  <a:schemeClr val="dk1"/>
                </a:solidFill>
                <a:latin typeface="Courier New"/>
              </a:rPr>
              <a:t>if</a:t>
            </a:r>
            <a:r>
              <a:rPr b="0" i="0" u="none" sz="1600">
                <a:solidFill>
                  <a:schemeClr val="dk1"/>
                </a:solidFill>
              </a:rPr>
              <a:t> statement can be nested inside of a function to create complex logic.</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Simple Math Example</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This would compute the same value if </a:t>
            </a:r>
            <a:r>
              <a:rPr b="0" i="0" u="none" sz="1600">
                <a:solidFill>
                  <a:schemeClr val="dk1"/>
                </a:solidFill>
                <a:latin typeface="Courier New"/>
              </a:rPr>
              <a:t>X=3</a:t>
            </a:r>
            <a:r>
              <a:rPr b="0" i="0" u="none" sz="1600">
                <a:solidFill>
                  <a:schemeClr val="dk1"/>
                </a:solidFill>
              </a:rPr>
              <a:t>, but would also compute a correct value for any other value of </a:t>
            </a:r>
            <a:r>
              <a:rPr b="0" i="0" u="none" sz="1600">
                <a:solidFill>
                  <a:schemeClr val="dk1"/>
                </a:solidFill>
                <a:latin typeface="Courier New"/>
              </a:rPr>
              <a:t>X</a:t>
            </a:r>
            <a:r>
              <a:rPr b="0" i="0" u="none" sz="1600">
                <a:solidFill>
                  <a:schemeClr val="dk1"/>
                </a:solidFill>
              </a:rPr>
              <a:t>.</a:t>
            </a:r>
            <a:r>
              <a:rPr b="0" i="0" u="none" sz="1600">
                <a:solidFill>
                  <a:schemeClr val="dk1"/>
                </a:solidFill>
              </a:rPr>
              <a:t> </a:t>
            </a:r>
            <a:r>
              <a:rPr b="0" i="0" u="none" sz="1600">
                <a:solidFill>
                  <a:schemeClr val="dk1"/>
                </a:solidFill>
              </a:rPr>
              <a:t>This is the basic idea of why we use variables. We can write a single expression that computes a correct answer for many possible values of </a:t>
            </a:r>
            <a:r>
              <a:rPr b="0" i="0" u="none" sz="1600">
                <a:solidFill>
                  <a:schemeClr val="dk1"/>
                </a:solidFill>
                <a:latin typeface="Courier New"/>
              </a:rPr>
              <a:t>X</a:t>
            </a:r>
            <a:r>
              <a:rPr b="0" i="0" u="none" sz="1600">
                <a:solidFill>
                  <a:schemeClr val="dk1"/>
                </a:solidFill>
              </a:rPr>
              <a:t> (the </a:t>
            </a:r>
            <a:r>
              <a:rPr b="1" i="0" u="none" sz="1600">
                <a:solidFill>
                  <a:schemeClr val="dk1"/>
                </a:solidFill>
              </a:rPr>
              <a:t>variable</a:t>
            </a:r>
            <a:r>
              <a:rPr b="0" i="0" u="none" sz="1600">
                <a:solidFill>
                  <a:schemeClr val="dk1"/>
                </a:solidFill>
              </a:rPr>
              <a:t>).</a:t>
            </a:r>
          </a:p>
        </p:txBody>
      </p:sp>
    </p:spTree>
  </p:cSld>
  <p:clrMapOvr>
    <a:masterClrMapping/>
  </p:clrMapOvr>
</p:sld>
</file>

<file path=ppt/slides/slide5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Next Up</a:t>
            </a:r>
          </a:p>
          <a:p>
            <a:pPr/>
            <a:r>
              <a:rPr b="0" i="0" u="none" sz="1600">
                <a:solidFill>
                  <a:schemeClr val="dk1"/>
                </a:solidFill>
              </a:rPr>
              <a:t>Now onto the next chapter: </a:t>
            </a:r>
            <a:r>
              <a:rPr b="0" i="0" u="none" sz="1600">
                <a:solidFill>
                  <a:schemeClr val="dk1"/>
                </a:solidFill>
              </a:rPr>
              <a:t>Strings &amp;raquo;</a:t>
            </a:r>
          </a:p>
        </p:txBody>
      </p:sp>
    </p:spTree>
  </p:cSld>
  <p:clrMapOvr>
    <a:masterClrMapping/>
  </p:clrMapOvr>
</p:sld>
</file>

<file path=ppt/slides/slide5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Strings</a:t>
            </a:r>
          </a:p>
        </p:txBody>
      </p:sp>
    </p:spTree>
  </p:cSld>
  <p:clrMapOvr>
    <a:masterClrMapping/>
  </p:clrMapOvr>
</p:sld>
</file>

<file path=ppt/slides/slide5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Overview</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 </a:t>
            </a:r>
            <a:r>
              <a:rPr b="0" i="0" u="none" sz="1600">
                <a:solidFill>
                  <a:schemeClr val="dk1"/>
                </a:solidFill>
                <a:latin typeface="Courier New"/>
              </a:rPr>
              <a:t>string</a:t>
            </a:r>
            <a:r>
              <a:rPr b="0" i="0" u="none" sz="1600">
                <a:solidFill>
                  <a:schemeClr val="dk1"/>
                </a:solidFill>
              </a:rPr>
              <a:t> type is a primitive data type in Typescript.</a:t>
            </a:r>
            <a:r>
              <a:rPr b="0" i="0" u="none" sz="1600">
                <a:solidFill>
                  <a:schemeClr val="dk1"/>
                </a:solidFill>
              </a:rPr>
              <a:t> </a:t>
            </a:r>
            <a:r>
              <a:rPr b="0" i="0" u="none" sz="1600">
                <a:solidFill>
                  <a:schemeClr val="dk1"/>
                </a:solidFill>
              </a:rPr>
              <a:t>We can declare a variable to be of type string directly:</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username</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"gauss"</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password</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'captain'</a:t>
            </a:r>
            <a:r>
              <a:rPr>
                <a:solidFill>
                  <a:srgbClr val="000000"/>
                </a:solidFill>
              </a:rPr>
              <a:t>;</a:t>
            </a:r>
            <a:r>
              <a:rPr>
                <a:solidFill>
                  <a:srgbClr val="BBBBBB"/>
                </a:solidFill>
              </a:rPr>
              <a:t>
</a:t>
            </a:r>
          </a:p>
          <a:p>
            <a:pPr/>
            <a:r>
              <a:rPr b="0" i="0" u="none" sz="1600">
                <a:solidFill>
                  <a:schemeClr val="dk1"/>
                </a:solidFill>
              </a:rPr>
              <a:t>Notice how we can use either single or double quotes to define a string.</a:t>
            </a:r>
          </a:p>
        </p:txBody>
      </p:sp>
    </p:spTree>
  </p:cSld>
  <p:clrMapOvr>
    <a:masterClrMapping/>
  </p:clrMapOvr>
</p:sld>
</file>

<file path=ppt/slides/slide5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String Methods and operations</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There are several functions which we can use to operate on strings in Typescript.</a:t>
            </a:r>
            <a:r>
              <a:rPr b="0" i="0" u="none" sz="1600">
                <a:solidFill>
                  <a:schemeClr val="dk1"/>
                </a:solidFill>
              </a:rPr>
              <a:t> </a:t>
            </a:r>
            <a:r>
              <a:rPr b="0" i="0" u="none" sz="1600">
                <a:solidFill>
                  <a:schemeClr val="dk1"/>
                </a:solidFill>
              </a:rPr>
              <a:t>We will look at some of the most common ones briefly, but there are actually many more!</a:t>
            </a:r>
          </a:p>
        </p:txBody>
      </p:sp>
      <p:pic>
        <p:nvPicPr>
          <p:cNvPr id="6" name="Picture 5" descr="CISC181-Week 13.jpg"/>
          <p:cNvPicPr>
            <a:picLocks noChangeAspect="1"/>
          </p:cNvPicPr>
          <p:nvPr/>
        </p:nvPicPr>
        <p:blipFill>
          <a:blip r:embed="rId2"/>
          <a:stretch>
            <a:fillRect/>
          </a:stretch>
        </p:blipFill>
        <p:spPr>
          <a:xfrm>
            <a:off x="4634149" y="1440834"/>
            <a:ext cx="4385553" cy="2890478"/>
          </a:xfrm>
          <a:prstGeom prst="rect">
            <a:avLst/>
          </a:prstGeom>
        </p:spPr>
      </p:pic>
    </p:spTree>
  </p:cSld>
  <p:clrMapOvr>
    <a:masterClrMapping/>
  </p:clrMapOvr>
</p:sld>
</file>

<file path=ppt/slides/slide5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1" u="none" sz="1600">
                <a:solidFill>
                  <a:schemeClr val="lt1"/>
                </a:solidFill>
              </a:rPr>
              <a:t>charAt</a:t>
            </a:r>
            <a:r>
              <a:rPr b="0" i="0" u="none" sz="1600">
                <a:solidFill>
                  <a:schemeClr val="lt1"/>
                </a:solidFill>
              </a:rPr>
              <a:t>, </a:t>
            </a:r>
            <a:r>
              <a:rPr b="0" i="1" u="none" sz="1600">
                <a:solidFill>
                  <a:schemeClr val="lt1"/>
                </a:solidFill>
              </a:rPr>
              <a:t>indexOf</a:t>
            </a:r>
            <a:r>
              <a:rPr b="0" i="0" u="none" sz="1600">
                <a:solidFill>
                  <a:schemeClr val="lt1"/>
                </a:solidFill>
              </a:rPr>
              <a:t>, and </a:t>
            </a:r>
            <a:r>
              <a:rPr b="0" i="1" u="none" sz="1600">
                <a:solidFill>
                  <a:schemeClr val="lt1"/>
                </a:solidFill>
              </a:rPr>
              <a:t>lastIndexOf</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You can use the </a:t>
            </a:r>
            <a:r>
              <a:rPr b="0" i="0" u="none" sz="1600">
                <a:solidFill>
                  <a:schemeClr val="dk1"/>
                </a:solidFill>
                <a:latin typeface="Courier New"/>
              </a:rPr>
              <a:t>charAt</a:t>
            </a:r>
            <a:r>
              <a:rPr b="0" i="0" u="none" sz="1600">
                <a:solidFill>
                  <a:schemeClr val="dk1"/>
                </a:solidFill>
              </a:rPr>
              <a:t>, </a:t>
            </a:r>
            <a:r>
              <a:rPr b="0" i="0" u="none" sz="1600">
                <a:solidFill>
                  <a:schemeClr val="dk1"/>
                </a:solidFill>
                <a:latin typeface="Courier New"/>
              </a:rPr>
              <a:t>indexOf</a:t>
            </a:r>
            <a:r>
              <a:rPr b="0" i="0" u="none" sz="1600">
                <a:solidFill>
                  <a:schemeClr val="dk1"/>
                </a:solidFill>
              </a:rPr>
              <a:t>, and </a:t>
            </a:r>
            <a:r>
              <a:rPr b="0" i="0" u="none" sz="1600">
                <a:solidFill>
                  <a:schemeClr val="dk1"/>
                </a:solidFill>
                <a:latin typeface="Courier New"/>
              </a:rPr>
              <a:t>lastIndexOf</a:t>
            </a:r>
            <a:r>
              <a:rPr b="0" i="0" u="none" sz="1600">
                <a:solidFill>
                  <a:schemeClr val="dk1"/>
                </a:solidFill>
              </a:rPr>
              <a:t> methods to get information about the characters in a string.</a:t>
            </a:r>
          </a:p>
          <a:p>
            <a:pPr lvl="1"/>
            <a:r>
              <a:rPr b="0" i="0" u="none" sz="1600">
                <a:solidFill>
                  <a:schemeClr val="dk1"/>
                </a:solidFill>
                <a:latin typeface="Courier New"/>
              </a:rPr>
              <a:t>charAt(index)</a:t>
            </a:r>
            <a:r>
              <a:rPr b="0" i="0" u="none" sz="1600">
                <a:solidFill>
                  <a:schemeClr val="dk1"/>
                </a:solidFill>
              </a:rPr>
              <a:t>: This method will return character at the specified index, or an empty string if the index is out of range.</a:t>
            </a:r>
          </a:p>
          <a:p>
            <a:pPr lvl="1"/>
            <a:r>
              <a:rPr b="0" i="0" u="none" sz="1600">
                <a:solidFill>
                  <a:schemeClr val="dk1"/>
                </a:solidFill>
                <a:latin typeface="Courier New"/>
              </a:rPr>
              <a:t>indexOf(value)</a:t>
            </a:r>
            <a:r>
              <a:rPr b="0" i="0" u="none" sz="1600">
                <a:solidFill>
                  <a:schemeClr val="dk1"/>
                </a:solidFill>
              </a:rPr>
              <a:t>: This method will return the index of the first occurrence of the specified value, or -1 if not found.</a:t>
            </a:r>
          </a:p>
          <a:p>
            <a:pPr lvl="1"/>
            <a:r>
              <a:rPr b="0" i="0" u="none" sz="1600">
                <a:solidFill>
                  <a:schemeClr val="dk1"/>
                </a:solidFill>
                <a:latin typeface="Courier New"/>
              </a:rPr>
              <a:t>lastIndexOf(value)</a:t>
            </a:r>
            <a:r>
              <a:rPr b="0" i="0" u="none" sz="1600">
                <a:solidFill>
                  <a:schemeClr val="dk1"/>
                </a:solidFill>
              </a:rPr>
              <a:t>: This method will return the index of the last occurrence of the specified value, or -1 if not found.</a:t>
            </a:r>
          </a:p>
        </p:txBody>
      </p:sp>
    </p:spTree>
  </p:cSld>
  <p:clrMapOvr>
    <a:masterClrMapping/>
  </p:clrMapOvr>
</p:sld>
</file>

<file path=ppt/slides/slide5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1" u="none" sz="1600">
                <a:solidFill>
                  <a:schemeClr val="lt1"/>
                </a:solidFill>
              </a:rPr>
              <a:t>charAt</a:t>
            </a:r>
            <a:r>
              <a:rPr b="0" i="0" u="none" sz="1600">
                <a:solidFill>
                  <a:schemeClr val="lt1"/>
                </a:solidFill>
              </a:rPr>
              <a:t>, </a:t>
            </a:r>
            <a:r>
              <a:rPr b="0" i="1" u="none" sz="1600">
                <a:solidFill>
                  <a:schemeClr val="lt1"/>
                </a:solidFill>
              </a:rPr>
              <a:t>indexOf</a:t>
            </a:r>
            <a:r>
              <a:rPr b="0" i="0" u="none" sz="1600">
                <a:solidFill>
                  <a:schemeClr val="lt1"/>
                </a:solidFill>
              </a:rPr>
              <a:t>, and </a:t>
            </a:r>
            <a:r>
              <a:rPr b="0" i="1" u="none" sz="1600">
                <a:solidFill>
                  <a:schemeClr val="lt1"/>
                </a:solidFill>
              </a:rPr>
              <a:t>lastIndexOf</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As a more concrete example: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 World"</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charAt</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"l"</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indexOf</a:t>
            </a:r>
            <a:r>
              <a:rPr>
                <a:solidFill>
                  <a:srgbClr val="000000"/>
                </a:solidFill>
              </a:rPr>
              <a:t>(</a:t>
            </a:r>
            <a:r>
              <a:rPr>
                <a:solidFill>
                  <a:srgbClr val="800080"/>
                </a:solidFill>
              </a:rPr>
              <a:t>"o"</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4</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indexOf</a:t>
            </a:r>
            <a:r>
              <a:rPr>
                <a:solidFill>
                  <a:srgbClr val="000000"/>
                </a:solidFill>
              </a:rPr>
              <a:t>(</a:t>
            </a:r>
            <a:r>
              <a:rPr>
                <a:solidFill>
                  <a:srgbClr val="800080"/>
                </a:solidFill>
              </a:rPr>
              <a:t>"x"</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-1</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indexOf</a:t>
            </a:r>
            <a:r>
              <a:rPr>
                <a:solidFill>
                  <a:srgbClr val="000000"/>
                </a:solidFill>
              </a:rPr>
              <a:t>(</a:t>
            </a:r>
            <a:r>
              <a:rPr>
                <a:solidFill>
                  <a:srgbClr val="800080"/>
                </a:solidFill>
              </a:rPr>
              <a:t>"lo"</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3</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lastIndexOf</a:t>
            </a:r>
            <a:r>
              <a:rPr>
                <a:solidFill>
                  <a:srgbClr val="000000"/>
                </a:solidFill>
              </a:rPr>
              <a:t>(</a:t>
            </a:r>
            <a:r>
              <a:rPr>
                <a:solidFill>
                  <a:srgbClr val="800080"/>
                </a:solidFill>
              </a:rPr>
              <a:t>"o"</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7</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lastIndexOf</a:t>
            </a:r>
            <a:r>
              <a:rPr>
                <a:solidFill>
                  <a:srgbClr val="000000"/>
                </a:solidFill>
              </a:rPr>
              <a:t>(</a:t>
            </a:r>
            <a:r>
              <a:rPr>
                <a:solidFill>
                  <a:srgbClr val="800080"/>
                </a:solidFill>
              </a:rPr>
              <a:t>"z"</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-1</a:t>
            </a:r>
            <a:r>
              <a:rPr>
                <a:solidFill>
                  <a:srgbClr val="BBBBBB"/>
                </a:solidFill>
              </a:rPr>
              <a:t>
</a:t>
            </a:r>
          </a:p>
        </p:txBody>
      </p:sp>
    </p:spTree>
  </p:cSld>
  <p:clrMapOvr>
    <a:masterClrMapping/>
  </p:clrMapOvr>
</p:sld>
</file>

<file path=ppt/slides/slide5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Square Bracket Access of Strings</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Besides using the </a:t>
            </a:r>
            <a:r>
              <a:rPr b="0" i="0" u="none" sz="1600">
                <a:solidFill>
                  <a:schemeClr val="dk1"/>
                </a:solidFill>
                <a:latin typeface="Courier New"/>
              </a:rPr>
              <a:t>charAt</a:t>
            </a:r>
            <a:r>
              <a:rPr b="0" i="0" u="none" sz="1600">
                <a:solidFill>
                  <a:schemeClr val="dk1"/>
                </a:solidFill>
              </a:rPr>
              <a:t> method, you can also access individual characters in a string using square brackets.</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 World"</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"l"</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2C8553"/>
                </a:solidFill>
              </a:rPr>
              <a:t>4</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"o"</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2C8553"/>
                </a:solidFill>
              </a:rPr>
              <a:t>10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"d"</a:t>
            </a:r>
            <a:r>
              <a:rPr>
                <a:solidFill>
                  <a:srgbClr val="BBBBBB"/>
                </a:solidFill>
              </a:rPr>
              <a:t>
</a:t>
            </a:r>
          </a:p>
        </p:txBody>
      </p:sp>
    </p:spTree>
  </p:cSld>
  <p:clrMapOvr>
    <a:masterClrMapping/>
  </p:clrMapOvr>
</p:sld>
</file>

<file path=ppt/slides/slide5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No Negative Indices with Brackets</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Unlike Python, you cannot access characters in a string using negative indexes in TypeScript. The result will be the special value </a:t>
            </a:r>
            <a:r>
              <a:rPr b="0" i="0" u="none" sz="1600">
                <a:solidFill>
                  <a:schemeClr val="dk1"/>
                </a:solidFill>
                <a:latin typeface="Courier New"/>
              </a:rPr>
              <a:t>undefined</a:t>
            </a:r>
            <a:r>
              <a:rPr b="0" i="0" u="none" sz="1600">
                <a:solidFill>
                  <a:schemeClr val="dk1"/>
                </a:solidFill>
              </a:rPr>
              <a:t>.</a:t>
            </a:r>
            <a:r>
              <a:rPr b="0" i="0" u="none" sz="1600">
                <a:solidFill>
                  <a:schemeClr val="dk1"/>
                </a:solidFill>
              </a:rPr>
              <a:t>With the </a:t>
            </a:r>
            <a:r>
              <a:rPr b="0" i="0" u="none" sz="1600">
                <a:solidFill>
                  <a:schemeClr val="dk1"/>
                </a:solidFill>
                <a:latin typeface="Courier New"/>
              </a:rPr>
              <a:t>charAt</a:t>
            </a:r>
            <a:r>
              <a:rPr b="0" i="0" u="none" sz="1600">
                <a:solidFill>
                  <a:schemeClr val="dk1"/>
                </a:solidFill>
              </a:rPr>
              <a:t> method, the result would be an empty string instead.</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 World"</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undefined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undefined</a:t>
            </a:r>
            <a:r>
              <a:rPr>
                <a:solidFill>
                  <a:srgbClr val="BBBBBB"/>
                </a:solidFill>
              </a:rPr>
              <a:t>
</a:t>
            </a:r>
          </a:p>
        </p:txBody>
      </p:sp>
    </p:spTree>
  </p:cSld>
  <p:clrMapOvr>
    <a:masterClrMapping/>
  </p:clrMapOvr>
</p:sld>
</file>

<file path=ppt/slides/slide5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Taking Parts of Strings with </a:t>
            </a:r>
            <a:r>
              <a:rPr b="0" i="0" u="none" sz="1600">
                <a:solidFill>
                  <a:schemeClr val="lt1"/>
                </a:solidFill>
                <a:latin typeface="Courier New"/>
              </a:rPr>
              <a:t>slice</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You can use the </a:t>
            </a:r>
            <a:r>
              <a:rPr b="0" i="0" u="none" sz="1600">
                <a:solidFill>
                  <a:schemeClr val="dk1"/>
                </a:solidFill>
                <a:latin typeface="Courier New"/>
              </a:rPr>
              <a:t>slice</a:t>
            </a:r>
            <a:r>
              <a:rPr b="0" i="0" u="none" sz="1600">
                <a:solidFill>
                  <a:schemeClr val="dk1"/>
                </a:solidFill>
              </a:rPr>
              <a:t> method to extract parts of a string.</a:t>
            </a:r>
          </a:p>
          <a:p>
            <a:pPr lvl="1"/>
            <a:r>
              <a:rPr b="0" i="0" u="none" sz="1600">
                <a:solidFill>
                  <a:schemeClr val="dk1"/>
                </a:solidFill>
              </a:rPr>
              <a:t>The first parameter is the starting slice position.</a:t>
            </a:r>
          </a:p>
          <a:p>
            <a:pPr lvl="1"/>
            <a:r>
              <a:rPr b="0" i="0" u="none" sz="1600">
                <a:solidFill>
                  <a:schemeClr val="dk1"/>
                </a:solidFill>
              </a:rPr>
              <a:t>The second parameter is the ending slice position (not included in the result).</a:t>
            </a:r>
          </a:p>
          <a:p>
            <a:pPr lvl="1"/>
            <a:r>
              <a:rPr b="0" i="0" u="none" sz="1600">
                <a:solidFill>
                  <a:schemeClr val="dk1"/>
                </a:solidFill>
              </a:rPr>
              <a:t>If the second parameter is omitted, the slice will go to the end of the string.</a:t>
            </a:r>
          </a:p>
          <a:p>
            <a:pPr lvl="1"/>
            <a:r>
              <a:rPr b="0" i="0" u="none" sz="1600">
                <a:solidFill>
                  <a:schemeClr val="dk1"/>
                </a:solidFill>
              </a:rPr>
              <a:t>If the first parameter is negative, it will be treated as an offset from the end of the string.</a:t>
            </a:r>
          </a:p>
          <a:p>
            <a:pPr lvl="1"/>
            <a:r>
              <a:rPr b="0" i="0" u="none" sz="1600">
                <a:solidFill>
                  <a:schemeClr val="dk1"/>
                </a:solidFill>
              </a:rPr>
              <a:t>If the second parameter is negative, it will be treated as an offset from the end of the string.</a:t>
            </a:r>
          </a:p>
        </p:txBody>
      </p:sp>
    </p:spTree>
  </p:cSld>
  <p:clrMapOvr>
    <a:masterClrMapping/>
  </p:clrMapOvr>
</p:sld>
</file>

<file path=ppt/slides/slide5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Taking Parts of Strings with </a:t>
            </a:r>
            <a:r>
              <a:rPr b="0" i="0" u="none" sz="1600">
                <a:solidFill>
                  <a:schemeClr val="lt1"/>
                </a:solidFill>
                <a:latin typeface="Courier New"/>
              </a:rPr>
              <a:t>slice</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 World"</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"llo World"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2C8553"/>
                </a:solidFill>
              </a:rPr>
              <a:t>2</a:t>
            </a:r>
            <a:r>
              <a:rPr>
                <a:solidFill>
                  <a:srgbClr val="000000"/>
                </a:solidFill>
              </a:rPr>
              <a:t>,</a:t>
            </a:r>
            <a:r>
              <a:rPr>
                <a:solidFill>
                  <a:srgbClr val="BBBBBB"/>
                </a:solidFill>
              </a:rPr>
              <a:t> </a:t>
            </a:r>
            <a:r>
              <a:rPr>
                <a:solidFill>
                  <a:srgbClr val="2C8553"/>
                </a:solidFill>
              </a:rPr>
              <a:t>5</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"llo"</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"rld"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"Hello Worl"</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2C8553"/>
                </a:solidFill>
              </a:rPr>
              <a:t>5</a:t>
            </a:r>
            <a:r>
              <a:rPr>
                <a:solidFill>
                  <a:srgbClr val="000000"/>
                </a:solidFill>
              </a:rPr>
              <a:t>,</a:t>
            </a:r>
            <a:r>
              <a:rPr>
                <a:solidFill>
                  <a:srgbClr val="BBBBBB"/>
                </a:solidFill>
              </a:rPr>
              <a:t> </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 World"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2C8553"/>
                </a:solidFill>
              </a:rPr>
              <a:t>5</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2C8553"/>
                </a:solidFill>
              </a:rPr>
              <a:t>4</a:t>
            </a:r>
            <a:r>
              <a:rPr>
                <a:solidFill>
                  <a:srgbClr val="000000"/>
                </a:solidFill>
              </a:rPr>
              <a:t>,</a:t>
            </a:r>
            <a:r>
              <a:rPr>
                <a:solidFill>
                  <a:srgbClr val="BBBBBB"/>
                </a:solidFill>
              </a:rPr>
              <a:t> </a:t>
            </a:r>
            <a:r>
              <a:rPr>
                <a:solidFill>
                  <a:srgbClr val="2C8553"/>
                </a:solidFill>
              </a:rPr>
              <a:t>5</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"o"</a:t>
            </a:r>
            <a:r>
              <a:rPr>
                <a:solidFill>
                  <a:srgbClr val="BBBBBB"/>
                </a:solidFill>
              </a:rPr>
              <a:t>
</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Another Math Example</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5" name="Text Placeholder 4"/>
          <p:cNvSpPr>
            <a:spLocks noGrp="1"/>
          </p:cNvSpPr>
          <p:nvPr>
            <p:ph type="body" idx="2"/>
          </p:nvPr>
        </p:nvSpPr>
        <p:spPr/>
        <p:txBody>
          <a:bodyPr wrap="square"/>
          <a:lstStyle/>
          <a:p>
            <a:pPr/>
            <a:r>
              <a:rPr b="0" i="0" u="none" sz="1600">
                <a:solidFill>
                  <a:schemeClr val="dk1"/>
                </a:solidFill>
              </a:rPr>
              <a:t>Using variables we can represent concepts like the equation of a line. In the visualization shown:</a:t>
            </a:r>
          </a:p>
        </p:txBody>
      </p:sp>
      <p:pic>
        <p:nvPicPr>
          <p:cNvPr id="6" name="Picture 5" descr="CISC181-Week 11.png"/>
          <p:cNvPicPr>
            <a:picLocks noChangeAspect="1"/>
          </p:cNvPicPr>
          <p:nvPr/>
        </p:nvPicPr>
        <p:blipFill>
          <a:blip r:embed="rId2"/>
          <a:stretch>
            <a:fillRect/>
          </a:stretch>
        </p:blipFill>
        <p:spPr>
          <a:xfrm>
            <a:off x="124298" y="1299037"/>
            <a:ext cx="4385553" cy="3174074"/>
          </a:xfrm>
          <a:prstGeom prst="rect">
            <a:avLst/>
          </a:prstGeom>
        </p:spPr>
      </p:pic>
    </p:spTree>
  </p:cSld>
  <p:clrMapOvr>
    <a:masterClrMapping/>
  </p:clrMapOvr>
</p:sld>
</file>

<file path=ppt/slides/slide6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Indexes and Slices in Strings</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5" name="Text Placeholder 4"/>
          <p:cNvSpPr>
            <a:spLocks noGrp="1"/>
          </p:cNvSpPr>
          <p:nvPr>
            <p:ph type="body" idx="2"/>
          </p:nvPr>
        </p:nvSpPr>
        <p:spPr/>
        <p:txBody>
          <a:bodyPr wrap="square"/>
          <a:lstStyle/>
          <a:p>
            <a:pPr/>
            <a:r>
              <a:rPr b="0" i="0" u="none" sz="1600">
                <a:solidFill>
                  <a:schemeClr val="dk1"/>
                </a:solidFill>
              </a:rPr>
              <a:t>It can be difficult to remember how string slicing works, compared to regular indexes. The image above should help you remember how to slice strings:</a:t>
            </a:r>
          </a:p>
        </p:txBody>
      </p:sp>
      <p:pic>
        <p:nvPicPr>
          <p:cNvPr id="6" name="Picture 5" descr="intro_strings_tip.png"/>
          <p:cNvPicPr>
            <a:picLocks noChangeAspect="1"/>
          </p:cNvPicPr>
          <p:nvPr/>
        </p:nvPicPr>
        <p:blipFill>
          <a:blip r:embed="rId2"/>
          <a:stretch>
            <a:fillRect/>
          </a:stretch>
        </p:blipFill>
        <p:spPr>
          <a:xfrm>
            <a:off x="124298" y="2110024"/>
            <a:ext cx="4385553" cy="1552099"/>
          </a:xfrm>
          <a:prstGeom prst="rect">
            <a:avLst/>
          </a:prstGeom>
        </p:spPr>
      </p:pic>
    </p:spTree>
  </p:cSld>
  <p:clrMapOvr>
    <a:masterClrMapping/>
  </p:clrMapOvr>
</p:sld>
</file>

<file path=ppt/slides/slide6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Indexes and Slices in Strings</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When indexing, put numbers directly below the characters</a:t>
            </a:r>
          </a:p>
          <a:p>
            <a:pPr/>
            <a:r>
              <a:rPr b="0" i="0" u="none" sz="1600">
                <a:solidFill>
                  <a:schemeClr val="dk1"/>
                </a:solidFill>
              </a:rPr>
              <a:t>When slicing, put the numbers </a:t>
            </a:r>
            <a:r>
              <a:rPr b="0" i="1" u="none" sz="1600">
                <a:solidFill>
                  <a:schemeClr val="dk1"/>
                </a:solidFill>
              </a:rPr>
              <a:t>between</a:t>
            </a:r>
            <a:r>
              <a:rPr b="0" i="0" u="none" sz="1600">
                <a:solidFill>
                  <a:schemeClr val="dk1"/>
                </a:solidFill>
              </a:rPr>
              <a:t> the characters.</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message</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"What time is it?"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8553"/>
                </a:solidFill>
              </a:rPr>
              <a:t>4</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"What"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2C8553"/>
                </a:solidFill>
              </a:rPr>
              <a:t>5</a:t>
            </a:r>
            <a:r>
              <a:rPr>
                <a:solidFill>
                  <a:srgbClr val="000000"/>
                </a:solidFill>
              </a:rPr>
              <a:t>,</a:t>
            </a:r>
            <a:r>
              <a:rPr>
                <a:solidFill>
                  <a:srgbClr val="BBBBBB"/>
                </a:solidFill>
              </a:rPr>
              <a:t> </a:t>
            </a:r>
            <a:r>
              <a:rPr>
                <a:solidFill>
                  <a:srgbClr val="2C8553"/>
                </a:solidFill>
              </a:rPr>
              <a:t>9</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"time"</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"it?"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"What time is it"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2C8553"/>
                </a:solidFill>
              </a:rPr>
              <a:t>5</a:t>
            </a:r>
            <a:r>
              <a:rPr>
                <a:solidFill>
                  <a:srgbClr val="000000"/>
                </a:solidFill>
              </a:rPr>
              <a:t>,</a:t>
            </a:r>
            <a:r>
              <a:rPr>
                <a:solidFill>
                  <a:srgbClr val="BBBBBB"/>
                </a:solidFill>
              </a:rPr>
              <a:t> </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"time is"</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2C8553"/>
                </a:solidFill>
              </a:rPr>
              <a:t>5</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message</a:t>
            </a:r>
            <a:r>
              <a:rPr>
                <a:solidFill>
                  <a:srgbClr val="000000"/>
                </a:solidFill>
              </a:rPr>
              <a:t>.</a:t>
            </a:r>
            <a:r>
              <a:rPr>
                <a:solidFill>
                  <a:srgbClr val="000000"/>
                </a:solidFill>
              </a:rPr>
              <a:t>slice</a:t>
            </a:r>
            <a:r>
              <a:rPr>
                <a:solidFill>
                  <a:srgbClr val="000000"/>
                </a:solidFill>
              </a:rPr>
              <a:t>(</a:t>
            </a:r>
            <a:r>
              <a:rPr>
                <a:solidFill>
                  <a:srgbClr val="2C8553"/>
                </a:solidFill>
              </a:rPr>
              <a:t>4</a:t>
            </a:r>
            <a:r>
              <a:rPr>
                <a:solidFill>
                  <a:srgbClr val="000000"/>
                </a:solidFill>
              </a:rPr>
              <a:t>,</a:t>
            </a:r>
            <a:r>
              <a:rPr>
                <a:solidFill>
                  <a:srgbClr val="BBBBBB"/>
                </a:solidFill>
              </a:rPr>
              <a:t> </a:t>
            </a:r>
            <a:r>
              <a:rPr>
                <a:solidFill>
                  <a:srgbClr val="2C8553"/>
                </a:solidFill>
              </a:rPr>
              <a:t>5</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 "</a:t>
            </a:r>
            <a:r>
              <a:rPr>
                <a:solidFill>
                  <a:srgbClr val="BBBBBB"/>
                </a:solidFill>
              </a:rPr>
              <a:t>
</a:t>
            </a:r>
          </a:p>
        </p:txBody>
      </p:sp>
    </p:spTree>
  </p:cSld>
  <p:clrMapOvr>
    <a:masterClrMapping/>
  </p:clrMapOvr>
</p:sld>
</file>

<file path=ppt/slides/slide6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Combining Strings with </a:t>
            </a:r>
            <a:r>
              <a:rPr b="0" i="0" u="none" sz="1600">
                <a:solidFill>
                  <a:schemeClr val="lt1"/>
                </a:solidFill>
                <a:latin typeface="Courier New"/>
              </a:rPr>
              <a:t>concat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 </a:t>
            </a:r>
            <a:r>
              <a:rPr b="0" i="0" u="none" sz="1600">
                <a:solidFill>
                  <a:schemeClr val="dk1"/>
                </a:solidFill>
                <a:latin typeface="Courier New"/>
              </a:rPr>
              <a:t>concat</a:t>
            </a:r>
            <a:r>
              <a:rPr b="0" i="0" u="none" sz="1600">
                <a:solidFill>
                  <a:schemeClr val="dk1"/>
                </a:solidFill>
              </a:rPr>
              <a:t> method will combine two separate strings and return that combined string.</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myStr1</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myStr2</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"World"</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myStr1</a:t>
            </a:r>
            <a:r>
              <a:rPr>
                <a:solidFill>
                  <a:srgbClr val="000000"/>
                </a:solidFill>
              </a:rPr>
              <a:t>.</a:t>
            </a:r>
            <a:r>
              <a:rPr>
                <a:solidFill>
                  <a:srgbClr val="000000"/>
                </a:solidFill>
              </a:rPr>
              <a:t>concat</a:t>
            </a:r>
            <a:r>
              <a:rPr>
                <a:solidFill>
                  <a:srgbClr val="000000"/>
                </a:solidFill>
              </a:rPr>
              <a:t>(</a:t>
            </a:r>
            <a:r>
              <a:rPr>
                <a:solidFill>
                  <a:srgbClr val="000000"/>
                </a:solidFill>
              </a:rPr>
              <a:t>myStr2</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"HelloWorld"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myStr1</a:t>
            </a:r>
            <a:r>
              <a:rPr>
                <a:solidFill>
                  <a:srgbClr val="000000"/>
                </a:solidFill>
              </a:rPr>
              <a:t>.</a:t>
            </a:r>
            <a:r>
              <a:rPr>
                <a:solidFill>
                  <a:srgbClr val="000000"/>
                </a:solidFill>
              </a:rPr>
              <a:t>concat</a:t>
            </a:r>
            <a:r>
              <a:rPr>
                <a:solidFill>
                  <a:srgbClr val="000000"/>
                </a:solidFill>
              </a:rPr>
              <a:t>(</a:t>
            </a:r>
            <a:r>
              <a:rPr>
                <a:solidFill>
                  <a:srgbClr val="800080"/>
                </a:solidFill>
              </a:rPr>
              <a:t>" "</a:t>
            </a:r>
            <a:r>
              <a:rPr>
                <a:solidFill>
                  <a:srgbClr val="000000"/>
                </a:solidFill>
              </a:rPr>
              <a:t>,</a:t>
            </a:r>
            <a:r>
              <a:rPr>
                <a:solidFill>
                  <a:srgbClr val="BBBBBB"/>
                </a:solidFill>
              </a:rPr>
              <a:t> </a:t>
            </a:r>
            <a:r>
              <a:rPr>
                <a:solidFill>
                  <a:srgbClr val="000000"/>
                </a:solidFill>
              </a:rPr>
              <a:t>myStr2</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"Hello World"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myStr2</a:t>
            </a:r>
            <a:r>
              <a:rPr>
                <a:solidFill>
                  <a:srgbClr val="000000"/>
                </a:solidFill>
              </a:rPr>
              <a:t>.</a:t>
            </a:r>
            <a:r>
              <a:rPr>
                <a:solidFill>
                  <a:srgbClr val="000000"/>
                </a:solidFill>
              </a:rPr>
              <a:t>concat</a:t>
            </a:r>
            <a:r>
              <a:rPr>
                <a:solidFill>
                  <a:srgbClr val="000000"/>
                </a:solidFill>
              </a:rPr>
              <a:t>(</a:t>
            </a:r>
            <a:r>
              <a:rPr>
                <a:solidFill>
                  <a:srgbClr val="000000"/>
                </a:solidFill>
              </a:rPr>
              <a:t>myStr1</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"WorldHello"</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myStr2</a:t>
            </a:r>
            <a:r>
              <a:rPr>
                <a:solidFill>
                  <a:srgbClr val="000000"/>
                </a:solidFill>
              </a:rPr>
              <a:t>.</a:t>
            </a:r>
            <a:r>
              <a:rPr>
                <a:solidFill>
                  <a:srgbClr val="000000"/>
                </a:solidFill>
              </a:rPr>
              <a:t>concat</a:t>
            </a:r>
            <a:r>
              <a:rPr>
                <a:solidFill>
                  <a:srgbClr val="000000"/>
                </a:solidFill>
              </a:rPr>
              <a:t>(</a:t>
            </a:r>
            <a:r>
              <a:rPr>
                <a:solidFill>
                  <a:srgbClr val="800080"/>
                </a:solidFill>
              </a:rPr>
              <a:t>","</a:t>
            </a:r>
            <a:r>
              <a:rPr>
                <a:solidFill>
                  <a:srgbClr val="000000"/>
                </a:solidFill>
              </a:rPr>
              <a:t>,</a:t>
            </a:r>
            <a:r>
              <a:rPr>
                <a:solidFill>
                  <a:srgbClr val="BBBBBB"/>
                </a:solidFill>
              </a:rPr>
              <a:t> </a:t>
            </a:r>
            <a:r>
              <a:rPr>
                <a:solidFill>
                  <a:srgbClr val="000000"/>
                </a:solidFill>
              </a:rPr>
              <a:t>myStr1</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"World,Hello"</a:t>
            </a:r>
            <a:r>
              <a:rPr>
                <a:solidFill>
                  <a:srgbClr val="BBBBBB"/>
                </a:solidFill>
              </a:rPr>
              <a:t>
</a:t>
            </a:r>
          </a:p>
        </p:txBody>
      </p:sp>
    </p:spTree>
  </p:cSld>
  <p:clrMapOvr>
    <a:masterClrMapping/>
  </p:clrMapOvr>
</p:sld>
</file>

<file path=ppt/slides/slide6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Combining Strings with </a:t>
            </a:r>
            <a:r>
              <a:rPr b="0" i="0" u="none" sz="1600">
                <a:solidFill>
                  <a:schemeClr val="lt1"/>
                </a:solidFill>
                <a:latin typeface="Courier New"/>
              </a:rPr>
              <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Note that you can also use the </a:t>
            </a:r>
            <a:r>
              <a:rPr b="0" i="0" u="none" sz="1600">
                <a:solidFill>
                  <a:schemeClr val="dk1"/>
                </a:solidFill>
                <a:latin typeface="Courier New"/>
              </a:rPr>
              <a:t>+</a:t>
            </a:r>
            <a:r>
              <a:rPr b="0" i="0" u="none" sz="1600">
                <a:solidFill>
                  <a:schemeClr val="dk1"/>
                </a:solidFill>
              </a:rPr>
              <a:t> operator to concatenate strings:</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myStr1</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myStr2</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"World"</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combined</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000000"/>
                </a:solidFill>
              </a:rPr>
              <a:t>myStr1</a:t>
            </a:r>
            <a:r>
              <a:rPr>
                <a:solidFill>
                  <a:srgbClr val="BBBBBB"/>
                </a:solidFill>
              </a:rPr>
              <a:t> </a:t>
            </a:r>
            <a:r>
              <a:rPr>
                <a:solidFill>
                  <a:srgbClr val="000000"/>
                </a:solidFill>
              </a:rPr>
              <a:t>+</a:t>
            </a:r>
            <a:r>
              <a:rPr>
                <a:solidFill>
                  <a:srgbClr val="BBBBBB"/>
                </a:solidFill>
              </a:rPr>
              <a:t> </a:t>
            </a:r>
            <a:r>
              <a:rPr>
                <a:solidFill>
                  <a:srgbClr val="800080"/>
                </a:solidFill>
              </a:rPr>
              <a:t>" "</a:t>
            </a:r>
            <a:r>
              <a:rPr>
                <a:solidFill>
                  <a:srgbClr val="BBBBBB"/>
                </a:solidFill>
              </a:rPr>
              <a:t> </a:t>
            </a:r>
            <a:r>
              <a:rPr>
                <a:solidFill>
                  <a:srgbClr val="000000"/>
                </a:solidFill>
              </a:rPr>
              <a:t>+</a:t>
            </a:r>
            <a:r>
              <a:rPr>
                <a:solidFill>
                  <a:srgbClr val="BBBBBB"/>
                </a:solidFill>
              </a:rPr>
              <a:t> </a:t>
            </a:r>
            <a:r>
              <a:rPr>
                <a:solidFill>
                  <a:srgbClr val="000000"/>
                </a:solidFill>
              </a:rPr>
              <a:t>myStr2</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combined</a:t>
            </a:r>
            <a:r>
              <a:rPr>
                <a:solidFill>
                  <a:srgbClr val="000000"/>
                </a:solidFill>
              </a:rPr>
              <a:t>)</a:t>
            </a:r>
            <a:r>
              <a:rPr>
                <a:solidFill>
                  <a:srgbClr val="000000"/>
                </a:solidFill>
              </a:rPr>
              <a:t>;</a:t>
            </a:r>
            <a:r>
              <a:rPr>
                <a:solidFill>
                  <a:srgbClr val="BBBBBB"/>
                </a:solidFill>
              </a:rPr>
              <a:t> </a:t>
            </a:r>
            <a:r>
              <a:rPr>
                <a:solidFill>
                  <a:srgbClr val="008800"/>
                </a:solidFill>
              </a:rPr>
              <a:t>// "Hello World"</a:t>
            </a:r>
            <a:r>
              <a:rPr>
                <a:solidFill>
                  <a:srgbClr val="BBBBBB"/>
                </a:solidFill>
              </a:rPr>
              <a:t>
</a:t>
            </a:r>
          </a:p>
        </p:txBody>
      </p:sp>
    </p:spTree>
  </p:cSld>
  <p:clrMapOvr>
    <a:masterClrMapping/>
  </p:clrMapOvr>
</p:sld>
</file>

<file path=ppt/slides/slide6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Combining Strings with </a:t>
            </a:r>
            <a:r>
              <a:rPr b="0" i="0" u="none" sz="1600">
                <a:solidFill>
                  <a:schemeClr val="lt1"/>
                </a:solidFill>
                <a:latin typeface="Courier New"/>
              </a:rPr>
              <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 advantages of </a:t>
            </a:r>
            <a:r>
              <a:rPr b="0" i="0" u="none" sz="1600">
                <a:solidFill>
                  <a:schemeClr val="dk1"/>
                </a:solidFill>
                <a:latin typeface="Courier New"/>
              </a:rPr>
              <a:t>concat</a:t>
            </a:r>
            <a:r>
              <a:rPr b="0" i="0" u="none" sz="1600">
                <a:solidFill>
                  <a:schemeClr val="dk1"/>
                </a:solidFill>
              </a:rPr>
              <a:t> are that:</a:t>
            </a:r>
          </a:p>
          <a:p>
            <a:pPr lvl="1"/>
            <a:r>
              <a:rPr b="0" i="0" u="none" sz="1600">
                <a:solidFill>
                  <a:schemeClr val="dk1"/>
                </a:solidFill>
              </a:rPr>
              <a:t>You can combine more than two strings at once with a single operation</a:t>
            </a:r>
          </a:p>
          <a:p>
            <a:pPr lvl="1"/>
            <a:r>
              <a:rPr b="0" i="0" u="none" sz="1600">
                <a:solidFill>
                  <a:schemeClr val="dk1"/>
                </a:solidFill>
              </a:rPr>
              <a:t>You can make sure that you are only combining strings (no numbers or other types), since </a:t>
            </a:r>
            <a:r>
              <a:rPr b="0" i="0" u="none" sz="1600">
                <a:solidFill>
                  <a:schemeClr val="dk1"/>
                </a:solidFill>
                <a:latin typeface="Courier New"/>
              </a:rPr>
              <a:t>concat</a:t>
            </a:r>
            <a:r>
              <a:rPr b="0" i="0" u="none" sz="1600">
                <a:solidFill>
                  <a:schemeClr val="dk1"/>
                </a:solidFill>
              </a:rPr>
              <a:t> only works with strings. With the </a:t>
            </a:r>
            <a:r>
              <a:rPr b="0" i="0" u="none" sz="1600">
                <a:solidFill>
                  <a:schemeClr val="dk1"/>
                </a:solidFill>
                <a:latin typeface="Courier New"/>
              </a:rPr>
              <a:t>+</a:t>
            </a:r>
            <a:r>
              <a:rPr b="0" i="0" u="none" sz="1600">
                <a:solidFill>
                  <a:schemeClr val="dk1"/>
                </a:solidFill>
              </a:rPr>
              <a:t> operator, you can accidentally add numbers to strings, which can lead to unexpected results (since JavaScript will convert the number to a string and concatenate it).</a:t>
            </a:r>
          </a:p>
        </p:txBody>
      </p:sp>
    </p:spTree>
  </p:cSld>
  <p:clrMapOvr>
    <a:masterClrMapping/>
  </p:clrMapOvr>
</p:sld>
</file>

<file path=ppt/slides/slide6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a:t>
            </a:r>
            <a:r>
              <a:rPr b="0" i="0" u="none" sz="1600">
                <a:solidFill>
                  <a:schemeClr val="lt1"/>
                </a:solidFill>
                <a:latin typeface="Courier New"/>
              </a:rPr>
              <a:t>substring</a:t>
            </a:r>
            <a:r>
              <a:rPr b="0" i="0" u="none" sz="1600">
                <a:solidFill>
                  <a:schemeClr val="lt1"/>
                </a:solidFill>
              </a:rPr>
              <a:t> method</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Assume the string </a:t>
            </a:r>
            <a:r>
              <a:rPr b="0" i="0" u="none" sz="1600">
                <a:solidFill>
                  <a:schemeClr val="dk1"/>
                </a:solidFill>
                <a:latin typeface="Courier New"/>
              </a:rPr>
              <a:t>let myStr="Hello World";</a:t>
            </a:r>
          </a:p>
          <a:p>
            <a:pPr/>
            <a:r>
              <a:rPr b="1" i="0" u="none" sz="1600">
                <a:solidFill>
                  <a:schemeClr val="dk1"/>
                </a:solidFill>
              </a:rPr>
              <a:t>split():</a:t>
            </a:r>
            <a:r>
              <a:rPr b="0" i="0" u="none" sz="1600">
                <a:solidFill>
                  <a:schemeClr val="dk1"/>
                </a:solidFill>
              </a:rPr>
              <a:t>  Splits the specified String object into an array of strings.</a:t>
            </a:r>
          </a:p>
          <a:p>
            <a:pPr lvl="1"/>
            <a:r>
              <a:rPr b="0" i="0" u="none" sz="1600">
                <a:solidFill>
                  <a:schemeClr val="dk1"/>
                </a:solidFill>
              </a:rPr>
              <a:t>myStr.split(" "); //returns the array </a:t>
            </a:r>
            <a:r>
              <a:rPr b="0" i="0" u="none" sz="1600">
                <a:solidFill>
                  <a:schemeClr val="dk1"/>
                </a:solidFill>
              </a:rPr>
              <a:t>[</a:t>
            </a:r>
            <a:r>
              <a:rPr b="0" i="0" u="none" sz="1600">
                <a:solidFill>
                  <a:schemeClr val="dk1"/>
                </a:solidFill>
              </a:rPr>
              <a:t>"Hello","World"</a:t>
            </a:r>
            <a:r>
              <a:rPr b="0" i="0" u="none" sz="1600">
                <a:solidFill>
                  <a:schemeClr val="dk1"/>
                </a:solidFill>
              </a:rPr>
              <a:t>]</a:t>
            </a:r>
          </a:p>
          <a:p>
            <a:pPr/>
            <a:r>
              <a:rPr b="1" i="0" u="none" sz="1600">
                <a:solidFill>
                  <a:schemeClr val="dk1"/>
                </a:solidFill>
              </a:rPr>
              <a:t>substring():</a:t>
            </a:r>
            <a:r>
              <a:rPr b="0" i="0" u="none" sz="1600">
                <a:solidFill>
                  <a:schemeClr val="dk1"/>
                </a:solidFill>
              </a:rPr>
              <a:t>  Returns character of string between two define indexes.</a:t>
            </a:r>
          </a:p>
          <a:p>
            <a:pPr lvl="1"/>
            <a:r>
              <a:rPr b="0" i="0" u="none" sz="1600">
                <a:solidFill>
                  <a:schemeClr val="dk1"/>
                </a:solidFill>
              </a:rPr>
              <a:t>myStr.substring(2); // returns "llo World"</a:t>
            </a:r>
          </a:p>
          <a:p>
            <a:pPr lvl="1"/>
            <a:r>
              <a:rPr b="0" i="0" u="none" sz="1600">
                <a:solidFill>
                  <a:schemeClr val="dk1"/>
                </a:solidFill>
              </a:rPr>
              <a:t>myStr.substring(2,5); // returns "llo"</a:t>
            </a:r>
            <a:r>
              <a:rPr b="0" i="1" u="none" sz="1600">
                <a:solidFill>
                  <a:schemeClr val="dk1"/>
                </a:solidFill>
              </a:rPr>
              <a:t>Note: the first parameter is the index of the first character to return, and the second is the index of the first character NOT returned.</a:t>
            </a:r>
          </a:p>
        </p:txBody>
      </p:sp>
    </p:spTree>
  </p:cSld>
  <p:clrMapOvr>
    <a:masterClrMapping/>
  </p:clrMapOvr>
</p:sld>
</file>

<file path=ppt/slides/slide6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a:t>
            </a:r>
            <a:r>
              <a:rPr b="0" i="0" u="none" sz="1600">
                <a:solidFill>
                  <a:schemeClr val="lt1"/>
                </a:solidFill>
                <a:latin typeface="Courier New"/>
              </a:rPr>
              <a:t>substring</a:t>
            </a:r>
            <a:r>
              <a:rPr b="0" i="0" u="none" sz="1600">
                <a:solidFill>
                  <a:schemeClr val="lt1"/>
                </a:solidFill>
              </a:rPr>
              <a:t> method</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 </a:t>
            </a:r>
            <a:r>
              <a:rPr b="0" i="0" u="none" sz="1600">
                <a:solidFill>
                  <a:schemeClr val="dk1"/>
                </a:solidFill>
                <a:latin typeface="Courier New"/>
              </a:rPr>
              <a:t>substring</a:t>
            </a:r>
            <a:r>
              <a:rPr b="0" i="0" u="none" sz="1600">
                <a:solidFill>
                  <a:schemeClr val="dk1"/>
                </a:solidFill>
              </a:rPr>
              <a:t> and </a:t>
            </a:r>
            <a:r>
              <a:rPr b="0" i="0" u="none" sz="1600">
                <a:solidFill>
                  <a:schemeClr val="dk1"/>
                </a:solidFill>
                <a:latin typeface="Courier New"/>
              </a:rPr>
              <a:t>slice</a:t>
            </a:r>
            <a:r>
              <a:rPr b="0" i="0" u="none" sz="1600">
                <a:solidFill>
                  <a:schemeClr val="dk1"/>
                </a:solidFill>
              </a:rPr>
              <a:t> methods are very similar, with two differences:</a:t>
            </a:r>
          </a:p>
          <a:p>
            <a:pPr lvl="1"/>
            <a:r>
              <a:rPr b="0" i="0" u="none" sz="1600">
                <a:solidFill>
                  <a:schemeClr val="dk1"/>
                </a:solidFill>
              </a:rPr>
              <a:t>The main difference is that if the second parameter is less than the first, the </a:t>
            </a:r>
            <a:r>
              <a:rPr b="0" i="0" u="none" sz="1600">
                <a:solidFill>
                  <a:schemeClr val="dk1"/>
                </a:solidFill>
                <a:latin typeface="Courier New"/>
              </a:rPr>
              <a:t>substring</a:t>
            </a:r>
            <a:r>
              <a:rPr b="0" i="0" u="none" sz="1600">
                <a:solidFill>
                  <a:schemeClr val="dk1"/>
                </a:solidFill>
              </a:rPr>
              <a:t> method will swap them. The </a:t>
            </a:r>
            <a:r>
              <a:rPr b="0" i="0" u="none" sz="1600">
                <a:solidFill>
                  <a:schemeClr val="dk1"/>
                </a:solidFill>
                <a:latin typeface="Courier New"/>
              </a:rPr>
              <a:t>slice</a:t>
            </a:r>
            <a:r>
              <a:rPr b="0" i="0" u="none" sz="1600">
                <a:solidFill>
                  <a:schemeClr val="dk1"/>
                </a:solidFill>
              </a:rPr>
              <a:t> method will return an empty string in this case.</a:t>
            </a:r>
          </a:p>
          <a:p>
            <a:pPr lvl="1"/>
            <a:r>
              <a:rPr b="0" i="0" u="none" sz="1600">
                <a:solidFill>
                  <a:schemeClr val="dk1"/>
                </a:solidFill>
              </a:rPr>
              <a:t>The </a:t>
            </a:r>
            <a:r>
              <a:rPr b="0" i="0" u="none" sz="1600">
                <a:solidFill>
                  <a:schemeClr val="dk1"/>
                </a:solidFill>
                <a:latin typeface="Courier New"/>
              </a:rPr>
              <a:t>substring</a:t>
            </a:r>
            <a:r>
              <a:rPr b="0" i="0" u="none" sz="1600">
                <a:solidFill>
                  <a:schemeClr val="dk1"/>
                </a:solidFill>
              </a:rPr>
              <a:t> method does not support negative indexes.</a:t>
            </a:r>
          </a:p>
        </p:txBody>
      </p:sp>
    </p:spTree>
  </p:cSld>
  <p:clrMapOvr>
    <a:masterClrMapping/>
  </p:clrMapOvr>
</p:sld>
</file>

<file path=ppt/slides/slide6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a:t>
            </a:r>
            <a:r>
              <a:rPr b="0" i="0" u="none" sz="1600">
                <a:solidFill>
                  <a:schemeClr val="lt1"/>
                </a:solidFill>
                <a:latin typeface="Courier New"/>
              </a:rPr>
              <a:t>toLowerCase</a:t>
            </a:r>
            <a:r>
              <a:rPr b="0" i="0" u="none" sz="1600">
                <a:solidFill>
                  <a:schemeClr val="lt1"/>
                </a:solidFill>
              </a:rPr>
              <a:t> and </a:t>
            </a:r>
            <a:r>
              <a:rPr b="0" i="0" u="none" sz="1600">
                <a:solidFill>
                  <a:schemeClr val="lt1"/>
                </a:solidFill>
                <a:latin typeface="Courier New"/>
              </a:rPr>
              <a:t>toUpperCase</a:t>
            </a:r>
            <a:r>
              <a:rPr b="0" i="0" u="none" sz="1600">
                <a:solidFill>
                  <a:schemeClr val="lt1"/>
                </a:solidFill>
              </a:rPr>
              <a:t> methods</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 </a:t>
            </a:r>
            <a:r>
              <a:rPr b="0" i="0" u="none" sz="1600">
                <a:solidFill>
                  <a:schemeClr val="dk1"/>
                </a:solidFill>
                <a:latin typeface="Courier New"/>
              </a:rPr>
              <a:t>toLowerCase</a:t>
            </a:r>
            <a:r>
              <a:rPr b="0" i="0" u="none" sz="1600">
                <a:solidFill>
                  <a:schemeClr val="dk1"/>
                </a:solidFill>
              </a:rPr>
              <a:t> and </a:t>
            </a:r>
            <a:r>
              <a:rPr b="0" i="0" u="none" sz="1600">
                <a:solidFill>
                  <a:schemeClr val="dk1"/>
                </a:solidFill>
                <a:latin typeface="Courier New"/>
              </a:rPr>
              <a:t>toUpperCase</a:t>
            </a:r>
            <a:r>
              <a:rPr b="0" i="0" u="none" sz="1600">
                <a:solidFill>
                  <a:schemeClr val="dk1"/>
                </a:solidFill>
              </a:rPr>
              <a:t> methods will create a new string with all characters in either lowercase or uppercase, respectively.</a:t>
            </a:r>
            <a:r>
              <a:rPr b="0" i="0" u="none" sz="1600">
                <a:solidFill>
                  <a:schemeClr val="dk1"/>
                </a:solidFill>
              </a:rPr>
              <a:t>Notice how the methods take no arguments; the parentheses are still required to call the method, even with nothing in between them. These are </a:t>
            </a:r>
            <a:r>
              <a:rPr b="1" i="0" u="none" sz="1600">
                <a:solidFill>
                  <a:schemeClr val="dk1"/>
                </a:solidFill>
              </a:rPr>
              <a:t>nullary</a:t>
            </a:r>
            <a:r>
              <a:rPr b="0" i="0" u="none" sz="1600">
                <a:solidFill>
                  <a:schemeClr val="dk1"/>
                </a:solidFill>
              </a:rPr>
              <a:t> methods because they take no arguments.</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 World"</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toLowerCase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"hello world"</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toUpperCase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"HELLO WORLD"</a:t>
            </a:r>
            <a:r>
              <a:rPr>
                <a:solidFill>
                  <a:srgbClr val="BBBBBB"/>
                </a:solidFill>
              </a:rPr>
              <a:t>
</a:t>
            </a:r>
          </a:p>
        </p:txBody>
      </p:sp>
    </p:spTree>
  </p:cSld>
  <p:clrMapOvr>
    <a:masterClrMapping/>
  </p:clrMapOvr>
</p:sld>
</file>

<file path=ppt/slides/slide6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Number to String Conversion with </a:t>
            </a:r>
            <a:r>
              <a:rPr b="0" i="0" u="none" sz="1600">
                <a:solidFill>
                  <a:schemeClr val="lt1"/>
                </a:solidFill>
                <a:latin typeface="Courier New"/>
              </a:rPr>
              <a:t>parseInt</a:t>
            </a:r>
            <a:r>
              <a:rPr b="0" i="0" u="none" sz="1600">
                <a:solidFill>
                  <a:schemeClr val="lt1"/>
                </a:solidFill>
              </a:rPr>
              <a:t> and </a:t>
            </a:r>
            <a:r>
              <a:rPr b="0" i="0" u="none" sz="1600">
                <a:solidFill>
                  <a:schemeClr val="lt1"/>
                </a:solidFill>
                <a:latin typeface="Courier New"/>
              </a:rPr>
              <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What if the string contains a number and we want to convert it to a number type? We can use two approaches:</a:t>
            </a:r>
          </a:p>
          <a:p>
            <a:pPr lvl="1"/>
            <a:r>
              <a:rPr b="0" i="0" u="none" sz="1600">
                <a:solidFill>
                  <a:schemeClr val="dk1"/>
                </a:solidFill>
                <a:latin typeface="Courier New"/>
              </a:rPr>
              <a:t>parseInt</a:t>
            </a:r>
            <a:r>
              <a:rPr b="0" i="0" u="none" sz="1600">
                <a:solidFill>
                  <a:schemeClr val="dk1"/>
                </a:solidFill>
              </a:rPr>
              <a:t>: This function will convert a string to a number, but only if the string contains a valid number. If the string does not contain a valid number, </a:t>
            </a:r>
            <a:r>
              <a:rPr b="0" i="0" u="none" sz="1600">
                <a:solidFill>
                  <a:schemeClr val="dk1"/>
                </a:solidFill>
                <a:latin typeface="Courier New"/>
              </a:rPr>
              <a:t>parseInt</a:t>
            </a:r>
            <a:r>
              <a:rPr b="0" i="0" u="none" sz="1600">
                <a:solidFill>
                  <a:schemeClr val="dk1"/>
                </a:solidFill>
              </a:rPr>
              <a:t> will return </a:t>
            </a:r>
            <a:r>
              <a:rPr b="0" i="0" u="none" sz="1600">
                <a:solidFill>
                  <a:schemeClr val="dk1"/>
                </a:solidFill>
                <a:latin typeface="Courier New"/>
              </a:rPr>
              <a:t>NaN</a:t>
            </a:r>
            <a:r>
              <a:rPr b="0" i="0" u="none" sz="1600">
                <a:solidFill>
                  <a:schemeClr val="dk1"/>
                </a:solidFill>
              </a:rPr>
              <a:t>.</a:t>
            </a:r>
          </a:p>
          <a:p>
            <a:pPr lvl="1"/>
            <a:r>
              <a:rPr b="0" i="0" u="none" sz="1600">
                <a:solidFill>
                  <a:schemeClr val="dk1"/>
                </a:solidFill>
                <a:latin typeface="Courier New"/>
              </a:rPr>
              <a:t>+</a:t>
            </a:r>
            <a:r>
              <a:rPr b="0" i="0" u="none" sz="1600">
                <a:solidFill>
                  <a:schemeClr val="dk1"/>
                </a:solidFill>
              </a:rPr>
              <a:t>: The unary addition operator can be placed before a value to convert the value to a number. This is different than the binary addition operator, which will add two numbers or strings together. The unary addition operator is less explicit than </a:t>
            </a:r>
            <a:r>
              <a:rPr b="0" i="0" u="none" sz="1600">
                <a:solidFill>
                  <a:schemeClr val="dk1"/>
                </a:solidFill>
                <a:latin typeface="Courier New"/>
              </a:rPr>
              <a:t>parseInt</a:t>
            </a:r>
            <a:r>
              <a:rPr b="0" i="0" u="none" sz="1600">
                <a:solidFill>
                  <a:schemeClr val="dk1"/>
                </a:solidFill>
              </a:rPr>
              <a:t>, but it is a common shorthand.</a:t>
            </a:r>
          </a:p>
        </p:txBody>
      </p:sp>
    </p:spTree>
  </p:cSld>
  <p:clrMapOvr>
    <a:masterClrMapping/>
  </p:clrMapOvr>
</p:sld>
</file>

<file path=ppt/slides/slide6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Number to String Conversion with </a:t>
            </a:r>
            <a:r>
              <a:rPr b="0" i="0" u="none" sz="1600">
                <a:solidFill>
                  <a:schemeClr val="lt1"/>
                </a:solidFill>
                <a:latin typeface="Courier New"/>
              </a:rPr>
              <a:t>parseInt</a:t>
            </a:r>
            <a:r>
              <a:rPr b="0" i="0" u="none" sz="1600">
                <a:solidFill>
                  <a:schemeClr val="lt1"/>
                </a:solidFill>
              </a:rPr>
              <a:t> and </a:t>
            </a:r>
            <a:r>
              <a:rPr b="0" i="0" u="none" sz="1600">
                <a:solidFill>
                  <a:schemeClr val="lt1"/>
                </a:solidFill>
                <a:latin typeface="Courier New"/>
              </a:rPr>
              <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myNumStr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"42"</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myNum</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2CFF"/>
                </a:solidFill>
              </a:rPr>
              <a:t>parseInt</a:t>
            </a:r>
            <a:r>
              <a:rPr>
                <a:solidFill>
                  <a:srgbClr val="000000"/>
                </a:solidFill>
              </a:rPr>
              <a:t>(</a:t>
            </a:r>
            <a:r>
              <a:rPr>
                <a:solidFill>
                  <a:srgbClr val="000000"/>
                </a:solidFill>
              </a:rPr>
              <a:t>myNumStr</a:t>
            </a:r>
            <a:r>
              <a:rPr>
                <a:solidFill>
                  <a:srgbClr val="000000"/>
                </a:solidFill>
              </a:rPr>
              <a:t>)</a:t>
            </a:r>
            <a:r>
              <a:rPr>
                <a:solidFill>
                  <a:srgbClr val="000000"/>
                </a:solidFill>
              </a:rPr>
              <a:t>;</a:t>
            </a:r>
            <a:r>
              <a:rPr>
                <a:solidFill>
                  <a:srgbClr val="BBBBBB"/>
                </a:solidFill>
              </a:rPr>
              <a:t> </a:t>
            </a:r>
            <a:r>
              <a:rPr>
                <a:solidFill>
                  <a:srgbClr val="008800"/>
                </a:solidFill>
              </a:rPr>
              <a:t>// this function does the trick</a:t>
            </a:r>
            <a:r>
              <a:rPr>
                <a:solidFill>
                  <a:srgbClr val="BBBBBB"/>
                </a:solidFill>
              </a:rPr>
              <a:t>
</a:t>
            </a:r>
            <a:r>
              <a:rPr>
                <a:solidFill>
                  <a:srgbClr val="2C2CFF"/>
                </a:solidFill>
              </a:rPr>
              <a:t>let</a:t>
            </a:r>
            <a:r>
              <a:rPr>
                <a:solidFill>
                  <a:srgbClr val="BBBBBB"/>
                </a:solidFill>
              </a:rPr>
              <a:t> </a:t>
            </a:r>
            <a:r>
              <a:rPr>
                <a:solidFill>
                  <a:srgbClr val="000000"/>
                </a:solidFill>
              </a:rPr>
              <a:t>myNum2</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myNumStr</a:t>
            </a:r>
            <a:r>
              <a:rPr>
                <a:solidFill>
                  <a:srgbClr val="000000"/>
                </a:solidFill>
              </a:rPr>
              <a:t>;</a:t>
            </a:r>
            <a:r>
              <a:rPr>
                <a:solidFill>
                  <a:srgbClr val="BBBBBB"/>
                </a:solidFill>
              </a:rPr>
              <a:t> </a:t>
            </a:r>
            <a:r>
              <a:rPr>
                <a:solidFill>
                  <a:srgbClr val="008800"/>
                </a:solidFill>
              </a:rPr>
              <a:t>// this also works, but is less explicit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myNum</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myNum2</a:t>
            </a:r>
            <a:r>
              <a:rPr>
                <a:solidFill>
                  <a:srgbClr val="000000"/>
                </a:solidFill>
              </a:rPr>
              <a:t>)</a:t>
            </a:r>
            <a:r>
              <a:rPr>
                <a:solidFill>
                  <a:srgbClr val="000000"/>
                </a:solidFill>
              </a:rPr>
              <a:t>;</a:t>
            </a:r>
            <a:r>
              <a:rPr>
                <a:solidFill>
                  <a:srgbClr val="BBBBBB"/>
                </a:solidFill>
              </a:rPr>
              <a:t>
</a:t>
            </a:r>
          </a:p>
          <a:p>
            <a:pPr lvl="1"/>
            <a:r>
              <a:rPr b="0" i="0" u="none" sz="1600">
                <a:solidFill>
                  <a:schemeClr val="dk1"/>
                </a:solidFill>
              </a:rPr>
              <a:t>If </a:t>
            </a:r>
            <a:r>
              <a:rPr b="0" i="0" u="none" sz="1600">
                <a:solidFill>
                  <a:schemeClr val="dk1"/>
                </a:solidFill>
                <a:latin typeface="Courier New"/>
              </a:rPr>
              <a:t>myNumStr</a:t>
            </a:r>
            <a:r>
              <a:rPr b="0" i="0" u="none" sz="1600">
                <a:solidFill>
                  <a:schemeClr val="dk1"/>
                </a:solidFill>
              </a:rPr>
              <a:t> did not contain a valid number, the </a:t>
            </a:r>
            <a:r>
              <a:rPr b="0" i="0" u="none" sz="1600">
                <a:solidFill>
                  <a:schemeClr val="dk1"/>
                </a:solidFill>
                <a:latin typeface="Courier New"/>
              </a:rPr>
              <a:t>parseInt</a:t>
            </a:r>
            <a:r>
              <a:rPr b="0" i="0" u="none" sz="1600">
                <a:solidFill>
                  <a:schemeClr val="dk1"/>
                </a:solidFill>
              </a:rPr>
              <a:t> function would return the special value </a:t>
            </a:r>
            <a:r>
              <a:rPr b="0" i="0" u="none" sz="1600">
                <a:solidFill>
                  <a:schemeClr val="dk1"/>
                </a:solidFill>
                <a:latin typeface="Courier New"/>
              </a:rPr>
              <a:t>NaN</a:t>
            </a:r>
            <a:r>
              <a:rPr b="0" i="0" u="none" sz="1600">
                <a:solidFill>
                  <a:schemeClr val="dk1"/>
                </a:solidFill>
              </a:rPr>
              <a:t> to specify "Not a number".</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Another Math Example</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latin typeface="Courier New"/>
              </a:rPr>
              <a:t>m</a:t>
            </a:r>
            <a:r>
              <a:rPr b="0" i="0" u="none" sz="1600">
                <a:solidFill>
                  <a:schemeClr val="dk1"/>
                </a:solidFill>
              </a:rPr>
              <a:t> is the slope of the line (change in </a:t>
            </a:r>
            <a:r>
              <a:rPr b="0" i="0" u="none" sz="1600">
                <a:solidFill>
                  <a:schemeClr val="dk1"/>
                </a:solidFill>
                <a:latin typeface="Courier New"/>
              </a:rPr>
              <a:t>y</a:t>
            </a:r>
            <a:r>
              <a:rPr b="0" i="0" u="none" sz="1600">
                <a:solidFill>
                  <a:schemeClr val="dk1"/>
                </a:solidFill>
              </a:rPr>
              <a:t> over change in </a:t>
            </a:r>
            <a:r>
              <a:rPr b="0" i="0" u="none" sz="1600">
                <a:solidFill>
                  <a:schemeClr val="dk1"/>
                </a:solidFill>
                <a:latin typeface="Courier New"/>
              </a:rPr>
              <a:t>x</a:t>
            </a:r>
            <a:r>
              <a:rPr b="0" i="0" u="none" sz="1600">
                <a:solidFill>
                  <a:schemeClr val="dk1"/>
                </a:solidFill>
              </a:rPr>
              <a:t>) and </a:t>
            </a:r>
          </a:p>
          <a:p>
            <a:pPr/>
            <a:r>
              <a:rPr b="0" i="0" u="none" sz="1600">
                <a:solidFill>
                  <a:schemeClr val="dk1"/>
                </a:solidFill>
                <a:latin typeface="Courier New"/>
              </a:rPr>
              <a:t>c</a:t>
            </a:r>
            <a:r>
              <a:rPr b="0" i="0" u="none" sz="1600">
                <a:solidFill>
                  <a:schemeClr val="dk1"/>
                </a:solidFill>
              </a:rPr>
              <a:t> is where the line intersects the </a:t>
            </a:r>
            <a:r>
              <a:rPr b="0" i="0" u="none" sz="1600">
                <a:solidFill>
                  <a:schemeClr val="dk1"/>
                </a:solidFill>
                <a:latin typeface="Courier New"/>
              </a:rPr>
              <a:t>y</a:t>
            </a:r>
            <a:r>
              <a:rPr b="0" i="0" u="none" sz="1600">
                <a:solidFill>
                  <a:schemeClr val="dk1"/>
                </a:solidFill>
              </a:rPr>
              <a:t> axis.</a:t>
            </a:r>
          </a:p>
          <a:p>
            <a:pPr lvl="1"/>
            <a:r>
              <a:rPr b="0" i="0" u="none" sz="1600">
                <a:solidFill>
                  <a:schemeClr val="dk1"/>
                </a:solidFill>
              </a:rPr>
              <a:t>The equation </a:t>
            </a:r>
            <a:r>
              <a:rPr b="0" i="0" u="none" sz="1600">
                <a:solidFill>
                  <a:schemeClr val="dk1"/>
                </a:solidFill>
                <a:latin typeface="Courier New"/>
              </a:rPr>
              <a:t>y = mx + c</a:t>
            </a:r>
            <a:r>
              <a:rPr b="0" i="0" u="none" sz="1600">
                <a:solidFill>
                  <a:schemeClr val="dk1"/>
                </a:solidFill>
              </a:rPr>
              <a:t> represents every possible straight line.</a:t>
            </a:r>
          </a:p>
          <a:p>
            <a:pPr lvl="1"/>
            <a:r>
              <a:rPr b="0" i="0" u="none" sz="1600">
                <a:solidFill>
                  <a:schemeClr val="dk1"/>
                </a:solidFill>
                <a:latin typeface="Courier New"/>
              </a:rPr>
              <a:t>y = 2x + 4</a:t>
            </a:r>
            <a:r>
              <a:rPr b="0" i="0" u="none" sz="1600">
                <a:solidFill>
                  <a:schemeClr val="dk1"/>
                </a:solidFill>
              </a:rPr>
              <a:t> represents a specific line. By assigning a value to the variable </a:t>
            </a:r>
            <a:r>
              <a:rPr b="0" i="0" u="none" sz="1600">
                <a:solidFill>
                  <a:schemeClr val="dk1"/>
                </a:solidFill>
                <a:latin typeface="Courier New"/>
              </a:rPr>
              <a:t>x</a:t>
            </a:r>
            <a:r>
              <a:rPr b="0" i="0" u="none" sz="1600">
                <a:solidFill>
                  <a:schemeClr val="dk1"/>
                </a:solidFill>
              </a:rPr>
              <a:t> we can compute the appropriate </a:t>
            </a:r>
            <a:r>
              <a:rPr b="0" i="0" u="none" sz="1600">
                <a:solidFill>
                  <a:schemeClr val="dk1"/>
                </a:solidFill>
                <a:latin typeface="Courier New"/>
              </a:rPr>
              <a:t>y</a:t>
            </a:r>
            <a:r>
              <a:rPr b="0" i="0" u="none" sz="1600">
                <a:solidFill>
                  <a:schemeClr val="dk1"/>
                </a:solidFill>
              </a:rPr>
              <a:t> for this line.</a:t>
            </a:r>
          </a:p>
          <a:p>
            <a:pPr lvl="1"/>
            <a:r>
              <a:rPr b="0" i="0" u="none" sz="1600">
                <a:solidFill>
                  <a:schemeClr val="dk1"/>
                </a:solidFill>
              </a:rPr>
              <a:t>Just like we can use variables in math to create an expression that represents a line, in Computer Science we can use the same idea to create code that computes the correct answer for a variety of input values.</a:t>
            </a:r>
          </a:p>
        </p:txBody>
      </p:sp>
    </p:spTree>
  </p:cSld>
  <p:clrMapOvr>
    <a:masterClrMapping/>
  </p:clrMapOvr>
</p:sld>
</file>

<file path=ppt/slides/slide7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Number to String Conversion with </a:t>
            </a:r>
            <a:r>
              <a:rPr b="0" i="0" u="none" sz="1600">
                <a:solidFill>
                  <a:schemeClr val="lt1"/>
                </a:solidFill>
                <a:latin typeface="Courier New"/>
              </a:rPr>
              <a:t>parseInt</a:t>
            </a:r>
            <a:r>
              <a:rPr b="0" i="0" u="none" sz="1600">
                <a:solidFill>
                  <a:schemeClr val="lt1"/>
                </a:solidFill>
              </a:rPr>
              <a:t> and </a:t>
            </a:r>
            <a:r>
              <a:rPr b="0" i="0" u="none" sz="1600">
                <a:solidFill>
                  <a:schemeClr val="lt1"/>
                </a:solidFill>
                <a:latin typeface="Courier New"/>
              </a:rPr>
              <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myNumStr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myNum</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2CFF"/>
                </a:solidFill>
              </a:rPr>
              <a:t>parseInt</a:t>
            </a:r>
            <a:r>
              <a:rPr>
                <a:solidFill>
                  <a:srgbClr val="000000"/>
                </a:solidFill>
              </a:rPr>
              <a:t>(</a:t>
            </a:r>
            <a:r>
              <a:rPr>
                <a:solidFill>
                  <a:srgbClr val="000000"/>
                </a:solidFill>
              </a:rPr>
              <a:t>myNumStr</a:t>
            </a:r>
            <a:r>
              <a:rPr>
                <a:solidFill>
                  <a:srgbClr val="000000"/>
                </a:solidFill>
              </a:rPr>
              <a:t>)</a:t>
            </a:r>
            <a:r>
              <a:rPr>
                <a:solidFill>
                  <a:srgbClr val="000000"/>
                </a:solidFill>
              </a:rPr>
              <a:t>;</a:t>
            </a:r>
            <a:r>
              <a:rPr>
                <a:solidFill>
                  <a:srgbClr val="BBBBBB"/>
                </a:solidFill>
              </a:rPr>
              <a:t> </a:t>
            </a:r>
            <a:r>
              <a:rPr>
                <a:solidFill>
                  <a:srgbClr val="008800"/>
                </a:solidFill>
              </a:rPr>
              <a:t>// NaN</a:t>
            </a:r>
            <a:r>
              <a:rPr>
                <a:solidFill>
                  <a:srgbClr val="BBBBBB"/>
                </a:solidFill>
              </a:rPr>
              <a:t>
</a:t>
            </a:r>
            <a:r>
              <a:rPr>
                <a:solidFill>
                  <a:srgbClr val="2C2CFF"/>
                </a:solidFill>
              </a:rPr>
              <a:t>let</a:t>
            </a:r>
            <a:r>
              <a:rPr>
                <a:solidFill>
                  <a:srgbClr val="BBBBBB"/>
                </a:solidFill>
              </a:rPr>
              <a:t> </a:t>
            </a:r>
            <a:r>
              <a:rPr>
                <a:solidFill>
                  <a:srgbClr val="000000"/>
                </a:solidFill>
              </a:rPr>
              <a:t>myNum2</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myNumStr</a:t>
            </a:r>
            <a:r>
              <a:rPr>
                <a:solidFill>
                  <a:srgbClr val="000000"/>
                </a:solidFill>
              </a:rPr>
              <a:t>;</a:t>
            </a:r>
            <a:r>
              <a:rPr>
                <a:solidFill>
                  <a:srgbClr val="BBBBBB"/>
                </a:solidFill>
              </a:rPr>
              <a:t> </a:t>
            </a:r>
            <a:r>
              <a:rPr>
                <a:solidFill>
                  <a:srgbClr val="008800"/>
                </a:solidFill>
              </a:rPr>
              <a:t>// NaN</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myNum</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myNum2</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7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Number to String Conversion with </a:t>
            </a:r>
            <a:r>
              <a:rPr b="0" i="0" u="none" sz="1600">
                <a:solidFill>
                  <a:schemeClr val="lt1"/>
                </a:solidFill>
                <a:latin typeface="Courier New"/>
              </a:rPr>
              <a:t>toString</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If we want to go the other way, and convert a number to a string, we can use the </a:t>
            </a:r>
            <a:r>
              <a:rPr b="0" i="0" u="none" sz="1600">
                <a:solidFill>
                  <a:schemeClr val="dk1"/>
                </a:solidFill>
                <a:latin typeface="Courier New"/>
              </a:rPr>
              <a:t>toString</a:t>
            </a:r>
            <a:r>
              <a:rPr b="0" i="0" u="none" sz="1600">
                <a:solidFill>
                  <a:schemeClr val="dk1"/>
                </a:solidFill>
              </a:rPr>
              <a:t> method to explicitly convert a non-string value to a string.</a:t>
            </a:r>
            <a:r>
              <a:rPr b="0" i="0" u="none" sz="1600">
                <a:solidFill>
                  <a:schemeClr val="dk1"/>
                </a:solidFill>
              </a:rPr>
              <a:t>The </a:t>
            </a:r>
            <a:r>
              <a:rPr b="0" i="0" u="none" sz="1600">
                <a:solidFill>
                  <a:schemeClr val="dk1"/>
                </a:solidFill>
                <a:latin typeface="Courier New"/>
              </a:rPr>
              <a:t>toString</a:t>
            </a:r>
            <a:r>
              <a:rPr b="0" i="0" u="none" sz="1600">
                <a:solidFill>
                  <a:schemeClr val="dk1"/>
                </a:solidFill>
              </a:rPr>
              <a:t> method is available on all non-string types in TypeScript, by default. That means we can use it on numbers, booleans, and other more complex types (although that is not always useful, as we will see).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myNum</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42</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myNumStr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000000"/>
                </a:solidFill>
              </a:rPr>
              <a:t>myNum</a:t>
            </a:r>
            <a:r>
              <a:rPr>
                <a:solidFill>
                  <a:srgbClr val="000000"/>
                </a:solidFill>
              </a:rPr>
              <a:t>.</a:t>
            </a:r>
            <a:r>
              <a:rPr>
                <a:solidFill>
                  <a:srgbClr val="000000"/>
                </a:solidFill>
              </a:rPr>
              <a:t>toString</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myNumStr</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7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Implicit String Conversion with </a:t>
            </a:r>
            <a:r>
              <a:rPr b="0" i="0" u="none" sz="1600">
                <a:solidFill>
                  <a:schemeClr val="lt1"/>
                </a:solidFill>
                <a:latin typeface="Courier New"/>
              </a:rPr>
              <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If you use the binary </a:t>
            </a:r>
            <a:r>
              <a:rPr b="0" i="0" u="none" sz="1600">
                <a:solidFill>
                  <a:schemeClr val="dk1"/>
                </a:solidFill>
                <a:latin typeface="Courier New"/>
              </a:rPr>
              <a:t>+</a:t>
            </a:r>
            <a:r>
              <a:rPr b="0" i="0" u="none" sz="1600">
                <a:solidFill>
                  <a:schemeClr val="dk1"/>
                </a:solidFill>
              </a:rPr>
              <a:t> operator to combine a string and a number, the number will be converted to a string automatically.</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myNum</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42</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"The answer is "</a:t>
            </a:r>
            <a:r>
              <a:rPr>
                <a:solidFill>
                  <a:srgbClr val="BBBBBB"/>
                </a:solidFill>
              </a:rPr>
              <a:t> </a:t>
            </a:r>
            <a:r>
              <a:rPr>
                <a:solidFill>
                  <a:srgbClr val="000000"/>
                </a:solidFill>
              </a:rPr>
              <a:t>+</a:t>
            </a:r>
            <a:r>
              <a:rPr>
                <a:solidFill>
                  <a:srgbClr val="BBBBBB"/>
                </a:solidFill>
              </a:rPr>
              <a:t> </a:t>
            </a:r>
            <a:r>
              <a:rPr>
                <a:solidFill>
                  <a:srgbClr val="000000"/>
                </a:solidFill>
              </a:rPr>
              <a:t>myNum</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7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Implicit String Conversion with </a:t>
            </a:r>
            <a:r>
              <a:rPr b="0" i="0" u="none" sz="1600">
                <a:solidFill>
                  <a:schemeClr val="lt1"/>
                </a:solidFill>
                <a:latin typeface="Courier New"/>
              </a:rPr>
              <a:t>+</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This can be a useful shorthand, but it can also lead to unexpected results if you are not careful. For example, if you add a number to a string, the number will be converted to a string and concatenated to the other string.</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myNum</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42</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"The answer is "</a:t>
            </a:r>
            <a:r>
              <a:rPr>
                <a:solidFill>
                  <a:srgbClr val="BBBBBB"/>
                </a:solidFill>
              </a:rPr>
              <a:t> </a:t>
            </a:r>
            <a:r>
              <a:rPr>
                <a:solidFill>
                  <a:srgbClr val="000000"/>
                </a:solidFill>
              </a:rPr>
              <a:t>+</a:t>
            </a:r>
            <a:r>
              <a:rPr>
                <a:solidFill>
                  <a:srgbClr val="BBBBBB"/>
                </a:solidFill>
              </a:rPr>
              <a:t> </a:t>
            </a:r>
            <a:r>
              <a:rPr>
                <a:solidFill>
                  <a:srgbClr val="000000"/>
                </a:solidFill>
              </a:rPr>
              <a:t>myNum</a:t>
            </a:r>
            <a:r>
              <a:rPr>
                <a:solidFill>
                  <a:srgbClr val="BBBBBB"/>
                </a:solidFill>
              </a:rPr>
              <a:t> </a:t>
            </a:r>
            <a:r>
              <a:rPr>
                <a:solidFill>
                  <a:srgbClr val="000000"/>
                </a:solidFill>
              </a:rPr>
              <a:t>+</a:t>
            </a:r>
            <a:r>
              <a:rPr>
                <a:solidFill>
                  <a:srgbClr val="BBBBBB"/>
                </a:solidFill>
              </a:rPr>
              <a:t> </a:t>
            </a:r>
            <a:r>
              <a:rPr>
                <a:solidFill>
                  <a:srgbClr val="2C8553"/>
                </a:solidFill>
              </a:rPr>
              <a:t>1</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a:t>
            </a:r>
            <a:r>
              <a:rPr>
                <a:solidFill>
                  <a:srgbClr val="BBBBBB"/>
                </a:solidFill>
              </a:rPr>
              <a:t> </a:t>
            </a:r>
            <a:r>
              <a:rPr>
                <a:solidFill>
                  <a:srgbClr val="008800"/>
                </a:solidFill>
              </a:rPr>
              <a:t>// "The answer is 421"</a:t>
            </a:r>
            <a:r>
              <a:rPr>
                <a:solidFill>
                  <a:srgbClr val="BBBBBB"/>
                </a:solidFill>
              </a:rPr>
              <a:t>
</a:t>
            </a:r>
          </a:p>
        </p:txBody>
      </p:sp>
    </p:spTree>
  </p:cSld>
  <p:clrMapOvr>
    <a:masterClrMapping/>
  </p:clrMapOvr>
</p:sld>
</file>

<file path=ppt/slides/slide7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Strings Are Immutable</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 </a:t>
            </a:r>
            <a:r>
              <a:rPr b="0" i="0" u="none" sz="1600">
                <a:solidFill>
                  <a:schemeClr val="dk1"/>
                </a:solidFill>
                <a:latin typeface="Courier New"/>
              </a:rPr>
              <a:t>slice</a:t>
            </a:r>
            <a:r>
              <a:rPr b="0" i="0" u="none" sz="1600">
                <a:solidFill>
                  <a:schemeClr val="dk1"/>
                </a:solidFill>
              </a:rPr>
              <a:t> method does NOT modify the string. In fact, no methods or functions can modify a string in TypeScript. Instead, they return a new string.</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myStr</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"Hello World"</a:t>
            </a:r>
            <a:r>
              <a:rPr>
                <a:solidFill>
                  <a:srgbClr val="000000"/>
                </a:solidFill>
              </a:rPr>
              <a:t>;</a:t>
            </a:r>
            <a:r>
              <a:rPr>
                <a:solidFill>
                  <a:srgbClr val="BBBBBB"/>
                </a:solidFill>
              </a:rPr>
              <a:t>
</a:t>
            </a:r>
            <a:r>
              <a:rPr>
                <a:solidFill>
                  <a:srgbClr val="000000"/>
                </a:solidFill>
              </a:rPr>
              <a:t>myStr</a:t>
            </a:r>
            <a:r>
              <a:rPr>
                <a:solidFill>
                  <a:srgbClr val="000000"/>
                </a:solidFill>
              </a:rPr>
              <a:t>.</a:t>
            </a:r>
            <a:r>
              <a:rPr>
                <a:solidFill>
                  <a:srgbClr val="000000"/>
                </a:solidFill>
              </a:rPr>
              <a:t>slice</a:t>
            </a:r>
            <a:r>
              <a:rPr>
                <a:solidFill>
                  <a:srgbClr val="000000"/>
                </a:solidFill>
              </a:rPr>
              <a:t>(</a:t>
            </a:r>
            <a:r>
              <a:rPr>
                <a:solidFill>
                  <a:srgbClr val="2C8553"/>
                </a:solidFill>
              </a:rPr>
              <a:t>1</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000000"/>
                </a:solidFill>
              </a:rPr>
              <a:t>;</a:t>
            </a:r>
            <a:r>
              <a:rPr>
                <a:solidFill>
                  <a:srgbClr val="BBBBBB"/>
                </a:solidFill>
              </a:rPr>
              <a:t> </a:t>
            </a:r>
            <a:r>
              <a:rPr>
                <a:solidFill>
                  <a:srgbClr val="008800"/>
                </a:solidFill>
              </a:rPr>
              <a:t>// "el"</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myStr</a:t>
            </a:r>
            <a:r>
              <a:rPr>
                <a:solidFill>
                  <a:srgbClr val="000000"/>
                </a:solidFill>
              </a:rPr>
              <a:t>)</a:t>
            </a:r>
            <a:r>
              <a:rPr>
                <a:solidFill>
                  <a:srgbClr val="000000"/>
                </a:solidFill>
              </a:rPr>
              <a:t>;</a:t>
            </a:r>
            <a:r>
              <a:rPr>
                <a:solidFill>
                  <a:srgbClr val="BBBBBB"/>
                </a:solidFill>
              </a:rPr>
              <a:t> </a:t>
            </a:r>
            <a:r>
              <a:rPr>
                <a:solidFill>
                  <a:srgbClr val="008800"/>
                </a:solidFill>
              </a:rPr>
              <a:t>// "Hello World"</a:t>
            </a:r>
            <a:r>
              <a:rPr>
                <a:solidFill>
                  <a:srgbClr val="BBBBBB"/>
                </a:solidFill>
              </a:rPr>
              <a:t>
</a:t>
            </a:r>
          </a:p>
        </p:txBody>
      </p:sp>
    </p:spTree>
  </p:cSld>
  <p:clrMapOvr>
    <a:masterClrMapping/>
  </p:clrMapOvr>
</p:sld>
</file>

<file path=ppt/slides/slide7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Other String Methods</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There are MANY other methods available to the string type, but these are some of the more useful and common.  Some other useful ones we will not cover in detail here are:</a:t>
            </a:r>
          </a:p>
          <a:p>
            <a:pPr lvl="1"/>
            <a:r>
              <a:rPr b="0" i="0" u="none" sz="1600">
                <a:solidFill>
                  <a:schemeClr val="dk1"/>
                </a:solidFill>
                <a:latin typeface="Courier New"/>
              </a:rPr>
              <a:t>startsWith(pattern)</a:t>
            </a:r>
            <a:r>
              <a:rPr b="0" i="0" u="none" sz="1600">
                <a:solidFill>
                  <a:schemeClr val="dk1"/>
                </a:solidFill>
              </a:rPr>
              <a:t>/</a:t>
            </a:r>
            <a:r>
              <a:rPr b="0" i="0" u="none" sz="1600">
                <a:solidFill>
                  <a:schemeClr val="dk1"/>
                </a:solidFill>
                <a:latin typeface="Courier New"/>
              </a:rPr>
              <a:t>endsWith(pattern)</a:t>
            </a:r>
            <a:r>
              <a:rPr b="0" i="0" u="none" sz="1600">
                <a:solidFill>
                  <a:schemeClr val="dk1"/>
                </a:solidFill>
              </a:rPr>
              <a:t>: Check if a string starts or ends with a certain value</a:t>
            </a:r>
          </a:p>
          <a:p>
            <a:pPr lvl="1"/>
            <a:r>
              <a:rPr b="0" i="0" u="none" sz="1600">
                <a:solidFill>
                  <a:schemeClr val="dk1"/>
                </a:solidFill>
                <a:latin typeface="Courier New"/>
              </a:rPr>
              <a:t>includes(pattern)</a:t>
            </a:r>
            <a:r>
              <a:rPr b="0" i="0" u="none" sz="1600">
                <a:solidFill>
                  <a:schemeClr val="dk1"/>
                </a:solidFill>
              </a:rPr>
              <a:t>: Check if a string contains a certain value anywhere inside</a:t>
            </a:r>
          </a:p>
          <a:p>
            <a:pPr lvl="1"/>
            <a:r>
              <a:rPr b="0" i="0" u="none" sz="1600">
                <a:solidFill>
                  <a:schemeClr val="dk1"/>
                </a:solidFill>
                <a:latin typeface="Courier New"/>
              </a:rPr>
              <a:t>padStart(length, padString)</a:t>
            </a:r>
            <a:r>
              <a:rPr b="0" i="0" u="none" sz="1600">
                <a:solidFill>
                  <a:schemeClr val="dk1"/>
                </a:solidFill>
              </a:rPr>
              <a:t>/</a:t>
            </a:r>
            <a:r>
              <a:rPr b="0" i="0" u="none" sz="1600">
                <a:solidFill>
                  <a:schemeClr val="dk1"/>
                </a:solidFill>
                <a:latin typeface="Courier New"/>
              </a:rPr>
              <a:t>padEnd(length, padString)</a:t>
            </a:r>
            <a:r>
              <a:rPr b="0" i="0" u="none" sz="1600">
                <a:solidFill>
                  <a:schemeClr val="dk1"/>
                </a:solidFill>
              </a:rPr>
              <a:t>: Add characters to the start or end of a string.</a:t>
            </a:r>
          </a:p>
          <a:p>
            <a:pPr lvl="1"/>
            <a:r>
              <a:rPr b="0" i="0" u="none" sz="1600">
                <a:solidFill>
                  <a:schemeClr val="dk1"/>
                </a:solidFill>
                <a:latin typeface="Courier New"/>
              </a:rPr>
              <a:t>replace(pattern, replacement)</a:t>
            </a:r>
            <a:r>
              <a:rPr b="0" i="0" u="none" sz="1600">
                <a:solidFill>
                  <a:schemeClr val="dk1"/>
                </a:solidFill>
              </a:rPr>
              <a:t>: Replace a pattern with a new string</a:t>
            </a:r>
          </a:p>
          <a:p>
            <a:pPr lvl="1"/>
            <a:r>
              <a:rPr b="0" i="0" u="none" sz="1600">
                <a:solidFill>
                  <a:schemeClr val="dk1"/>
                </a:solidFill>
                <a:latin typeface="Courier New"/>
              </a:rPr>
              <a:t>replaceAll(pattern, replacement)</a:t>
            </a:r>
            <a:r>
              <a:rPr b="0" i="0" u="none" sz="1600">
                <a:solidFill>
                  <a:schemeClr val="dk1"/>
                </a:solidFill>
              </a:rPr>
              <a:t>: Replace all occurrences of a pattern with a new string</a:t>
            </a:r>
          </a:p>
          <a:p>
            <a:pPr lvl="1"/>
            <a:r>
              <a:rPr b="0" i="0" u="none" sz="1600">
                <a:solidFill>
                  <a:schemeClr val="dk1"/>
                </a:solidFill>
                <a:latin typeface="Courier New"/>
              </a:rPr>
              <a:t>search(pattern)</a:t>
            </a:r>
            <a:r>
              <a:rPr b="0" i="0" u="none" sz="1600">
                <a:solidFill>
                  <a:schemeClr val="dk1"/>
                </a:solidFill>
              </a:rPr>
              <a:t>: Find the index of a pattern in a string</a:t>
            </a:r>
          </a:p>
          <a:p>
            <a:pPr lvl="1"/>
            <a:r>
              <a:rPr b="0" i="0" u="none" sz="1600">
                <a:solidFill>
                  <a:schemeClr val="dk1"/>
                </a:solidFill>
                <a:latin typeface="Courier New"/>
              </a:rPr>
              <a:t>trim</a:t>
            </a:r>
            <a:r>
              <a:rPr b="0" i="0" u="none" sz="1600">
                <a:solidFill>
                  <a:schemeClr val="dk1"/>
                </a:solidFill>
              </a:rPr>
              <a:t>/</a:t>
            </a:r>
            <a:r>
              <a:rPr b="0" i="0" u="none" sz="1600">
                <a:solidFill>
                  <a:schemeClr val="dk1"/>
                </a:solidFill>
                <a:latin typeface="Courier New"/>
              </a:rPr>
              <a:t>trimStart</a:t>
            </a:r>
            <a:r>
              <a:rPr b="0" i="0" u="none" sz="1600">
                <a:solidFill>
                  <a:schemeClr val="dk1"/>
                </a:solidFill>
              </a:rPr>
              <a:t>/</a:t>
            </a:r>
            <a:r>
              <a:rPr b="0" i="0" u="none" sz="1600">
                <a:solidFill>
                  <a:schemeClr val="dk1"/>
                </a:solidFill>
                <a:latin typeface="Courier New"/>
              </a:rPr>
              <a:t>trimEnd</a:t>
            </a:r>
            <a:r>
              <a:rPr b="0" i="0" u="none" sz="1600">
                <a:solidFill>
                  <a:schemeClr val="dk1"/>
                </a:solidFill>
              </a:rPr>
              <a:t>: Remove whitespace from the start, end, or both ends of a string</a:t>
            </a:r>
          </a:p>
          <a:p>
            <a:pPr lvl="1"/>
            <a:r>
              <a:rPr b="0" i="0" u="none" sz="1600">
                <a:solidFill>
                  <a:schemeClr val="dk1"/>
                </a:solidFill>
                <a:latin typeface="Courier New"/>
              </a:rPr>
              <a:t>split(separator)</a:t>
            </a:r>
            <a:r>
              <a:rPr b="0" i="0" u="none" sz="1600">
                <a:solidFill>
                  <a:schemeClr val="dk1"/>
                </a:solidFill>
              </a:rPr>
              <a:t>: Split a string into an array of strings based on a separator</a:t>
            </a:r>
          </a:p>
        </p:txBody>
      </p:sp>
    </p:spTree>
  </p:cSld>
  <p:clrMapOvr>
    <a:masterClrMapping/>
  </p:clrMapOvr>
</p:sld>
</file>

<file path=ppt/slides/slide7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 string is sequence of character values used to store text data.</a:t>
            </a:r>
          </a:p>
        </p:txBody>
      </p:sp>
      <p:sp>
        <p:nvSpPr>
          <p:cNvPr id="4" name="Text Placeholder 3"/>
          <p:cNvSpPr>
            <a:spLocks noGrp="1"/>
          </p:cNvSpPr>
          <p:nvPr>
            <p:ph type="body" idx="1"/>
          </p:nvPr>
        </p:nvSpPr>
        <p:spPr/>
        <p:txBody>
          <a:bodyPr wrap="square"/>
          <a:lstStyle/>
          <a:p>
            <a:pPr/>
            <a:r>
              <a:rPr b="0" i="0" u="none" sz="1600">
                <a:solidFill>
                  <a:schemeClr val="dk1"/>
                </a:solidFill>
              </a:rPr>
              <a:t>Strings are a fundamental data type in TypeScript, used to store text data. </a:t>
            </a:r>
          </a:p>
          <a:p>
            <a:pPr/>
            <a:r>
              <a:rPr b="0" i="0" u="none" sz="1600">
                <a:solidFill>
                  <a:schemeClr val="dk1"/>
                </a:solidFill>
              </a:rPr>
              <a:t>There are many methods available to manipulate strings, and we have only covered a few of the most common ones here:</a:t>
            </a:r>
          </a:p>
          <a:p>
            <a:pPr lvl="1"/>
            <a:r>
              <a:rPr b="0" i="0" u="none" sz="1600">
                <a:solidFill>
                  <a:schemeClr val="dk1"/>
                </a:solidFill>
                <a:latin typeface="Courier New"/>
              </a:rPr>
              <a:t>charAt</a:t>
            </a:r>
            <a:r>
              <a:rPr b="0" i="0" u="none" sz="1600">
                <a:solidFill>
                  <a:schemeClr val="dk1"/>
                </a:solidFill>
              </a:rPr>
              <a:t>, </a:t>
            </a:r>
            <a:r>
              <a:rPr b="0" i="0" u="none" sz="1600">
                <a:solidFill>
                  <a:schemeClr val="dk1"/>
                </a:solidFill>
                <a:latin typeface="Courier New"/>
              </a:rPr>
              <a:t>indexOf</a:t>
            </a:r>
            <a:r>
              <a:rPr b="0" i="0" u="none" sz="1600">
                <a:solidFill>
                  <a:schemeClr val="dk1"/>
                </a:solidFill>
              </a:rPr>
              <a:t>, and </a:t>
            </a:r>
            <a:r>
              <a:rPr b="0" i="0" u="none" sz="1600">
                <a:solidFill>
                  <a:schemeClr val="dk1"/>
                </a:solidFill>
                <a:latin typeface="Courier New"/>
              </a:rPr>
              <a:t>lastIndexOf</a:t>
            </a:r>
            <a:r>
              <a:rPr b="0" i="0" u="none" sz="1600">
                <a:solidFill>
                  <a:schemeClr val="dk1"/>
                </a:solidFill>
              </a:rPr>
              <a:t> to get information about characters in a string</a:t>
            </a:r>
          </a:p>
          <a:p>
            <a:pPr lvl="1"/>
            <a:r>
              <a:rPr b="0" i="0" u="none" sz="1600">
                <a:solidFill>
                  <a:schemeClr val="dk1"/>
                </a:solidFill>
                <a:latin typeface="Courier New"/>
              </a:rPr>
              <a:t>slice</a:t>
            </a:r>
            <a:r>
              <a:rPr b="0" i="0" u="none" sz="1600">
                <a:solidFill>
                  <a:schemeClr val="dk1"/>
                </a:solidFill>
              </a:rPr>
              <a:t> to extract parts of a string</a:t>
            </a:r>
          </a:p>
          <a:p>
            <a:pPr lvl="1"/>
            <a:r>
              <a:rPr b="0" i="0" u="none" sz="1600">
                <a:solidFill>
                  <a:schemeClr val="dk1"/>
                </a:solidFill>
                <a:latin typeface="Courier New"/>
              </a:rPr>
              <a:t>concat</a:t>
            </a:r>
            <a:r>
              <a:rPr b="0" i="0" u="none" sz="1600">
                <a:solidFill>
                  <a:schemeClr val="dk1"/>
                </a:solidFill>
              </a:rPr>
              <a:t> and </a:t>
            </a:r>
            <a:r>
              <a:rPr b="0" i="0" u="none" sz="1600">
                <a:solidFill>
                  <a:schemeClr val="dk1"/>
                </a:solidFill>
                <a:latin typeface="Courier New"/>
              </a:rPr>
              <a:t>+</a:t>
            </a:r>
            <a:r>
              <a:rPr b="0" i="0" u="none" sz="1600">
                <a:solidFill>
                  <a:schemeClr val="dk1"/>
                </a:solidFill>
              </a:rPr>
              <a:t> to combine strings</a:t>
            </a:r>
          </a:p>
          <a:p>
            <a:pPr lvl="1"/>
            <a:r>
              <a:rPr b="0" i="0" u="none" sz="1600">
                <a:solidFill>
                  <a:schemeClr val="dk1"/>
                </a:solidFill>
                <a:latin typeface="Courier New"/>
              </a:rPr>
              <a:t>substring</a:t>
            </a:r>
            <a:r>
              <a:rPr b="0" i="0" u="none" sz="1600">
                <a:solidFill>
                  <a:schemeClr val="dk1"/>
                </a:solidFill>
              </a:rPr>
              <a:t> to get a substring of a string</a:t>
            </a:r>
          </a:p>
          <a:p>
            <a:pPr lvl="1"/>
            <a:r>
              <a:rPr b="0" i="0" u="none" sz="1600">
                <a:solidFill>
                  <a:schemeClr val="dk1"/>
                </a:solidFill>
                <a:latin typeface="Courier New"/>
              </a:rPr>
              <a:t>toLowerCase</a:t>
            </a:r>
            <a:r>
              <a:rPr b="0" i="0" u="none" sz="1600">
                <a:solidFill>
                  <a:schemeClr val="dk1"/>
                </a:solidFill>
              </a:rPr>
              <a:t> and </a:t>
            </a:r>
            <a:r>
              <a:rPr b="0" i="0" u="none" sz="1600">
                <a:solidFill>
                  <a:schemeClr val="dk1"/>
                </a:solidFill>
                <a:latin typeface="Courier New"/>
              </a:rPr>
              <a:t>toUpperCase</a:t>
            </a:r>
            <a:r>
              <a:rPr b="0" i="0" u="none" sz="1600">
                <a:solidFill>
                  <a:schemeClr val="dk1"/>
                </a:solidFill>
              </a:rPr>
              <a:t> to change the case of a string</a:t>
            </a:r>
          </a:p>
          <a:p>
            <a:pPr lvl="1"/>
            <a:r>
              <a:rPr b="0" i="0" u="none" sz="1600">
                <a:solidFill>
                  <a:schemeClr val="dk1"/>
                </a:solidFill>
                <a:latin typeface="Courier New"/>
              </a:rPr>
              <a:t>parseInt</a:t>
            </a:r>
            <a:r>
              <a:rPr b="0" i="0" u="none" sz="1600">
                <a:solidFill>
                  <a:schemeClr val="dk1"/>
                </a:solidFill>
              </a:rPr>
              <a:t> and </a:t>
            </a:r>
            <a:r>
              <a:rPr b="0" i="0" u="none" sz="1600">
                <a:solidFill>
                  <a:schemeClr val="dk1"/>
                </a:solidFill>
                <a:latin typeface="Courier New"/>
              </a:rPr>
              <a:t>+</a:t>
            </a:r>
            <a:r>
              <a:rPr b="0" i="0" u="none" sz="1600">
                <a:solidFill>
                  <a:schemeClr val="dk1"/>
                </a:solidFill>
              </a:rPr>
              <a:t> to convert a string to a number</a:t>
            </a:r>
          </a:p>
          <a:p>
            <a:pPr lvl="1"/>
            <a:r>
              <a:rPr b="0" i="0" u="none" sz="1600">
                <a:solidFill>
                  <a:schemeClr val="dk1"/>
                </a:solidFill>
                <a:latin typeface="Courier New"/>
              </a:rPr>
              <a:t>toString</a:t>
            </a:r>
            <a:r>
              <a:rPr b="0" i="0" u="none" sz="1600">
                <a:solidFill>
                  <a:schemeClr val="dk1"/>
                </a:solidFill>
              </a:rPr>
              <a:t> to convert a number to a string</a:t>
            </a:r>
          </a:p>
          <a:p>
            <a:pPr lvl="1"/>
            <a:r>
              <a:rPr b="0" i="0" u="none" sz="1600">
                <a:solidFill>
                  <a:schemeClr val="dk1"/>
                </a:solidFill>
                <a:latin typeface="Courier New"/>
              </a:rPr>
              <a:t>slice</a:t>
            </a:r>
            <a:r>
              <a:rPr b="0" i="0" u="none" sz="1600">
                <a:solidFill>
                  <a:schemeClr val="dk1"/>
                </a:solidFill>
              </a:rPr>
              <a:t> to extract parts of a string</a:t>
            </a:r>
          </a:p>
          <a:p>
            <a:pPr/>
            <a:r>
              <a:rPr b="0" i="0" u="none" sz="1600">
                <a:solidFill>
                  <a:schemeClr val="dk1"/>
                </a:solidFill>
              </a:rPr>
              <a:t>Strings are immutable in TypeScript, so any method that modifies a string will return a new string instead of modifying the original.</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Variables Have Types</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But what happens if we do this?</a:t>
            </a:r>
            <a:r>
              <a:rPr b="0" i="0" u="none" sz="1600">
                <a:solidFill>
                  <a:schemeClr val="dk1"/>
                </a:solidFill>
              </a:rPr>
              <a:t>This doesn't make any sense.</a:t>
            </a:r>
          </a:p>
          <a:p>
            <a:pPr>
              <a:lnSpc>
                <a:spcPct val="50000"/>
              </a:lnSpc>
              <a:buNone/>
              <a:defRPr sz="1400">
                <a:latin typeface="Courier New"/>
              </a:defRPr>
            </a:pPr>
            <a:r>
              <a:rPr>
                <a:solidFill>
                  <a:srgbClr val="000000"/>
                </a:solidFill>
              </a:rPr>
              <a:t>x</a:t>
            </a:r>
            <a:r>
              <a:rPr>
                <a:solidFill>
                  <a:srgbClr val="000000"/>
                </a:solidFill>
              </a:rPr>
              <a:t> </a:t>
            </a:r>
            <a:r>
              <a:rPr>
                <a:solidFill>
                  <a:srgbClr val="000000"/>
                </a:solidFill>
              </a:rPr>
              <a:t>=</a:t>
            </a:r>
            <a:r>
              <a:rPr>
                <a:solidFill>
                  <a:srgbClr val="000000"/>
                </a:solidFill>
              </a:rPr>
              <a:t> </a:t>
            </a:r>
            <a:r>
              <a:rPr>
                <a:solidFill>
                  <a:srgbClr val="000000"/>
                </a:solidFill>
              </a:rPr>
              <a:t>"hello"</a:t>
            </a:r>
            <a:r>
              <a:rPr>
                <a:solidFill>
                  <a:srgbClr val="BBBBBB"/>
                </a:solidFill>
              </a:rPr>
              <a:t>
</a:t>
            </a:r>
            <a:r>
              <a:rPr>
                <a:solidFill>
                  <a:srgbClr val="000000"/>
                </a:solidFill>
              </a:rPr>
              <a:t>y</a:t>
            </a:r>
            <a:r>
              <a:rPr>
                <a:solidFill>
                  <a:srgbClr val="000000"/>
                </a:solidFill>
              </a:rPr>
              <a:t> </a:t>
            </a:r>
            <a:r>
              <a:rPr>
                <a:solidFill>
                  <a:srgbClr val="000000"/>
                </a:solidFill>
              </a:rPr>
              <a:t>=</a:t>
            </a:r>
            <a:r>
              <a:rPr>
                <a:solidFill>
                  <a:srgbClr val="000000"/>
                </a:solidFill>
              </a:rPr>
              <a:t> </a:t>
            </a:r>
            <a:r>
              <a:rPr>
                <a:solidFill>
                  <a:srgbClr val="000000"/>
                </a:solidFill>
              </a:rPr>
              <a:t>2</a:t>
            </a:r>
            <a:r>
              <a:rPr>
                <a:solidFill>
                  <a:srgbClr val="000000"/>
                </a:solidFill>
              </a:rPr>
              <a:t> </a:t>
            </a:r>
            <a:r>
              <a:rPr>
                <a:solidFill>
                  <a:srgbClr val="000000"/>
                </a:solidFill>
              </a:rPr>
              <a:t>*</a:t>
            </a:r>
            <a:r>
              <a:rPr>
                <a:solidFill>
                  <a:srgbClr val="000000"/>
                </a:solidFill>
              </a:rPr>
              <a:t> </a:t>
            </a:r>
            <a:r>
              <a:rPr>
                <a:solidFill>
                  <a:srgbClr val="000000"/>
                </a:solidFill>
              </a:rPr>
              <a:t>x</a:t>
            </a:r>
            <a:r>
              <a:rPr>
                <a:solidFill>
                  <a:srgbClr val="000000"/>
                </a:solidFill>
              </a:rPr>
              <a:t> </a:t>
            </a:r>
            <a:r>
              <a:rPr>
                <a:solidFill>
                  <a:srgbClr val="000000"/>
                </a:solidFill>
              </a:rPr>
              <a:t>+</a:t>
            </a:r>
            <a:r>
              <a:rPr>
                <a:solidFill>
                  <a:srgbClr val="000000"/>
                </a:solidFill>
              </a:rPr>
              <a:t> </a:t>
            </a:r>
            <a:r>
              <a:rPr>
                <a:solidFill>
                  <a:srgbClr val="000000"/>
                </a:solidFill>
              </a:rPr>
              <a:t>4</a:t>
            </a:r>
            <a:r>
              <a:rPr>
                <a:solidFill>
                  <a:srgbClr val="BBBBBB"/>
                </a:solidFill>
              </a:rPr>
              <a:t>
</a:t>
            </a:r>
          </a:p>
          <a:p>
            <a:pPr/>
            <a:r>
              <a:rPr b="0" i="0" u="none" sz="1600">
                <a:solidFill>
                  <a:schemeClr val="dk1"/>
                </a:solidFill>
              </a:rPr>
              <a:t>To make sure that our code makes sense, we attach a </a:t>
            </a:r>
            <a:r>
              <a:rPr b="1" i="0" u="none" sz="1600">
                <a:solidFill>
                  <a:schemeClr val="dk1"/>
                </a:solidFill>
              </a:rPr>
              <a:t>type</a:t>
            </a:r>
            <a:r>
              <a:rPr b="0" i="0" u="none" sz="1600">
                <a:solidFill>
                  <a:schemeClr val="dk1"/>
                </a:solidFill>
              </a:rPr>
              <a:t> to our variables so that we will get an error if we try to assign a value to the variable that is not appropriate.</a:t>
            </a:r>
          </a:p>
          <a:p>
            <a:pPr/>
            <a:r>
              <a:rPr b="0" i="0" u="none" sz="1600">
                <a:solidFill>
                  <a:schemeClr val="dk1"/>
                </a:solidFill>
              </a:rPr>
              <a:t>We do this by declaring the variable and specifying what type of data it can contain.  Once declared, we will not be able to assign an inappropriate value type to that variable.</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Declare Variables</a:t>
            </a:r>
          </a:p>
        </p:txBody>
      </p:sp>
      <p:sp>
        <p:nvSpPr>
          <p:cNvPr id="3" name="Text Placeholder 2"/>
          <p:cNvSpPr>
            <a:spLocks noGrp="1"/>
          </p:cNvSpPr>
          <p:nvPr>
            <p:ph type="body" idx="13"/>
          </p:nvPr>
        </p:nvSpPr>
        <p:spPr/>
        <p:txBody>
          <a:bodyPr wrap="square"/>
          <a:lstStyle/>
          <a:p>
            <a:pPr/>
            <a:r>
              <a:rPr b="0" i="0" u="none" sz="1600">
                <a:solidFill>
                  <a:schemeClr val="lt1"/>
                </a:solidFill>
              </a:rPr>
              <a:t>A variable is a named container for some unknown value. We can use variables to create generic code that works on different values.</a:t>
            </a:r>
          </a:p>
        </p:txBody>
      </p:sp>
      <p:sp>
        <p:nvSpPr>
          <p:cNvPr id="4" name="Text Placeholder 3"/>
          <p:cNvSpPr>
            <a:spLocks noGrp="1"/>
          </p:cNvSpPr>
          <p:nvPr>
            <p:ph type="body" idx="1"/>
          </p:nvPr>
        </p:nvSpPr>
        <p:spPr/>
        <p:txBody>
          <a:bodyPr wrap="square"/>
          <a:lstStyle/>
          <a:p>
            <a:pPr/>
            <a:r>
              <a:rPr b="0" i="0" u="none" sz="1600">
                <a:solidFill>
                  <a:schemeClr val="dk1"/>
                </a:solidFill>
              </a:rPr>
              <a:t>So how do we  </a:t>
            </a:r>
            <a:r>
              <a:rPr b="1" i="0" u="none" sz="1600">
                <a:solidFill>
                  <a:schemeClr val="dk1"/>
                </a:solidFill>
              </a:rPr>
              <a:t>declare</a:t>
            </a:r>
            <a:r>
              <a:rPr b="0" i="0" u="none" sz="1600">
                <a:solidFill>
                  <a:schemeClr val="dk1"/>
                </a:solidFill>
              </a:rPr>
              <a:t>  a variable?</a:t>
            </a:r>
            <a:r>
              <a:rPr b="0" i="0" u="none" sz="1600">
                <a:solidFill>
                  <a:schemeClr val="dk1"/>
                </a:solidFill>
              </a:rPr>
              <a:t> </a:t>
            </a:r>
            <a:r>
              <a:rPr b="0" i="0" u="none" sz="1600">
                <a:solidFill>
                  <a:schemeClr val="dk1"/>
                </a:solidFill>
              </a:rPr>
              <a:t>It depends on the language we are using, but in general, we specify:</a:t>
            </a:r>
          </a:p>
          <a:p>
            <a:pPr lvl="1"/>
            <a:r>
              <a:rPr b="0" i="0" u="none" sz="1600">
                <a:solidFill>
                  <a:schemeClr val="dk1"/>
                </a:solidFill>
              </a:rPr>
              <a:t>its name, </a:t>
            </a:r>
          </a:p>
          <a:p>
            <a:pPr lvl="1"/>
            <a:r>
              <a:rPr b="0" i="0" u="none" sz="1600">
                <a:solidFill>
                  <a:schemeClr val="dk1"/>
                </a:solidFill>
              </a:rPr>
              <a:t>its type, and</a:t>
            </a:r>
          </a:p>
          <a:p>
            <a:pPr lvl="1"/>
            <a:r>
              <a:rPr b="0" i="0" u="none" sz="1600">
                <a:solidFill>
                  <a:schemeClr val="dk1"/>
                </a:solidFill>
              </a:rPr>
              <a:t>potentially its initial value.</a:t>
            </a:r>
          </a:p>
        </p:txBody>
      </p:sp>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