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
  </p:notesMasterIdLst>
  <p:sldIdLst>
    <p:sldId id="256" r:id="rId2"/>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Lst>
  <p:sldSz cx="9144000" cy="5143500" type="screen16x9"/>
  <p:notesSz cx="6858000" cy="9144000"/>
  <p:embeddedFontLst>
    <p:embeddedFont>
      <p:font typeface="Helvetica Neue" panose="020B060402020202020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FFFF"/>
    <a:srgbClr val="006096"/>
    <a:srgbClr val="FF0000"/>
    <a:srgbClr val="00FF00"/>
    <a:srgbClr val="FF090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9C0B9-3CA2-4DD5-9158-7BA28C8B40B1}">
  <a:tblStyle styleId="{45B9C0B9-3CA2-4DD5-9158-7BA28C8B40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4" y="77"/>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font" Target="fonts/font1.fntdata"/><Relationship Id="rId5" Type="http://schemas.openxmlformats.org/officeDocument/2006/relationships/font" Target="fonts/font2.fntdata"/><Relationship Id="rId6" Type="http://schemas.openxmlformats.org/officeDocument/2006/relationships/font" Target="fonts/font3.fntdata"/><Relationship Id="rId7" Type="http://schemas.openxmlformats.org/officeDocument/2006/relationships/font" Target="fonts/font4.fntdata"/><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b22a48c3de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g2b22a48c3de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userDrawn="1">
  <p:cSld name="Custom Layout">
    <p:spTree>
      <p:nvGrpSpPr>
        <p:cNvPr id="1" name="Shape 53"/>
        <p:cNvGrpSpPr/>
        <p:nvPr/>
      </p:nvGrpSpPr>
      <p:grpSpPr>
        <a:xfrm>
          <a:off x="0" y="0"/>
          <a:ext cx="0" cy="0"/>
          <a:chOff x="0" y="0"/>
          <a:chExt cx="0" cy="0"/>
        </a:xfrm>
      </p:grpSpPr>
      <p:sp>
        <p:nvSpPr>
          <p:cNvPr id="54" name="Google Shape;54;p14"/>
          <p:cNvSpPr txBox="1">
            <a:spLocks noGrp="1"/>
          </p:cNvSpPr>
          <p:nvPr>
            <p:ph type="subTitle" idx="1"/>
          </p:nvPr>
        </p:nvSpPr>
        <p:spPr>
          <a:xfrm>
            <a:off x="1371600" y="23431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accent5"/>
              </a:buClr>
              <a:buSzPts val="1800"/>
              <a:buNone/>
              <a:defRPr>
                <a:solidFill>
                  <a:schemeClr val="accent5"/>
                </a:solidFil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 name="Title 4">
            <a:extLst>
              <a:ext uri="{FF2B5EF4-FFF2-40B4-BE49-F238E27FC236}">
                <a16:creationId xmlns:a16="http://schemas.microsoft.com/office/drawing/2014/main" id="{9BC35E5F-6D9D-FFC2-005C-E013E69145D7}"/>
              </a:ext>
            </a:extLst>
          </p:cNvPr>
          <p:cNvSpPr>
            <a:spLocks noGrp="1"/>
          </p:cNvSpPr>
          <p:nvPr>
            <p:ph type="title"/>
          </p:nvPr>
        </p:nvSpPr>
        <p:spPr>
          <a:xfrm>
            <a:off x="685800" y="1047750"/>
            <a:ext cx="7772400" cy="1066800"/>
          </a:xfrm>
          <a:noFill/>
          <a:ln>
            <a:noFill/>
          </a:ln>
        </p:spPr>
        <p:txBody>
          <a:bodyPr spcFirstLastPara="1" wrap="square" lIns="91425" tIns="45700" rIns="91425" bIns="45700" anchor="ctr" anchorCtr="0">
            <a:noAutofit/>
          </a:bodyPr>
          <a:lstStyle>
            <a:lvl1pPr>
              <a:defRPr lang="en-US"/>
            </a:lvl1pPr>
          </a:lstStyle>
          <a:p>
            <a:pPr marL="457200" lvl="0" indent="-228600">
              <a:spcBef>
                <a:spcPts val="640"/>
              </a:spcBef>
              <a:buClr>
                <a:schemeClr val="lt1"/>
              </a:buClr>
              <a:buSzPts val="3200"/>
            </a:pPr>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27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ctrTitle"/>
          </p:nvPr>
        </p:nvSpPr>
        <p:spPr>
          <a:xfrm>
            <a:off x="685800" y="10263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6096"/>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63" name="Google Shape;63;p16"/>
          <p:cNvSpPr txBox="1">
            <a:spLocks noGrp="1"/>
          </p:cNvSpPr>
          <p:nvPr>
            <p:ph type="subTitle" idx="1"/>
          </p:nvPr>
        </p:nvSpPr>
        <p:spPr>
          <a:xfrm>
            <a:off x="1371600" y="23431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accent5"/>
              </a:buClr>
              <a:buSzPts val="1800"/>
              <a:buNone/>
              <a:defRPr>
                <a:solidFill>
                  <a:schemeClr val="accent5"/>
                </a:solidFil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64" name="Google Shape;64;p16"/>
          <p:cNvSpPr txBox="1">
            <a:spLocks noGrp="1"/>
          </p:cNvSpPr>
          <p:nvPr>
            <p:ph type="sldNum" idx="12"/>
          </p:nvPr>
        </p:nvSpPr>
        <p:spPr>
          <a:xfrm>
            <a:off x="3505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a:solidFill>
                  <a:schemeClr val="lt1"/>
                </a:solidFill>
                <a:latin typeface="Helvetica Neue"/>
                <a:ea typeface="Helvetica Neue"/>
                <a:cs typeface="Helvetica Neue"/>
                <a:sym typeface="Helvetica Neue"/>
              </a:defRPr>
            </a:lvl1pPr>
            <a:lvl2pPr marL="0" marR="0" lvl="1" indent="0" algn="ctr" rtl="0">
              <a:spcBef>
                <a:spcPts val="0"/>
              </a:spcBef>
              <a:spcAft>
                <a:spcPts val="0"/>
              </a:spcAft>
              <a:buNone/>
              <a:defRPr sz="1200">
                <a:solidFill>
                  <a:schemeClr val="lt1"/>
                </a:solidFill>
                <a:latin typeface="Helvetica Neue"/>
                <a:ea typeface="Helvetica Neue"/>
                <a:cs typeface="Helvetica Neue"/>
                <a:sym typeface="Helvetica Neue"/>
              </a:defRPr>
            </a:lvl2pPr>
            <a:lvl3pPr marL="0" marR="0" lvl="2" indent="0" algn="ctr" rtl="0">
              <a:spcBef>
                <a:spcPts val="0"/>
              </a:spcBef>
              <a:spcAft>
                <a:spcPts val="0"/>
              </a:spcAft>
              <a:buNone/>
              <a:defRPr sz="1200">
                <a:solidFill>
                  <a:schemeClr val="lt1"/>
                </a:solidFill>
                <a:latin typeface="Helvetica Neue"/>
                <a:ea typeface="Helvetica Neue"/>
                <a:cs typeface="Helvetica Neue"/>
                <a:sym typeface="Helvetica Neue"/>
              </a:defRPr>
            </a:lvl3pPr>
            <a:lvl4pPr marL="0" marR="0" lvl="3" indent="0" algn="ctr" rtl="0">
              <a:spcBef>
                <a:spcPts val="0"/>
              </a:spcBef>
              <a:spcAft>
                <a:spcPts val="0"/>
              </a:spcAft>
              <a:buNone/>
              <a:defRPr sz="1200">
                <a:solidFill>
                  <a:schemeClr val="lt1"/>
                </a:solidFill>
                <a:latin typeface="Helvetica Neue"/>
                <a:ea typeface="Helvetica Neue"/>
                <a:cs typeface="Helvetica Neue"/>
                <a:sym typeface="Helvetica Neue"/>
              </a:defRPr>
            </a:lvl4pPr>
            <a:lvl5pPr marL="0" marR="0" lvl="4" indent="0" algn="ctr" rtl="0">
              <a:spcBef>
                <a:spcPts val="0"/>
              </a:spcBef>
              <a:spcAft>
                <a:spcPts val="0"/>
              </a:spcAft>
              <a:buNone/>
              <a:defRPr sz="1200">
                <a:solidFill>
                  <a:schemeClr val="lt1"/>
                </a:solidFill>
                <a:latin typeface="Helvetica Neue"/>
                <a:ea typeface="Helvetica Neue"/>
                <a:cs typeface="Helvetica Neue"/>
                <a:sym typeface="Helvetica Neue"/>
              </a:defRPr>
            </a:lvl5pPr>
            <a:lvl6pPr marL="0" marR="0" lvl="5" indent="0" algn="ctr" rtl="0">
              <a:spcBef>
                <a:spcPts val="0"/>
              </a:spcBef>
              <a:spcAft>
                <a:spcPts val="0"/>
              </a:spcAft>
              <a:buNone/>
              <a:defRPr sz="1200">
                <a:solidFill>
                  <a:schemeClr val="lt1"/>
                </a:solidFill>
                <a:latin typeface="Helvetica Neue"/>
                <a:ea typeface="Helvetica Neue"/>
                <a:cs typeface="Helvetica Neue"/>
                <a:sym typeface="Helvetica Neue"/>
              </a:defRPr>
            </a:lvl6pPr>
            <a:lvl7pPr marL="0" marR="0" lvl="6" indent="0" algn="ctr" rtl="0">
              <a:spcBef>
                <a:spcPts val="0"/>
              </a:spcBef>
              <a:spcAft>
                <a:spcPts val="0"/>
              </a:spcAft>
              <a:buNone/>
              <a:defRPr sz="1200">
                <a:solidFill>
                  <a:schemeClr val="lt1"/>
                </a:solidFill>
                <a:latin typeface="Helvetica Neue"/>
                <a:ea typeface="Helvetica Neue"/>
                <a:cs typeface="Helvetica Neue"/>
                <a:sym typeface="Helvetica Neue"/>
              </a:defRPr>
            </a:lvl7pPr>
            <a:lvl8pPr marL="0" marR="0" lvl="7" indent="0" algn="ctr" rtl="0">
              <a:spcBef>
                <a:spcPts val="0"/>
              </a:spcBef>
              <a:spcAft>
                <a:spcPts val="0"/>
              </a:spcAft>
              <a:buNone/>
              <a:defRPr sz="1200">
                <a:solidFill>
                  <a:schemeClr val="lt1"/>
                </a:solidFill>
                <a:latin typeface="Helvetica Neue"/>
                <a:ea typeface="Helvetica Neue"/>
                <a:cs typeface="Helvetica Neue"/>
                <a:sym typeface="Helvetica Neue"/>
              </a:defRPr>
            </a:lvl8pPr>
            <a:lvl9pPr marL="0" marR="0" lvl="8" indent="0" algn="ctr" rtl="0">
              <a:spcBef>
                <a:spcPts val="0"/>
              </a:spcBef>
              <a:spcAft>
                <a:spcPts val="0"/>
              </a:spcAft>
              <a:buNone/>
              <a:defRPr sz="1200">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r>
              <a:rPr lang="en"/>
              <a:t>1</a:t>
            </a:r>
            <a:endParaRPr sz="1400">
              <a:solidFill>
                <a:srgbClr val="000000"/>
              </a:solidFill>
              <a:latin typeface="Arial"/>
              <a:ea typeface="Arial"/>
              <a:cs typeface="Arial"/>
              <a:sym typeface="Arial"/>
            </a:endParaRPr>
          </a:p>
        </p:txBody>
      </p:sp>
      <p:sp>
        <p:nvSpPr>
          <p:cNvPr id="65" name="Google Shape;65;p16"/>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Greg Silber and Cory Bart</a:t>
            </a:r>
            <a:endParaRPr/>
          </a:p>
          <a:p>
            <a:pPr marL="0" marR="0" lvl="0" indent="0" algn="l" rtl="0">
              <a:spcBef>
                <a:spcPts val="0"/>
              </a:spcBef>
              <a:spcAft>
                <a:spcPts val="0"/>
              </a:spcAft>
              <a:buNone/>
            </a:pPr>
            <a:r>
              <a:rPr lang="en" sz="1400">
                <a:solidFill>
                  <a:schemeClr val="lt1"/>
                </a:solidFill>
                <a:latin typeface="Arial"/>
                <a:ea typeface="Arial"/>
                <a:cs typeface="Arial"/>
                <a:sym typeface="Arial"/>
              </a:rPr>
              <a:t>Department of Computer and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Information Sciences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722313" y="2647950"/>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200" b="1" cap="none">
                <a:solidFill>
                  <a:schemeClr val="bg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68" name="Google Shape;68;p17"/>
          <p:cNvSpPr txBox="1">
            <a:spLocks noGrp="1"/>
          </p:cNvSpPr>
          <p:nvPr>
            <p:ph type="body" idx="1"/>
          </p:nvPr>
        </p:nvSpPr>
        <p:spPr>
          <a:xfrm>
            <a:off x="722313" y="1522809"/>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4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
        <p:nvSpPr>
          <p:cNvPr id="69" name="Google Shape;69;p17"/>
          <p:cNvSpPr txBox="1">
            <a:spLocks noGrp="1"/>
          </p:cNvSpPr>
          <p:nvPr>
            <p:ph type="sldNum" idx="12"/>
          </p:nvPr>
        </p:nvSpPr>
        <p:spPr>
          <a:xfrm>
            <a:off x="33528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70" name="Google Shape;70;p17"/>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Greg Silber and Cory Bart</a:t>
            </a:r>
            <a:endParaRPr/>
          </a:p>
          <a:p>
            <a:pPr marL="0" marR="0" lvl="0" indent="0" algn="l" rtl="0">
              <a:spcBef>
                <a:spcPts val="0"/>
              </a:spcBef>
              <a:spcAft>
                <a:spcPts val="0"/>
              </a:spcAft>
              <a:buNone/>
            </a:pPr>
            <a:r>
              <a:rPr lang="en" sz="1400">
                <a:solidFill>
                  <a:schemeClr val="lt1"/>
                </a:solidFill>
                <a:latin typeface="Arial"/>
                <a:ea typeface="Arial"/>
                <a:cs typeface="Arial"/>
                <a:sym typeface="Arial"/>
              </a:rPr>
              <a:t>Department of Computer and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Information Sciences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userDrawn="1">
  <p:cSld name="TWO_OBJECTS">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1941059" y="116458"/>
            <a:ext cx="5031288" cy="1024165"/>
          </a:xfrm>
          <a:prstGeom prst="rect">
            <a:avLst/>
          </a:prstGeom>
          <a:solidFill>
            <a:srgbClr val="005395"/>
          </a:solidFill>
          <a:ln>
            <a:noFill/>
          </a:ln>
          <a:effectLst>
            <a:outerShdw blurRad="242888" dist="219075" dir="5400000" algn="bl" rotWithShape="0">
              <a:srgbClr val="000000">
                <a:alpha val="50000"/>
              </a:srgbClr>
            </a:outerShdw>
          </a:effectLst>
        </p:spPr>
        <p:txBody>
          <a:bodyPr spcFirstLastPara="1" wrap="square" lIns="91425" tIns="0" rIns="91425" bIns="91425" anchor="t" anchorCtr="0">
            <a:noAutofit/>
          </a:bodyPr>
          <a:lstStyle>
            <a:lvl1pPr>
              <a:defRPr sz="1800" b="1">
                <a:sym typeface="Arial"/>
              </a:defRPr>
            </a:lvl1pPr>
          </a:lstStyle>
          <a:p>
            <a:pPr marL="0" lvl="0" indent="0"/>
            <a:endParaRPr dirty="0"/>
          </a:p>
        </p:txBody>
      </p:sp>
      <p:sp>
        <p:nvSpPr>
          <p:cNvPr id="75" name="Google Shape;75;p18"/>
          <p:cNvSpPr txBox="1">
            <a:spLocks noGrp="1"/>
          </p:cNvSpPr>
          <p:nvPr>
            <p:ph type="sldNum" idx="12"/>
          </p:nvPr>
        </p:nvSpPr>
        <p:spPr>
          <a:xfrm>
            <a:off x="3505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76" name="Google Shape;76;p18"/>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dirty="0">
                <a:solidFill>
                  <a:schemeClr val="lt1"/>
                </a:solidFill>
                <a:latin typeface="Arial"/>
                <a:ea typeface="Arial"/>
                <a:cs typeface="Arial"/>
                <a:sym typeface="Arial"/>
              </a:rPr>
              <a:t>Greg Silber and Cory Bart</a:t>
            </a:r>
            <a:endParaRPr dirty="0"/>
          </a:p>
          <a:p>
            <a:pPr marL="0" marR="0" lvl="0" indent="0" algn="l" rtl="0">
              <a:spcBef>
                <a:spcPts val="0"/>
              </a:spcBef>
              <a:spcAft>
                <a:spcPts val="0"/>
              </a:spcAft>
              <a:buNone/>
            </a:pPr>
            <a:r>
              <a:rPr lang="en" sz="1400" dirty="0">
                <a:solidFill>
                  <a:schemeClr val="lt1"/>
                </a:solidFill>
                <a:latin typeface="Arial"/>
                <a:ea typeface="Arial"/>
                <a:cs typeface="Arial"/>
                <a:sym typeface="Arial"/>
              </a:rPr>
              <a:t>Department of Computer and </a:t>
            </a:r>
            <a:br>
              <a:rPr lang="en" sz="1400" dirty="0">
                <a:solidFill>
                  <a:schemeClr val="lt1"/>
                </a:solidFill>
                <a:latin typeface="Arial"/>
                <a:ea typeface="Arial"/>
                <a:cs typeface="Arial"/>
                <a:sym typeface="Arial"/>
              </a:rPr>
            </a:br>
            <a:r>
              <a:rPr lang="en" sz="1400" dirty="0">
                <a:solidFill>
                  <a:schemeClr val="lt1"/>
                </a:solidFill>
                <a:latin typeface="Arial"/>
                <a:ea typeface="Arial"/>
                <a:cs typeface="Arial"/>
                <a:sym typeface="Arial"/>
              </a:rPr>
              <a:t>Information Sciences</a:t>
            </a:r>
            <a:endParaRPr dirty="0"/>
          </a:p>
        </p:txBody>
      </p:sp>
      <p:sp>
        <p:nvSpPr>
          <p:cNvPr id="3" name="Google Shape;73;p18">
            <a:extLst>
              <a:ext uri="{FF2B5EF4-FFF2-40B4-BE49-F238E27FC236}">
                <a16:creationId xmlns:a16="http://schemas.microsoft.com/office/drawing/2014/main" id="{F9669722-8125-D05D-D86E-67C6EAD8AAB7}"/>
              </a:ext>
            </a:extLst>
          </p:cNvPr>
          <p:cNvSpPr txBox="1">
            <a:spLocks noGrp="1"/>
          </p:cNvSpPr>
          <p:nvPr>
            <p:ph type="body" idx="13"/>
          </p:nvPr>
        </p:nvSpPr>
        <p:spPr>
          <a:xfrm>
            <a:off x="1941059" y="341086"/>
            <a:ext cx="5044258" cy="799537"/>
          </a:xfrm>
          <a:prstGeom prst="rect">
            <a:avLst/>
          </a:prstGeom>
          <a:noFill/>
          <a:ln>
            <a:noFill/>
          </a:ln>
        </p:spPr>
        <p:txBody>
          <a:bodyPr spcFirstLastPara="1" wrap="square" lIns="91425" tIns="0" rIns="91425" bIns="45700" anchor="t" anchorCtr="0">
            <a:noAutofit/>
          </a:bodyPr>
          <a:lstStyle>
            <a:lvl1pPr marL="50800" lvl="0" indent="0" algn="l">
              <a:spcBef>
                <a:spcPts val="560"/>
              </a:spcBef>
              <a:spcAft>
                <a:spcPts val="0"/>
              </a:spcAft>
              <a:buClr>
                <a:srgbClr val="006096"/>
              </a:buClr>
              <a:buSzPts val="2800"/>
              <a:buFont typeface="Arial" panose="020B0604020202020204" pitchFamily="34" charset="0"/>
              <a:buNone/>
              <a:defRPr lang="en-US" sz="1200" b="0" i="0" u="none" strike="noStrike" cap="none" dirty="0" smtClean="0">
                <a:solidFill>
                  <a:schemeClr val="bg1"/>
                </a:solidFill>
                <a:latin typeface="Calibri"/>
                <a:ea typeface="Calibri"/>
                <a:cs typeface="Calibri"/>
                <a:sym typeface="Calibri"/>
              </a:defRPr>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lang="en-US" dirty="0"/>
          </a:p>
        </p:txBody>
      </p:sp>
      <p:sp>
        <p:nvSpPr>
          <p:cNvPr id="73" name="Google Shape;73;p18"/>
          <p:cNvSpPr txBox="1">
            <a:spLocks noGrp="1"/>
          </p:cNvSpPr>
          <p:nvPr>
            <p:ph type="body" idx="1"/>
          </p:nvPr>
        </p:nvSpPr>
        <p:spPr>
          <a:xfrm>
            <a:off x="124298" y="1295399"/>
            <a:ext cx="4385553" cy="3181350"/>
          </a:xfrm>
          <a:prstGeom prst="rect">
            <a:avLst/>
          </a:prstGeom>
          <a:noFill/>
          <a:ln>
            <a:noFill/>
          </a:ln>
        </p:spPr>
        <p:txBody>
          <a:bodyPr spcFirstLastPara="1" wrap="square" lIns="91425" tIns="45700" rIns="91425" bIns="45700" anchor="t" anchorCtr="0">
            <a:noAutofit/>
          </a:bodyPr>
          <a:lstStyle>
            <a:lvl1pPr marL="336550" lvl="0" indent="-285750" algn="l">
              <a:spcBef>
                <a:spcPts val="560"/>
              </a:spcBef>
              <a:spcAft>
                <a:spcPts val="0"/>
              </a:spcAft>
              <a:buClr>
                <a:srgbClr val="006096"/>
              </a:buClr>
              <a:buSzPts val="2800"/>
              <a:buFont typeface="Arial" panose="020B0604020202020204" pitchFamily="34" charset="0"/>
              <a:buChar char="•"/>
              <a:defRPr lang="en-US" sz="1600" b="0" i="0" u="none" strike="noStrike" cap="none" dirty="0" smtClean="0">
                <a:solidFill>
                  <a:schemeClr val="bg2"/>
                </a:solidFill>
                <a:latin typeface="Calibri"/>
                <a:ea typeface="Calibri"/>
                <a:cs typeface="Calibri"/>
                <a:sym typeface="Calibri"/>
              </a:defRPr>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lang="en-US" dirty="0"/>
          </a:p>
        </p:txBody>
      </p:sp>
      <p:sp>
        <p:nvSpPr>
          <p:cNvPr id="74" name="Google Shape;74;p18"/>
          <p:cNvSpPr txBox="1">
            <a:spLocks noGrp="1"/>
          </p:cNvSpPr>
          <p:nvPr>
            <p:ph type="body" idx="2"/>
          </p:nvPr>
        </p:nvSpPr>
        <p:spPr>
          <a:xfrm>
            <a:off x="4634149" y="1295399"/>
            <a:ext cx="4385553" cy="318134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6096"/>
              </a:buClr>
              <a:buSzPts val="2800"/>
              <a:buChar char="•"/>
              <a:defRPr sz="1600" b="0" i="0" u="none" strike="noStrike" cap="none" dirty="0">
                <a:solidFill>
                  <a:schemeClr val="bg2"/>
                </a:solidFill>
                <a:latin typeface="Calibri"/>
                <a:ea typeface="Calibri"/>
                <a:cs typeface="Calibri"/>
                <a:sym typeface="Calibri"/>
              </a:defRPr>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body" idx="1"/>
          </p:nvPr>
        </p:nvSpPr>
        <p:spPr>
          <a:xfrm>
            <a:off x="457200" y="502445"/>
            <a:ext cx="4040188" cy="77390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6096"/>
              </a:buClr>
              <a:buSzPts val="2400"/>
              <a:buNone/>
              <a:defRPr sz="2400" b="1">
                <a:solidFill>
                  <a:srgbClr val="006096"/>
                </a:solidFill>
              </a:defRPr>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19"/>
          <p:cNvSpPr txBox="1">
            <a:spLocks noGrp="1"/>
          </p:cNvSpPr>
          <p:nvPr>
            <p:ph type="body" idx="2"/>
          </p:nvPr>
        </p:nvSpPr>
        <p:spPr>
          <a:xfrm>
            <a:off x="457200" y="1276350"/>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6096"/>
              </a:buClr>
              <a:buSzPts val="2400"/>
              <a:buChar char="•"/>
              <a:defRPr sz="2400">
                <a:solidFill>
                  <a:srgbClr val="006096"/>
                </a:solidFill>
              </a:defRPr>
            </a:lvl1pPr>
            <a:lvl2pPr marL="914400" lvl="1" indent="-355600" algn="l">
              <a:spcBef>
                <a:spcPts val="400"/>
              </a:spcBef>
              <a:spcAft>
                <a:spcPts val="0"/>
              </a:spcAft>
              <a:buClr>
                <a:srgbClr val="006096"/>
              </a:buClr>
              <a:buSzPts val="2000"/>
              <a:buChar char="–"/>
              <a:defRPr sz="2000">
                <a:solidFill>
                  <a:srgbClr val="006096"/>
                </a:solidFill>
              </a:defRPr>
            </a:lvl2pPr>
            <a:lvl3pPr marL="1371600" lvl="2" indent="-342900" algn="l">
              <a:spcBef>
                <a:spcPts val="360"/>
              </a:spcBef>
              <a:spcAft>
                <a:spcPts val="0"/>
              </a:spcAft>
              <a:buClr>
                <a:srgbClr val="006096"/>
              </a:buClr>
              <a:buSzPts val="1800"/>
              <a:buChar char="•"/>
              <a:defRPr sz="1800">
                <a:solidFill>
                  <a:srgbClr val="006096"/>
                </a:solidFill>
              </a:defRPr>
            </a:lvl3pPr>
            <a:lvl4pPr marL="1828800" lvl="3" indent="-330200" algn="l">
              <a:spcBef>
                <a:spcPts val="320"/>
              </a:spcBef>
              <a:spcAft>
                <a:spcPts val="0"/>
              </a:spcAft>
              <a:buClr>
                <a:srgbClr val="006096"/>
              </a:buClr>
              <a:buSzPts val="1600"/>
              <a:buChar char="–"/>
              <a:defRPr sz="1600">
                <a:solidFill>
                  <a:srgbClr val="006096"/>
                </a:solidFill>
              </a:defRPr>
            </a:lvl4pPr>
            <a:lvl5pPr marL="2286000" lvl="4" indent="-330200" algn="l">
              <a:spcBef>
                <a:spcPts val="320"/>
              </a:spcBef>
              <a:spcAft>
                <a:spcPts val="0"/>
              </a:spcAft>
              <a:buClr>
                <a:srgbClr val="006096"/>
              </a:buClr>
              <a:buSzPts val="1600"/>
              <a:buChar char="»"/>
              <a:defRPr sz="1600">
                <a:solidFill>
                  <a:srgbClr val="006096"/>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0" name="Google Shape;80;p19"/>
          <p:cNvSpPr txBox="1">
            <a:spLocks noGrp="1"/>
          </p:cNvSpPr>
          <p:nvPr>
            <p:ph type="body" idx="3"/>
          </p:nvPr>
        </p:nvSpPr>
        <p:spPr>
          <a:xfrm>
            <a:off x="4645026" y="502445"/>
            <a:ext cx="4041775" cy="77390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6096"/>
              </a:buClr>
              <a:buSzPts val="2400"/>
              <a:buNone/>
              <a:defRPr sz="2400" b="1">
                <a:solidFill>
                  <a:srgbClr val="006096"/>
                </a:solidFill>
              </a:defRPr>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19"/>
          <p:cNvSpPr txBox="1">
            <a:spLocks noGrp="1"/>
          </p:cNvSpPr>
          <p:nvPr>
            <p:ph type="body" idx="4"/>
          </p:nvPr>
        </p:nvSpPr>
        <p:spPr>
          <a:xfrm>
            <a:off x="4645026" y="1276350"/>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6096"/>
              </a:buClr>
              <a:buSzPts val="2400"/>
              <a:buChar char="•"/>
              <a:defRPr sz="2400">
                <a:solidFill>
                  <a:srgbClr val="006096"/>
                </a:solidFill>
              </a:defRPr>
            </a:lvl1pPr>
            <a:lvl2pPr marL="914400" lvl="1" indent="-355600" algn="l">
              <a:spcBef>
                <a:spcPts val="400"/>
              </a:spcBef>
              <a:spcAft>
                <a:spcPts val="0"/>
              </a:spcAft>
              <a:buClr>
                <a:srgbClr val="006096"/>
              </a:buClr>
              <a:buSzPts val="2000"/>
              <a:buChar char="–"/>
              <a:defRPr sz="2000">
                <a:solidFill>
                  <a:srgbClr val="006096"/>
                </a:solidFill>
              </a:defRPr>
            </a:lvl2pPr>
            <a:lvl3pPr marL="1371600" lvl="2" indent="-342900" algn="l">
              <a:spcBef>
                <a:spcPts val="360"/>
              </a:spcBef>
              <a:spcAft>
                <a:spcPts val="0"/>
              </a:spcAft>
              <a:buClr>
                <a:srgbClr val="006096"/>
              </a:buClr>
              <a:buSzPts val="1800"/>
              <a:buChar char="•"/>
              <a:defRPr sz="1800">
                <a:solidFill>
                  <a:srgbClr val="006096"/>
                </a:solidFill>
              </a:defRPr>
            </a:lvl3pPr>
            <a:lvl4pPr marL="1828800" lvl="3" indent="-330200" algn="l">
              <a:spcBef>
                <a:spcPts val="320"/>
              </a:spcBef>
              <a:spcAft>
                <a:spcPts val="0"/>
              </a:spcAft>
              <a:buClr>
                <a:srgbClr val="006096"/>
              </a:buClr>
              <a:buSzPts val="1600"/>
              <a:buChar char="–"/>
              <a:defRPr sz="1600">
                <a:solidFill>
                  <a:srgbClr val="006096"/>
                </a:solidFill>
              </a:defRPr>
            </a:lvl4pPr>
            <a:lvl5pPr marL="2286000" lvl="4" indent="-330200" algn="l">
              <a:spcBef>
                <a:spcPts val="320"/>
              </a:spcBef>
              <a:spcAft>
                <a:spcPts val="0"/>
              </a:spcAft>
              <a:buClr>
                <a:srgbClr val="006096"/>
              </a:buClr>
              <a:buSzPts val="1600"/>
              <a:buChar char="»"/>
              <a:defRPr sz="1600">
                <a:solidFill>
                  <a:srgbClr val="006096"/>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2" name="Google Shape;82;p19"/>
          <p:cNvSpPr txBox="1">
            <a:spLocks noGrp="1"/>
          </p:cNvSpPr>
          <p:nvPr>
            <p:ph type="sldNum" idx="12"/>
          </p:nvPr>
        </p:nvSpPr>
        <p:spPr>
          <a:xfrm>
            <a:off x="3505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83" name="Google Shape;83;p19"/>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Greg Silber and Cory Bart</a:t>
            </a:r>
            <a:endParaRPr/>
          </a:p>
          <a:p>
            <a:pPr marL="0" marR="0" lvl="0" indent="0" algn="l" rtl="0">
              <a:spcBef>
                <a:spcPts val="0"/>
              </a:spcBef>
              <a:spcAft>
                <a:spcPts val="0"/>
              </a:spcAft>
              <a:buNone/>
            </a:pPr>
            <a:r>
              <a:rPr lang="en" sz="1400">
                <a:solidFill>
                  <a:schemeClr val="lt1"/>
                </a:solidFill>
                <a:latin typeface="Arial"/>
                <a:ea typeface="Arial"/>
                <a:cs typeface="Arial"/>
                <a:sym typeface="Arial"/>
              </a:rPr>
              <a:t>Department of Computer and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Information Sciences</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201" y="514350"/>
            <a:ext cx="3008313" cy="947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solidFill>
                  <a:srgbClr val="006096"/>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3" name="Google Shape;93;p22"/>
          <p:cNvSpPr txBox="1">
            <a:spLocks noGrp="1"/>
          </p:cNvSpPr>
          <p:nvPr>
            <p:ph type="body" idx="1"/>
          </p:nvPr>
        </p:nvSpPr>
        <p:spPr>
          <a:xfrm>
            <a:off x="3575050" y="514351"/>
            <a:ext cx="5111750" cy="35814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6096"/>
              </a:buClr>
              <a:buSzPts val="3200"/>
              <a:buChar char="•"/>
              <a:defRPr sz="3200">
                <a:solidFill>
                  <a:srgbClr val="006096"/>
                </a:solidFill>
              </a:defRPr>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4" name="Google Shape;94;p22"/>
          <p:cNvSpPr txBox="1">
            <a:spLocks noGrp="1"/>
          </p:cNvSpPr>
          <p:nvPr>
            <p:ph type="body" idx="2"/>
          </p:nvPr>
        </p:nvSpPr>
        <p:spPr>
          <a:xfrm>
            <a:off x="457201" y="1657351"/>
            <a:ext cx="3008313" cy="24384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6096"/>
              </a:buClr>
              <a:buSzPts val="1400"/>
              <a:buNone/>
              <a:defRPr sz="1400">
                <a:solidFill>
                  <a:srgbClr val="006096"/>
                </a:solidFill>
              </a:defRPr>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5" name="Google Shape;95;p22"/>
          <p:cNvSpPr txBox="1">
            <a:spLocks noGrp="1"/>
          </p:cNvSpPr>
          <p:nvPr>
            <p:ph type="sldNum" idx="12"/>
          </p:nvPr>
        </p:nvSpPr>
        <p:spPr>
          <a:xfrm>
            <a:off x="33528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96" name="Google Shape;96;p22"/>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Greg Silber and Cory Bart</a:t>
            </a:r>
            <a:endParaRPr/>
          </a:p>
          <a:p>
            <a:pPr marL="0" marR="0" lvl="0" indent="0" algn="l" rtl="0">
              <a:spcBef>
                <a:spcPts val="0"/>
              </a:spcBef>
              <a:spcAft>
                <a:spcPts val="0"/>
              </a:spcAft>
              <a:buNone/>
            </a:pPr>
            <a:r>
              <a:rPr lang="en" sz="1400">
                <a:solidFill>
                  <a:schemeClr val="lt1"/>
                </a:solidFill>
                <a:latin typeface="Arial"/>
                <a:ea typeface="Arial"/>
                <a:cs typeface="Arial"/>
                <a:sym typeface="Arial"/>
              </a:rPr>
              <a:t>Department of Computer and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Information Sciences</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solidFill>
                  <a:srgbClr val="006096"/>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23"/>
          <p:cNvSpPr>
            <a:spLocks noGrp="1"/>
          </p:cNvSpPr>
          <p:nvPr>
            <p:ph type="pic" idx="2"/>
          </p:nvPr>
        </p:nvSpPr>
        <p:spPr>
          <a:xfrm>
            <a:off x="1792288" y="459581"/>
            <a:ext cx="5486400" cy="3086100"/>
          </a:xfrm>
          <a:prstGeom prst="rect">
            <a:avLst/>
          </a:prstGeom>
          <a:noFill/>
          <a:ln>
            <a:noFill/>
          </a:ln>
        </p:spPr>
      </p:sp>
      <p:sp>
        <p:nvSpPr>
          <p:cNvPr id="100" name="Google Shape;100;p23"/>
          <p:cNvSpPr txBox="1">
            <a:spLocks noGrp="1"/>
          </p:cNvSpPr>
          <p:nvPr>
            <p:ph type="body" idx="1"/>
          </p:nvPr>
        </p:nvSpPr>
        <p:spPr>
          <a:xfrm>
            <a:off x="1792288" y="4025503"/>
            <a:ext cx="5486400" cy="3750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6096"/>
              </a:buClr>
              <a:buSzPts val="1400"/>
              <a:buNone/>
              <a:defRPr sz="1400">
                <a:solidFill>
                  <a:srgbClr val="006096"/>
                </a:solidFill>
              </a:defRPr>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1" name="Google Shape;101;p23"/>
          <p:cNvSpPr txBox="1">
            <a:spLocks noGrp="1"/>
          </p:cNvSpPr>
          <p:nvPr>
            <p:ph type="sldNum" idx="12"/>
          </p:nvPr>
        </p:nvSpPr>
        <p:spPr>
          <a:xfrm>
            <a:off x="33528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2" name="Google Shape;102;p23"/>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Greg Silber and Cory Bart</a:t>
            </a:r>
            <a:endParaRPr/>
          </a:p>
          <a:p>
            <a:pPr marL="0" marR="0" lvl="0" indent="0" algn="l" rtl="0">
              <a:spcBef>
                <a:spcPts val="0"/>
              </a:spcBef>
              <a:spcAft>
                <a:spcPts val="0"/>
              </a:spcAft>
              <a:buNone/>
            </a:pPr>
            <a:r>
              <a:rPr lang="en" sz="1400">
                <a:solidFill>
                  <a:schemeClr val="lt1"/>
                </a:solidFill>
                <a:latin typeface="Arial"/>
                <a:ea typeface="Arial"/>
                <a:cs typeface="Arial"/>
                <a:sym typeface="Arial"/>
              </a:rPr>
              <a:t>Department of Computer and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Information Sciences</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userDrawn="1">
  <p:cSld name="VERTICAL_TEXT">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2" name="Google Shape;72;p18">
            <a:extLst>
              <a:ext uri="{FF2B5EF4-FFF2-40B4-BE49-F238E27FC236}">
                <a16:creationId xmlns:a16="http://schemas.microsoft.com/office/drawing/2014/main" id="{1406D628-58F9-30CC-58C5-C280C01A7C25}"/>
              </a:ext>
            </a:extLst>
          </p:cNvPr>
          <p:cNvSpPr txBox="1">
            <a:spLocks noGrp="1"/>
          </p:cNvSpPr>
          <p:nvPr>
            <p:ph type="title"/>
          </p:nvPr>
        </p:nvSpPr>
        <p:spPr>
          <a:xfrm>
            <a:off x="1941059" y="116458"/>
            <a:ext cx="5031288" cy="1024165"/>
          </a:xfrm>
          <a:prstGeom prst="rect">
            <a:avLst/>
          </a:prstGeom>
          <a:solidFill>
            <a:srgbClr val="005395"/>
          </a:solidFill>
          <a:ln>
            <a:noFill/>
          </a:ln>
          <a:effectLst>
            <a:outerShdw blurRad="242888" dist="219075" dir="5400000" algn="bl" rotWithShape="0">
              <a:srgbClr val="000000">
                <a:alpha val="50000"/>
              </a:srgbClr>
            </a:outerShdw>
          </a:effectLst>
        </p:spPr>
        <p:txBody>
          <a:bodyPr spcFirstLastPara="1" wrap="square" lIns="91425" tIns="0" rIns="91425" bIns="91425" anchor="t" anchorCtr="0">
            <a:noAutofit/>
          </a:bodyPr>
          <a:lstStyle>
            <a:lvl1pPr>
              <a:defRPr sz="1800" b="1">
                <a:sym typeface="Arial"/>
              </a:defRPr>
            </a:lvl1pPr>
          </a:lstStyle>
          <a:p>
            <a:pPr marL="0" lvl="0" indent="0"/>
            <a:endParaRPr dirty="0"/>
          </a:p>
        </p:txBody>
      </p:sp>
      <p:sp>
        <p:nvSpPr>
          <p:cNvPr id="3" name="Google Shape;75;p18">
            <a:extLst>
              <a:ext uri="{FF2B5EF4-FFF2-40B4-BE49-F238E27FC236}">
                <a16:creationId xmlns:a16="http://schemas.microsoft.com/office/drawing/2014/main" id="{8EDD191A-E8F7-3AD1-E1A4-230DEF879BBC}"/>
              </a:ext>
            </a:extLst>
          </p:cNvPr>
          <p:cNvSpPr txBox="1">
            <a:spLocks noGrp="1"/>
          </p:cNvSpPr>
          <p:nvPr>
            <p:ph type="sldNum" idx="12"/>
          </p:nvPr>
        </p:nvSpPr>
        <p:spPr>
          <a:xfrm>
            <a:off x="3505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4" name="Google Shape;76;p18">
            <a:extLst>
              <a:ext uri="{FF2B5EF4-FFF2-40B4-BE49-F238E27FC236}">
                <a16:creationId xmlns:a16="http://schemas.microsoft.com/office/drawing/2014/main" id="{2F6A9CDD-8E7C-E214-6F11-512EED9EF9A5}"/>
              </a:ext>
            </a:extLst>
          </p:cNvPr>
          <p:cNvSpPr txBox="1"/>
          <p:nvPr userDrawn="1"/>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dirty="0">
                <a:solidFill>
                  <a:schemeClr val="lt1"/>
                </a:solidFill>
                <a:latin typeface="Arial"/>
                <a:ea typeface="Arial"/>
                <a:cs typeface="Arial"/>
                <a:sym typeface="Arial"/>
              </a:rPr>
              <a:t>Greg Silber and Cory Bart</a:t>
            </a:r>
            <a:endParaRPr dirty="0"/>
          </a:p>
          <a:p>
            <a:pPr marL="0" marR="0" lvl="0" indent="0" algn="l" rtl="0">
              <a:spcBef>
                <a:spcPts val="0"/>
              </a:spcBef>
              <a:spcAft>
                <a:spcPts val="0"/>
              </a:spcAft>
              <a:buNone/>
            </a:pPr>
            <a:r>
              <a:rPr lang="en" sz="1400" dirty="0">
                <a:solidFill>
                  <a:schemeClr val="lt1"/>
                </a:solidFill>
                <a:latin typeface="Arial"/>
                <a:ea typeface="Arial"/>
                <a:cs typeface="Arial"/>
                <a:sym typeface="Arial"/>
              </a:rPr>
              <a:t>Department of Computer and </a:t>
            </a:r>
            <a:br>
              <a:rPr lang="en" sz="1400" dirty="0">
                <a:solidFill>
                  <a:schemeClr val="lt1"/>
                </a:solidFill>
                <a:latin typeface="Arial"/>
                <a:ea typeface="Arial"/>
                <a:cs typeface="Arial"/>
                <a:sym typeface="Arial"/>
              </a:rPr>
            </a:br>
            <a:r>
              <a:rPr lang="en" sz="1400" dirty="0">
                <a:solidFill>
                  <a:schemeClr val="lt1"/>
                </a:solidFill>
                <a:latin typeface="Arial"/>
                <a:ea typeface="Arial"/>
                <a:cs typeface="Arial"/>
                <a:sym typeface="Arial"/>
              </a:rPr>
              <a:t>Information Sciences</a:t>
            </a:r>
            <a:endParaRPr dirty="0"/>
          </a:p>
        </p:txBody>
      </p:sp>
      <p:sp>
        <p:nvSpPr>
          <p:cNvPr id="5" name="Google Shape;73;p18">
            <a:extLst>
              <a:ext uri="{FF2B5EF4-FFF2-40B4-BE49-F238E27FC236}">
                <a16:creationId xmlns:a16="http://schemas.microsoft.com/office/drawing/2014/main" id="{AE6EF070-D3AF-FF02-DBE1-E7948754B92B}"/>
              </a:ext>
            </a:extLst>
          </p:cNvPr>
          <p:cNvSpPr txBox="1">
            <a:spLocks noGrp="1"/>
          </p:cNvSpPr>
          <p:nvPr>
            <p:ph type="body" idx="13"/>
          </p:nvPr>
        </p:nvSpPr>
        <p:spPr>
          <a:xfrm>
            <a:off x="1941059" y="338328"/>
            <a:ext cx="5044258" cy="792280"/>
          </a:xfrm>
          <a:prstGeom prst="rect">
            <a:avLst/>
          </a:prstGeom>
          <a:noFill/>
          <a:ln>
            <a:noFill/>
          </a:ln>
        </p:spPr>
        <p:txBody>
          <a:bodyPr spcFirstLastPara="1" wrap="square" lIns="91425" tIns="0" rIns="91425" bIns="0" anchor="t" anchorCtr="0">
            <a:noAutofit/>
          </a:bodyPr>
          <a:lstStyle>
            <a:lvl1pPr marL="50800" lvl="0" indent="0" algn="l">
              <a:spcBef>
                <a:spcPts val="560"/>
              </a:spcBef>
              <a:spcAft>
                <a:spcPts val="0"/>
              </a:spcAft>
              <a:buClr>
                <a:srgbClr val="006096"/>
              </a:buClr>
              <a:buSzPts val="2800"/>
              <a:buFont typeface="Arial" panose="020B0604020202020204" pitchFamily="34" charset="0"/>
              <a:buNone/>
              <a:defRPr lang="en-US" sz="1200" b="0" i="0" u="none" strike="noStrike" cap="none" dirty="0" smtClean="0">
                <a:solidFill>
                  <a:schemeClr val="bg1"/>
                </a:solidFill>
                <a:latin typeface="Calibri"/>
                <a:ea typeface="Calibri"/>
                <a:cs typeface="Calibri"/>
                <a:sym typeface="Calibri"/>
              </a:defRPr>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lang="en-US" dirty="0"/>
          </a:p>
        </p:txBody>
      </p:sp>
      <p:sp>
        <p:nvSpPr>
          <p:cNvPr id="6" name="Google Shape;73;p18">
            <a:extLst>
              <a:ext uri="{FF2B5EF4-FFF2-40B4-BE49-F238E27FC236}">
                <a16:creationId xmlns:a16="http://schemas.microsoft.com/office/drawing/2014/main" id="{FAF98BD4-910B-1299-75EE-2D28C6A8FA31}"/>
              </a:ext>
            </a:extLst>
          </p:cNvPr>
          <p:cNvSpPr txBox="1">
            <a:spLocks noGrp="1"/>
          </p:cNvSpPr>
          <p:nvPr>
            <p:ph type="body" idx="1"/>
          </p:nvPr>
        </p:nvSpPr>
        <p:spPr>
          <a:xfrm>
            <a:off x="544749" y="1295399"/>
            <a:ext cx="8054502" cy="3181350"/>
          </a:xfrm>
          <a:prstGeom prst="rect">
            <a:avLst/>
          </a:prstGeom>
          <a:noFill/>
          <a:ln>
            <a:noFill/>
          </a:ln>
        </p:spPr>
        <p:txBody>
          <a:bodyPr spcFirstLastPara="1" wrap="square" lIns="91425" tIns="45700" rIns="91425" bIns="45700" anchor="t" anchorCtr="0">
            <a:noAutofit/>
          </a:bodyPr>
          <a:lstStyle>
            <a:lvl1pPr marL="336550" lvl="0" indent="-285750" algn="l">
              <a:spcBef>
                <a:spcPts val="560"/>
              </a:spcBef>
              <a:spcAft>
                <a:spcPts val="0"/>
              </a:spcAft>
              <a:buClr>
                <a:srgbClr val="006096"/>
              </a:buClr>
              <a:buSzPts val="2800"/>
              <a:buFont typeface="Arial" panose="020B0604020202020204" pitchFamily="34" charset="0"/>
              <a:buChar char="•"/>
              <a:defRPr lang="en-US" sz="1600" b="0" i="0" u="none" strike="noStrike" cap="none" dirty="0" smtClean="0">
                <a:solidFill>
                  <a:schemeClr val="bg2"/>
                </a:solidFill>
                <a:latin typeface="Calibri"/>
                <a:ea typeface="Calibri"/>
                <a:cs typeface="Calibri"/>
                <a:sym typeface="Calibri"/>
              </a:defRPr>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rot="5400000">
            <a:off x="5829299" y="1238250"/>
            <a:ext cx="3657601"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25"/>
          <p:cNvSpPr txBox="1">
            <a:spLocks noGrp="1"/>
          </p:cNvSpPr>
          <p:nvPr>
            <p:ph type="body" idx="1"/>
          </p:nvPr>
        </p:nvSpPr>
        <p:spPr>
          <a:xfrm rot="5400000">
            <a:off x="1638300" y="-742951"/>
            <a:ext cx="3657601"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25"/>
          <p:cNvSpPr txBox="1">
            <a:spLocks noGrp="1"/>
          </p:cNvSpPr>
          <p:nvPr>
            <p:ph type="sldNum" idx="12"/>
          </p:nvPr>
        </p:nvSpPr>
        <p:spPr>
          <a:xfrm>
            <a:off x="3467100" y="4767263"/>
            <a:ext cx="2133600" cy="274637"/>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800">
                <a:solidFill>
                  <a:schemeClr val="lt1"/>
                </a:solidFill>
                <a:latin typeface="Arial"/>
                <a:ea typeface="Arial"/>
                <a:cs typeface="Arial"/>
                <a:sym typeface="Arial"/>
              </a:defRPr>
            </a:lvl1pPr>
            <a:lvl2pPr marL="0" marR="0" lvl="1" indent="0" algn="ctr" rtl="0">
              <a:spcBef>
                <a:spcPts val="0"/>
              </a:spcBef>
              <a:spcAft>
                <a:spcPts val="0"/>
              </a:spcAft>
              <a:buNone/>
              <a:defRPr sz="1800">
                <a:solidFill>
                  <a:schemeClr val="lt1"/>
                </a:solidFill>
                <a:latin typeface="Arial"/>
                <a:ea typeface="Arial"/>
                <a:cs typeface="Arial"/>
                <a:sym typeface="Arial"/>
              </a:defRPr>
            </a:lvl2pPr>
            <a:lvl3pPr marL="0" marR="0" lvl="2" indent="0" algn="ctr" rtl="0">
              <a:spcBef>
                <a:spcPts val="0"/>
              </a:spcBef>
              <a:spcAft>
                <a:spcPts val="0"/>
              </a:spcAft>
              <a:buNone/>
              <a:defRPr sz="1800">
                <a:solidFill>
                  <a:schemeClr val="lt1"/>
                </a:solidFill>
                <a:latin typeface="Arial"/>
                <a:ea typeface="Arial"/>
                <a:cs typeface="Arial"/>
                <a:sym typeface="Arial"/>
              </a:defRPr>
            </a:lvl3pPr>
            <a:lvl4pPr marL="0" marR="0" lvl="3" indent="0" algn="ctr" rtl="0">
              <a:spcBef>
                <a:spcPts val="0"/>
              </a:spcBef>
              <a:spcAft>
                <a:spcPts val="0"/>
              </a:spcAft>
              <a:buNone/>
              <a:defRPr sz="1800">
                <a:solidFill>
                  <a:schemeClr val="lt1"/>
                </a:solidFill>
                <a:latin typeface="Arial"/>
                <a:ea typeface="Arial"/>
                <a:cs typeface="Arial"/>
                <a:sym typeface="Arial"/>
              </a:defRPr>
            </a:lvl4pPr>
            <a:lvl5pPr marL="0" marR="0" lvl="4" indent="0" algn="ctr" rtl="0">
              <a:spcBef>
                <a:spcPts val="0"/>
              </a:spcBef>
              <a:spcAft>
                <a:spcPts val="0"/>
              </a:spcAft>
              <a:buNone/>
              <a:defRPr sz="1800">
                <a:solidFill>
                  <a:schemeClr val="lt1"/>
                </a:solidFill>
                <a:latin typeface="Arial"/>
                <a:ea typeface="Arial"/>
                <a:cs typeface="Arial"/>
                <a:sym typeface="Arial"/>
              </a:defRPr>
            </a:lvl5pPr>
            <a:lvl6pPr marL="0" marR="0" lvl="5" indent="0" algn="ctr" rtl="0">
              <a:spcBef>
                <a:spcPts val="0"/>
              </a:spcBef>
              <a:spcAft>
                <a:spcPts val="0"/>
              </a:spcAft>
              <a:buNone/>
              <a:defRPr sz="1800">
                <a:solidFill>
                  <a:schemeClr val="lt1"/>
                </a:solidFill>
                <a:latin typeface="Arial"/>
                <a:ea typeface="Arial"/>
                <a:cs typeface="Arial"/>
                <a:sym typeface="Arial"/>
              </a:defRPr>
            </a:lvl6pPr>
            <a:lvl7pPr marL="0" marR="0" lvl="6" indent="0" algn="ctr" rtl="0">
              <a:spcBef>
                <a:spcPts val="0"/>
              </a:spcBef>
              <a:spcAft>
                <a:spcPts val="0"/>
              </a:spcAft>
              <a:buNone/>
              <a:defRPr sz="1800">
                <a:solidFill>
                  <a:schemeClr val="lt1"/>
                </a:solidFill>
                <a:latin typeface="Arial"/>
                <a:ea typeface="Arial"/>
                <a:cs typeface="Arial"/>
                <a:sym typeface="Arial"/>
              </a:defRPr>
            </a:lvl7pPr>
            <a:lvl8pPr marL="0" marR="0" lvl="7" indent="0" algn="ctr" rtl="0">
              <a:spcBef>
                <a:spcPts val="0"/>
              </a:spcBef>
              <a:spcAft>
                <a:spcPts val="0"/>
              </a:spcAft>
              <a:buNone/>
              <a:defRPr sz="1800">
                <a:solidFill>
                  <a:schemeClr val="lt1"/>
                </a:solidFill>
                <a:latin typeface="Arial"/>
                <a:ea typeface="Arial"/>
                <a:cs typeface="Arial"/>
                <a:sym typeface="Arial"/>
              </a:defRPr>
            </a:lvl8pPr>
            <a:lvl9pPr marL="0" marR="0" lvl="8" indent="0" algn="ctr" rtl="0">
              <a:spcBef>
                <a:spcPts val="0"/>
              </a:spcBef>
              <a:spcAft>
                <a:spcPts val="0"/>
              </a:spcAft>
              <a:buNone/>
              <a:defRPr sz="18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2" name="Google Shape;112;p25"/>
          <p:cNvSpPr txBox="1"/>
          <p:nvPr/>
        </p:nvSpPr>
        <p:spPr>
          <a:xfrm>
            <a:off x="5678902" y="4476750"/>
            <a:ext cx="25506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400">
                <a:solidFill>
                  <a:schemeClr val="lt1"/>
                </a:solidFill>
                <a:latin typeface="Arial"/>
                <a:ea typeface="Arial"/>
                <a:cs typeface="Arial"/>
                <a:sym typeface="Arial"/>
              </a:rPr>
              <a:t>Greg Silber and Cory Bart</a:t>
            </a:r>
            <a:endParaRPr/>
          </a:p>
          <a:p>
            <a:pPr marL="0" marR="0" lvl="0" indent="0" algn="l" rtl="0">
              <a:spcBef>
                <a:spcPts val="0"/>
              </a:spcBef>
              <a:spcAft>
                <a:spcPts val="0"/>
              </a:spcAft>
              <a:buNone/>
            </a:pPr>
            <a:r>
              <a:rPr lang="en" sz="1400">
                <a:solidFill>
                  <a:schemeClr val="lt1"/>
                </a:solidFill>
                <a:latin typeface="Arial"/>
                <a:ea typeface="Arial"/>
                <a:cs typeface="Arial"/>
                <a:sym typeface="Arial"/>
              </a:rPr>
              <a:t>Department of Computer and </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Information Sciences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90550"/>
            <a:ext cx="8229600" cy="7429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52" name="Google Shape;52;p13"/>
          <p:cNvSpPr txBox="1">
            <a:spLocks noGrp="1"/>
          </p:cNvSpPr>
          <p:nvPr>
            <p:ph type="body" idx="1"/>
          </p:nvPr>
        </p:nvSpPr>
        <p:spPr>
          <a:xfrm>
            <a:off x="457200" y="1619250"/>
            <a:ext cx="8229600" cy="2651125"/>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7" r:id="rId6"/>
    <p:sldLayoutId id="2147483668" r:id="rId7"/>
    <p:sldLayoutId id="2147483669" r:id="rId8"/>
    <p:sldLayoutId id="2147483670"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subTitle" idx="1"/>
          </p:nvPr>
        </p:nvSpPr>
        <p:spPr>
          <a:xfrm>
            <a:off x="1371600" y="2552700"/>
            <a:ext cx="6400800" cy="13144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5"/>
              </a:buClr>
              <a:buSzPts val="1800"/>
              <a:buNone/>
            </a:pPr>
            <a:r>
              <a:rPr lang="en" dirty="0"/>
              <a:t>Week 13</a:t>
            </a:r>
            <a:endParaRPr dirty="0"/>
          </a:p>
          <a:p>
            <a:pPr marL="0" lvl="0" indent="0" algn="ctr" rtl="0">
              <a:spcBef>
                <a:spcPts val="360"/>
              </a:spcBef>
              <a:spcAft>
                <a:spcPts val="0"/>
              </a:spcAft>
              <a:buClr>
                <a:schemeClr val="accent5"/>
              </a:buClr>
              <a:buSzPts val="1800"/>
              <a:buNone/>
            </a:pPr>
            <a:r>
              <a:rPr lang="en" dirty="0"/>
              <a:t>Spring 2024</a:t>
            </a:r>
            <a:endParaRPr dirty="0"/>
          </a:p>
        </p:txBody>
      </p:sp>
      <p:sp>
        <p:nvSpPr>
          <p:cNvPr id="118" name="Google Shape;118;p26"/>
          <p:cNvSpPr txBox="1">
            <a:spLocks noGrp="1"/>
          </p:cNvSpPr>
          <p:nvPr>
            <p:ph type="body" idx="4294967295"/>
          </p:nvPr>
        </p:nvSpPr>
        <p:spPr>
          <a:xfrm>
            <a:off x="685800" y="1047750"/>
            <a:ext cx="77724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None/>
            </a:pPr>
            <a:endParaRPr/>
          </a:p>
          <a:p>
            <a:pPr marL="0" lvl="0" indent="0" algn="ctr" rtl="0">
              <a:spcBef>
                <a:spcPts val="640"/>
              </a:spcBef>
              <a:spcAft>
                <a:spcPts val="0"/>
              </a:spcAft>
              <a:buClr>
                <a:schemeClr val="lt1"/>
              </a:buClr>
              <a:buSzPts val="3200"/>
              <a:buNone/>
            </a:pPr>
            <a:r>
              <a:rPr lang="en"/>
              <a:t>CISC 181-INTRODUCTION TO COMPUTER SCIENCE II</a:t>
            </a:r>
            <a:endParaRP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VSCode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A search bar will appear at the top of the menu. Type </a:t>
            </a:r>
            <a:r>
              <a:rPr b="0" i="0" u="none" sz="1600">
                <a:solidFill>
                  <a:schemeClr val="dk1"/>
                </a:solidFill>
                <a:latin typeface="Courier New"/>
              </a:rPr>
              <a:t>ESLint</a:t>
            </a:r>
            <a:r>
              <a:rPr b="0" i="0" u="none" sz="1600">
                <a:solidFill>
                  <a:schemeClr val="dk1"/>
                </a:solidFill>
              </a:rPr>
              <a:t> and click install:</a:t>
            </a:r>
          </a:p>
        </p:txBody>
      </p:sp>
      <p:pic>
        <p:nvPicPr>
          <p:cNvPr id="6" name="Picture 5" descr="setup_install_eslint.png"/>
          <p:cNvPicPr>
            <a:picLocks noChangeAspect="1"/>
          </p:cNvPicPr>
          <p:nvPr/>
        </p:nvPicPr>
        <p:blipFill>
          <a:blip r:embed="rId2"/>
          <a:stretch>
            <a:fillRect/>
          </a:stretch>
        </p:blipFill>
        <p:spPr>
          <a:xfrm>
            <a:off x="4634149" y="2188066"/>
            <a:ext cx="4385553" cy="1396015"/>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VSCode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Then, search for </a:t>
            </a:r>
            <a:r>
              <a:rPr b="0" i="0" u="none" sz="1600">
                <a:solidFill>
                  <a:schemeClr val="dk1"/>
                </a:solidFill>
                <a:latin typeface="Courier New"/>
              </a:rPr>
              <a:t>Prettier</a:t>
            </a:r>
            <a:r>
              <a:rPr b="0" i="0" u="none" sz="1600">
                <a:solidFill>
                  <a:schemeClr val="dk1"/>
                </a:solidFill>
              </a:rPr>
              <a:t> and click install:</a:t>
            </a:r>
          </a:p>
        </p:txBody>
      </p:sp>
      <p:pic>
        <p:nvPicPr>
          <p:cNvPr id="6" name="Picture 5" descr="setup_install_prettier.png"/>
          <p:cNvPicPr>
            <a:picLocks noChangeAspect="1"/>
          </p:cNvPicPr>
          <p:nvPr/>
        </p:nvPicPr>
        <p:blipFill>
          <a:blip r:embed="rId2"/>
          <a:stretch>
            <a:fillRect/>
          </a:stretch>
        </p:blipFill>
        <p:spPr>
          <a:xfrm>
            <a:off x="4634149" y="2229377"/>
            <a:ext cx="4385553" cy="1313393"/>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VSCode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Make sure you have installed the extensions that are in the images above. These are the correct versions!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1" i="0" u="none" sz="1600">
                <a:solidFill>
                  <a:schemeClr val="dk1"/>
                </a:solidFill>
              </a:rPr>
              <a:t>Next, Download and Install </a:t>
            </a:r>
            <a:r>
              <a:rPr b="1" i="0" u="none" sz="1600">
                <a:solidFill>
                  <a:schemeClr val="dk1"/>
                </a:solidFill>
              </a:rPr>
              <a:t>Node</a:t>
            </a:r>
          </a:p>
          <a:p>
            <a:pPr/>
            <a:r>
              <a:rPr b="0" i="0" u="none" sz="1600">
                <a:solidFill>
                  <a:schemeClr val="dk1"/>
                </a:solidFill>
              </a:rPr>
              <a:t>You should use the installer for the most recent </a:t>
            </a:r>
            <a:r>
              <a:rPr b="1" i="0" u="none" sz="1600">
                <a:solidFill>
                  <a:schemeClr val="dk1"/>
                </a:solidFill>
              </a:rPr>
              <a:t>LTS</a:t>
            </a:r>
            <a:r>
              <a:rPr b="0" i="0" u="none" sz="1600">
                <a:solidFill>
                  <a:schemeClr val="dk1"/>
                </a:solidFill>
              </a:rPr>
              <a:t> version. The link will take you to the correct download page.</a:t>
            </a:r>
          </a:p>
          <a:p>
            <a:pPr/>
            <a:r>
              <a:rPr b="0" i="0" u="none" sz="1600">
                <a:solidFill>
                  <a:schemeClr val="dk1"/>
                </a:solidFill>
              </a:rPr>
              <a:t>Once you have downloaded the installer, open it.</a:t>
            </a:r>
          </a:p>
        </p:txBody>
      </p:sp>
      <p:pic>
        <p:nvPicPr>
          <p:cNvPr id="6" name="Picture 5" descr="node-open-1.png"/>
          <p:cNvPicPr>
            <a:picLocks noChangeAspect="1"/>
          </p:cNvPicPr>
          <p:nvPr/>
        </p:nvPicPr>
        <p:blipFill>
          <a:blip r:embed="rId2"/>
          <a:stretch>
            <a:fillRect/>
          </a:stretch>
        </p:blipFill>
        <p:spPr>
          <a:xfrm>
            <a:off x="4634149" y="1307630"/>
            <a:ext cx="4385553" cy="3156887"/>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You may notice that it is installing both Node and something called npm. Node Package Manager (npm) will make it easier</a:t>
            </a:r>
            <a:r>
              <a:rPr b="0" i="0" u="none" sz="1600">
                <a:solidFill>
                  <a:schemeClr val="dk1"/>
                </a:solidFill>
              </a:rPr>
              <a:t> </a:t>
            </a:r>
            <a:r>
              <a:rPr b="0" i="0" u="none" sz="1600">
                <a:solidFill>
                  <a:schemeClr val="dk1"/>
                </a:solidFill>
              </a:rPr>
              <a:t>to manage, install, and update node packages. You need both of these!</a:t>
            </a:r>
          </a:p>
          <a:p>
            <a:pPr/>
            <a:r>
              <a:rPr b="0" i="0" u="none" sz="1600">
                <a:solidFill>
                  <a:schemeClr val="dk1"/>
                </a:solidFill>
              </a:rPr>
              <a:t>The installer will ask you to select where you want to install the package; keep the default location that already</a:t>
            </a:r>
            <a:r>
              <a:rPr b="0" i="0" u="none" sz="1600">
                <a:solidFill>
                  <a:schemeClr val="dk1"/>
                </a:solidFill>
              </a:rPr>
              <a:t> </a:t>
            </a:r>
            <a:r>
              <a:rPr b="0" i="0" u="none" sz="1600">
                <a:solidFill>
                  <a:schemeClr val="dk1"/>
                </a:solidFill>
              </a:rPr>
              <a:t>appears.</a:t>
            </a:r>
          </a:p>
          <a:p>
            <a:pPr lvl="1"/>
            <a:r>
              <a:rPr b="0" i="0" u="none" sz="1600">
                <a:solidFill>
                  <a:schemeClr val="dk1"/>
                </a:solidFill>
              </a:rPr>
              <a:t>For Windows: </a:t>
            </a:r>
            <a:r>
              <a:rPr b="0" i="0" u="none" sz="1600">
                <a:solidFill>
                  <a:schemeClr val="dk1"/>
                </a:solidFill>
                <a:latin typeface="Courier New"/>
              </a:rPr>
              <a:t>C:\Program Files\nodejs</a:t>
            </a:r>
          </a:p>
          <a:p>
            <a:pPr lvl="1"/>
            <a:r>
              <a:rPr b="0" i="0" u="none" sz="1600">
                <a:solidFill>
                  <a:schemeClr val="dk1"/>
                </a:solidFill>
              </a:rPr>
              <a:t>For Mac: </a:t>
            </a:r>
            <a:r>
              <a:rPr b="0" i="0" u="none" sz="1600">
                <a:solidFill>
                  <a:schemeClr val="dk1"/>
                </a:solidFill>
                <a:latin typeface="Courier New"/>
              </a:rPr>
              <a:t>/usr/local/bin/node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Once the installer is finished, you should see this screen:</a:t>
            </a:r>
          </a:p>
        </p:txBody>
      </p:sp>
      <p:pic>
        <p:nvPicPr>
          <p:cNvPr id="6" name="Picture 5" descr="node-done.png"/>
          <p:cNvPicPr>
            <a:picLocks noChangeAspect="1"/>
          </p:cNvPicPr>
          <p:nvPr/>
        </p:nvPicPr>
        <p:blipFill>
          <a:blip r:embed="rId2"/>
          <a:stretch>
            <a:fillRect/>
          </a:stretch>
        </p:blipFill>
        <p:spPr>
          <a:xfrm>
            <a:off x="4634149" y="1306561"/>
            <a:ext cx="4385553" cy="315902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Now we need to verify that the installation was successful. Navigate back to VS Code and open a Terminal.</a:t>
            </a:r>
          </a:p>
          <a:p>
            <a:pPr/>
            <a:r>
              <a:rPr b="0" i="0" u="none" sz="1600">
                <a:solidFill>
                  <a:schemeClr val="dk1"/>
                </a:solidFill>
              </a:rPr>
              <a:t>At the top of your VS Code window, click Terminal and then click New Terminal:</a:t>
            </a:r>
          </a:p>
        </p:txBody>
      </p:sp>
      <p:pic>
        <p:nvPicPr>
          <p:cNvPr id="6" name="Picture 5" descr="new-terminal-1.png"/>
          <p:cNvPicPr>
            <a:picLocks noChangeAspect="1"/>
          </p:cNvPicPr>
          <p:nvPr/>
        </p:nvPicPr>
        <p:blipFill>
          <a:blip r:embed="rId2"/>
          <a:stretch>
            <a:fillRect/>
          </a:stretch>
        </p:blipFill>
        <p:spPr>
          <a:xfrm>
            <a:off x="4634149" y="2190006"/>
            <a:ext cx="4385553" cy="1392135"/>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A new terminal will appear at the bottom of your screen. Its appearance can vary depending on your platform, but you</a:t>
            </a:r>
            <a:r>
              <a:rPr b="0" i="0" u="none" sz="1600">
                <a:solidFill>
                  <a:schemeClr val="dk1"/>
                </a:solidFill>
              </a:rPr>
              <a:t> </a:t>
            </a:r>
            <a:r>
              <a:rPr b="0" i="0" u="none" sz="1600">
                <a:solidFill>
                  <a:schemeClr val="dk1"/>
                </a:solidFill>
              </a:rPr>
              <a:t>might see something like this:</a:t>
            </a:r>
          </a:p>
        </p:txBody>
      </p:sp>
      <p:pic>
        <p:nvPicPr>
          <p:cNvPr id="6" name="Picture 5" descr="setup_example_terminal.png"/>
          <p:cNvPicPr>
            <a:picLocks noChangeAspect="1"/>
          </p:cNvPicPr>
          <p:nvPr/>
        </p:nvPicPr>
        <p:blipFill>
          <a:blip r:embed="rId2"/>
          <a:stretch>
            <a:fillRect/>
          </a:stretch>
        </p:blipFill>
        <p:spPr>
          <a:xfrm>
            <a:off x="4634149" y="2577421"/>
            <a:ext cx="4385553" cy="617305"/>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You should not be in any folders for this step! This should not be an issue if you have not opened a project in VS Code</a:t>
            </a:r>
            <a:r>
              <a:rPr b="0" i="0" u="none" sz="1600">
                <a:solidFill>
                  <a:schemeClr val="dk1"/>
                </a:solidFill>
              </a:rPr>
              <a:t> </a:t>
            </a:r>
            <a:r>
              <a:rPr b="0" i="0" u="none" sz="1600">
                <a:solidFill>
                  <a:schemeClr val="dk1"/>
                </a:solidFill>
              </a:rPr>
              <a:t>yet.</a:t>
            </a:r>
          </a:p>
          <a:p>
            <a:pPr/>
            <a:r>
              <a:rPr b="0" i="0" u="none" sz="1600">
                <a:solidFill>
                  <a:schemeClr val="dk1"/>
                </a:solidFill>
              </a:rPr>
              <a:t>The blue box is the cursor where I can type commands. In the future, we will give instructions on what to write by</a:t>
            </a:r>
            <a:r>
              <a:rPr b="0" i="0" u="none" sz="1600">
                <a:solidFill>
                  <a:schemeClr val="dk1"/>
                </a:solidFill>
              </a:rPr>
              <a:t> </a:t>
            </a:r>
            <a:r>
              <a:rPr b="0" i="0" u="none" sz="1600">
                <a:solidFill>
                  <a:schemeClr val="dk1"/>
                </a:solidFill>
              </a:rPr>
              <a:t>writing boxes like this:</a:t>
            </a:r>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node</a:t>
            </a:r>
            <a:r>
              <a:rPr>
                <a:solidFill>
                  <a:srgbClr val="BBBBBB"/>
                </a:solidFill>
              </a:rPr>
              <a:t> </a:t>
            </a:r>
            <a:r>
              <a:rPr>
                <a:solidFill>
                  <a:srgbClr val="000000"/>
                </a:solidFill>
              </a:rPr>
              <a:t>--version</a:t>
            </a:r>
            <a:r>
              <a:rPr>
                <a:solidFill>
                  <a:srgbClr val="BBBBBB"/>
                </a:solidFill>
              </a:rPr>
              <a:t>
</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Note that you do not write the dollar sign (</a:t>
            </a:r>
            <a:r>
              <a:rPr b="0" i="0" u="none" sz="1600">
                <a:solidFill>
                  <a:schemeClr val="dk1"/>
                </a:solidFill>
                <a:latin typeface="Courier New"/>
              </a:rPr>
              <a:t>$</a:t>
            </a:r>
            <a:r>
              <a:rPr b="0" i="0" u="none" sz="1600">
                <a:solidFill>
                  <a:schemeClr val="dk1"/>
                </a:solidFill>
              </a:rPr>
              <a:t>); that just indicates the start of a new command. Sometimes folks will write an angle bracket (</a:t>
            </a:r>
            <a:r>
              <a:rPr b="0" i="0" u="none" sz="1600">
                <a:solidFill>
                  <a:schemeClr val="dk1"/>
                </a:solidFill>
                <a:latin typeface="Courier New"/>
              </a:rPr>
              <a:t>&gt;</a:t>
            </a:r>
            <a:r>
              <a:rPr b="0" i="0" u="none" sz="1600">
                <a:solidFill>
                  <a:schemeClr val="dk1"/>
                </a:solidFill>
              </a:rPr>
              <a:t>) or some other symbol.</a:t>
            </a:r>
          </a:p>
          <a:p>
            <a:pPr/>
            <a:r>
              <a:rPr b="0" i="0" u="none" sz="1600">
                <a:solidFill>
                  <a:schemeClr val="dk1"/>
                </a:solidFill>
              </a:rPr>
              <a:t>In this case, you need to type </a:t>
            </a:r>
            <a:r>
              <a:rPr b="0" i="0" u="none" sz="1600">
                <a:solidFill>
                  <a:schemeClr val="dk1"/>
                </a:solidFill>
                <a:latin typeface="Courier New"/>
              </a:rPr>
              <a:t>node --version</a:t>
            </a:r>
            <a:r>
              <a:rPr b="0" i="0" u="none" sz="1600">
                <a:solidFill>
                  <a:schemeClr val="dk1"/>
                </a:solidFill>
              </a:rPr>
              <a:t> and then press enter. The version that should appear is </a:t>
            </a:r>
            <a:r>
              <a:rPr b="0" i="0" u="none" sz="1600">
                <a:solidFill>
                  <a:schemeClr val="dk1"/>
                </a:solidFill>
                <a:latin typeface="Courier New"/>
              </a:rPr>
              <a:t>v20.11.0</a:t>
            </a:r>
            <a:r>
              <a:rPr b="0" i="0" u="none" sz="1600">
                <a:solidFill>
                  <a:schemeClr val="dk1"/>
                </a:solidFill>
              </a:rPr>
              <a:t> or newer.</a:t>
            </a:r>
            <a:r>
              <a:rPr b="0" i="0" u="none" sz="1600">
                <a:solidFill>
                  <a:schemeClr val="dk1"/>
                </a:solidFill>
              </a:rPr>
              <a:t> </a:t>
            </a:r>
            <a:r>
              <a:rPr b="0" i="0" u="none" sz="1600">
                <a:solidFill>
                  <a:schemeClr val="dk1"/>
                </a:solidFill>
              </a:rPr>
              <a:t>If an older version appears, you need to go back and install the </a:t>
            </a:r>
            <a:r>
              <a:rPr b="1" i="0" u="none" sz="1600">
                <a:solidFill>
                  <a:schemeClr val="dk1"/>
                </a:solidFill>
              </a:rPr>
              <a:t>LTS version</a:t>
            </a:r>
            <a:r>
              <a:rPr b="0" i="0" u="none" sz="1600">
                <a:solidFill>
                  <a:schemeClr val="dk1"/>
                </a:solidFill>
              </a:rPr>
              <a:t> ; some packages may only support the latest</a:t>
            </a:r>
            <a:r>
              <a:rPr b="0" i="0" u="none" sz="1600">
                <a:solidFill>
                  <a:schemeClr val="dk1"/>
                </a:solidFill>
              </a:rPr>
              <a:t> </a:t>
            </a:r>
            <a:r>
              <a:rPr b="0" i="0" u="none" sz="1600">
                <a:solidFill>
                  <a:schemeClr val="dk1"/>
                </a:solidFill>
              </a:rPr>
              <a:t>LTS version of Node, so it's better to fix it now.</a:t>
            </a:r>
          </a:p>
          <a:p>
            <a:pPr/>
            <a:r>
              <a:rPr b="0" i="0" u="none" sz="1600">
                <a:solidFill>
                  <a:schemeClr val="dk1"/>
                </a:solidFill>
              </a:rPr>
              <a:t>If </a:t>
            </a:r>
            <a:r>
              <a:rPr b="0" i="0" u="none" sz="1600">
                <a:solidFill>
                  <a:schemeClr val="dk1"/>
                </a:solidFill>
                <a:latin typeface="Courier New"/>
              </a:rPr>
              <a:t>node: command not found</a:t>
            </a:r>
            <a:r>
              <a:rPr b="0" i="0" u="none" sz="1600">
                <a:solidFill>
                  <a:schemeClr val="dk1"/>
                </a:solidFill>
              </a:rPr>
              <a:t> appears, it means something went wrong with your installation. Check that the installer is</a:t>
            </a:r>
            <a:r>
              <a:rPr b="0" i="0" u="none" sz="1600">
                <a:solidFill>
                  <a:schemeClr val="dk1"/>
                </a:solidFill>
              </a:rPr>
              <a:t> </a:t>
            </a:r>
            <a:r>
              <a:rPr b="0" i="0" u="none" sz="1600">
                <a:solidFill>
                  <a:schemeClr val="dk1"/>
                </a:solidFill>
              </a:rPr>
              <a:t>properly finished. If it has, open the installer again and verify that the destination of your installation matches the</a:t>
            </a:r>
            <a:r>
              <a:rPr b="0" i="0" u="none" sz="1600">
                <a:solidFill>
                  <a:schemeClr val="dk1"/>
                </a:solidFill>
              </a:rPr>
              <a:t> </a:t>
            </a:r>
            <a:r>
              <a:rPr b="0" i="0" u="none" sz="1600">
                <a:solidFill>
                  <a:schemeClr val="dk1"/>
                </a:solidFill>
              </a:rPr>
              <a:t>ones listed above.</a:t>
            </a:r>
          </a:p>
          <a:p>
            <a:pPr/>
            <a:r>
              <a:rPr b="0" i="0" u="none" sz="1600">
                <a:solidFill>
                  <a:schemeClr val="dk1"/>
                </a:solidFill>
              </a:rPr>
              <a:t>Once you have verified that Node was installed, enter the command (without the dollar sign):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dk1"/>
                </a:solidFill>
              </a:rPr>
              <a:t/>
            </a:r>
          </a:p>
        </p:txBody>
      </p:sp>
      <p:sp>
        <p:nvSpPr>
          <p:cNvPr id="3" name="Text Placeholder 2"/>
          <p:cNvSpPr>
            <a:spLocks noGrp="1"/>
          </p:cNvSpPr>
          <p:nvPr>
            <p:ph type="body" idx="1"/>
          </p:nvPr>
        </p:nvSpPr>
        <p:spPr/>
        <p:txBody>
          <a:bodyPr wrap="square"/>
          <a:lstStyle/>
          <a:p>
            <a:pPr/>
            <a:r>
              <a:rPr b="0" i="0" u="none" sz="4000">
                <a:solidFill>
                  <a:schemeClr val="dk1"/>
                </a:solidFill>
              </a:rPr>
              <a:t>Welcome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Node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npm</a:t>
            </a:r>
            <a:r>
              <a:rPr>
                <a:solidFill>
                  <a:srgbClr val="BBBBBB"/>
                </a:solidFill>
              </a:rPr>
              <a:t> </a:t>
            </a:r>
            <a:r>
              <a:rPr>
                <a:solidFill>
                  <a:srgbClr val="000000"/>
                </a:solidFill>
              </a:rPr>
              <a:t>--version</a:t>
            </a:r>
            <a:r>
              <a:rPr>
                <a:solidFill>
                  <a:srgbClr val="BBBBBB"/>
                </a:solidFill>
              </a:rPr>
              <a:t>
</a:t>
            </a:r>
          </a:p>
          <a:p>
            <a:pPr lvl="1"/>
            <a:r>
              <a:rPr b="0" i="0" u="none" sz="1600">
                <a:solidFill>
                  <a:schemeClr val="dk1"/>
                </a:solidFill>
              </a:rPr>
              <a:t>You should see </a:t>
            </a:r>
            <a:r>
              <a:rPr b="0" i="0" u="none" sz="1600">
                <a:solidFill>
                  <a:schemeClr val="dk1"/>
                </a:solidFill>
                <a:latin typeface="Courier New"/>
              </a:rPr>
              <a:t>10.2.4</a:t>
            </a:r>
            <a:r>
              <a:rPr b="0" i="0" u="none" sz="1600">
                <a:solidFill>
                  <a:schemeClr val="dk1"/>
                </a:solidFill>
              </a:rPr>
              <a:t> or later appear if everything is installed correctly.</a:t>
            </a:r>
          </a:p>
          <a:p>
            <a:pPr lvl="1"/>
            <a:r>
              <a:rPr b="1" i="0" u="none" sz="1600">
                <a:solidFill>
                  <a:schemeClr val="dk1"/>
                </a:solidFill>
              </a:rPr>
              <a:t>Note:</a:t>
            </a:r>
            <a:r>
              <a:rPr b="0" i="0" u="none" sz="1600">
                <a:solidFill>
                  <a:schemeClr val="dk1"/>
                </a:solidFill>
              </a:rPr>
              <a:t> If Node and/or Git appear to not be working correctly or do not seem installed, completely quit and re-open</a:t>
            </a:r>
            <a:r>
              <a:rPr b="0" i="0" u="none" sz="1600">
                <a:solidFill>
                  <a:schemeClr val="dk1"/>
                </a:solidFill>
              </a:rPr>
              <a:t> </a:t>
            </a:r>
            <a:r>
              <a:rPr b="0" i="0" u="none" sz="1600">
                <a:solidFill>
                  <a:schemeClr val="dk1"/>
                </a:solidFill>
              </a:rPr>
              <a:t>VS Code before troubleshooting. Sometimes VS Code will not recognize the install immediately.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Git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1" i="0" u="none" sz="1600">
                <a:solidFill>
                  <a:schemeClr val="dk1"/>
                </a:solidFill>
              </a:rPr>
              <a:t>Next, Download and Install </a:t>
            </a:r>
            <a:r>
              <a:rPr b="1" i="0" u="none" sz="1600">
                <a:solidFill>
                  <a:schemeClr val="dk1"/>
                </a:solidFill>
              </a:rPr>
              <a:t>Git</a:t>
            </a:r>
          </a:p>
          <a:p>
            <a:pPr/>
            <a:r>
              <a:rPr b="0" i="0" u="none" sz="1600">
                <a:solidFill>
                  <a:schemeClr val="dk1"/>
                </a:solidFill>
              </a:rPr>
              <a:t>For Windows: You can download and use the installer. It should be straightforward, and you can move onto the next section once it finishes.</a:t>
            </a:r>
          </a:p>
          <a:p>
            <a:pPr/>
            <a:r>
              <a:rPr b="0" i="0" u="none" sz="1600">
                <a:solidFill>
                  <a:schemeClr val="dk1"/>
                </a:solidFill>
              </a:rPr>
              <a:t>For Mac: There are a few options you can choose from on the download page.</a:t>
            </a:r>
            <a:r>
              <a:rPr b="0" i="0" u="none" sz="1600">
                <a:solidFill>
                  <a:schemeClr val="dk1"/>
                </a:solidFill>
              </a:rPr>
              <a:t> </a:t>
            </a:r>
            <a:r>
              <a:rPr b="0" i="0" u="none" sz="1600">
                <a:solidFill>
                  <a:schemeClr val="dk1"/>
                </a:solidFill>
              </a:rPr>
              <a:t>We recommend installing </a:t>
            </a:r>
            <a:r>
              <a:rPr b="0" i="0" u="none" sz="1600">
                <a:solidFill>
                  <a:schemeClr val="dk1"/>
                </a:solidFill>
              </a:rPr>
              <a:t>Homebrew</a:t>
            </a:r>
            <a:r>
              <a:rPr b="0" i="0" u="none" sz="1600">
                <a:solidFill>
                  <a:schemeClr val="dk1"/>
                </a:solidFill>
              </a:rPr>
              <a:t>, which you can use to install Git. There are several ways to install Homebrew, but here is the current easiest way that we know about. You will need to open up a Terminal, and then copy this (without the dollar sign!) and hit enter:</a:t>
            </a:r>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/bin/bash</a:t>
            </a:r>
            <a:r>
              <a:rPr>
                <a:solidFill>
                  <a:srgbClr val="BBBBBB"/>
                </a:solidFill>
              </a:rPr>
              <a:t> </a:t>
            </a:r>
            <a:r>
              <a:rPr>
                <a:solidFill>
                  <a:srgbClr val="000000"/>
                </a:solidFill>
              </a:rPr>
              <a:t>-c</a:t>
            </a:r>
            <a:r>
              <a:rPr>
                <a:solidFill>
                  <a:srgbClr val="BBBBBB"/>
                </a:solidFill>
              </a:rPr>
              <a:t> </a:t>
            </a:r>
            <a:r>
              <a:rPr>
                <a:solidFill>
                  <a:srgbClr val="800080"/>
                </a:solidFill>
              </a:rPr>
              <a:t>"</a:t>
            </a:r>
            <a:r>
              <a:rPr>
                <a:solidFill>
                  <a:srgbClr val="2C2CFF"/>
                </a:solidFill>
              </a:rPr>
              <a:t>$(</a:t>
            </a:r>
            <a:r>
              <a:rPr>
                <a:solidFill>
                  <a:srgbClr val="000000"/>
                </a:solidFill>
              </a:rPr>
              <a:t>curl-fsSLhttps://raw.githubusercontent.com/Homebrew/install/HEAD/install.sh</a:t>
            </a:r>
            <a:r>
              <a:rPr>
                <a:solidFill>
                  <a:srgbClr val="2C2CFF"/>
                </a:solidFill>
              </a:rPr>
              <a:t>)</a:t>
            </a:r>
            <a:r>
              <a:rPr>
                <a:solidFill>
                  <a:srgbClr val="800080"/>
                </a:solidFill>
              </a:rPr>
              <a:t>"</a:t>
            </a:r>
            <a:r>
              <a:rPr>
                <a:solidFill>
                  <a:srgbClr val="BBBBBB"/>
                </a:solidFill>
              </a:rPr>
              <a:t>
</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Git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When it asks for password, type yours in. It'll output a lot of text, and then beneath a large list of tags, you see a purple arrow with </a:t>
            </a:r>
            <a:r>
              <a:rPr b="0" i="0" u="none" sz="1600">
                <a:solidFill>
                  <a:schemeClr val="dk1"/>
                </a:solidFill>
                <a:latin typeface="Courier New"/>
              </a:rPr>
              <a:t>"Next Steps"</a:t>
            </a:r>
            <a:r>
              <a:rPr b="0" i="0" u="none" sz="1600">
                <a:solidFill>
                  <a:schemeClr val="dk1"/>
                </a:solidFill>
              </a:rPr>
              <a:t>.</a:t>
            </a:r>
            <a:r>
              <a:rPr b="0" i="0" u="none" sz="1600">
                <a:solidFill>
                  <a:schemeClr val="dk1"/>
                </a:solidFill>
              </a:rPr>
              <a:t>After that you should be done. Once you have verified that everything has been installed correctly, you are ready to move on!</a:t>
            </a:r>
          </a:p>
          <a:p>
            <a:pPr/>
            <a:r>
              <a:rPr b="0" i="0" u="none" sz="1600">
                <a:solidFill>
                  <a:schemeClr val="dk1"/>
                </a:solidFill>
              </a:rPr>
              <a:t>Then type </a:t>
            </a:r>
            <a:r>
              <a:rPr b="0" i="0" u="none" sz="1600">
                <a:solidFill>
                  <a:schemeClr val="dk1"/>
                </a:solidFill>
                <a:latin typeface="Courier New"/>
              </a:rPr>
              <a:t>brew help</a:t>
            </a:r>
            <a:r>
              <a:rPr b="0" i="0" u="none" sz="1600">
                <a:solidFill>
                  <a:schemeClr val="dk1"/>
                </a:solidFill>
              </a:rPr>
              <a:t> and hit enter, to confirm that Homebrew was correctly installed. Wait a second for it to spew words and then, when able, type:</a:t>
            </a:r>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brew</a:t>
            </a:r>
            <a:r>
              <a:rPr>
                <a:solidFill>
                  <a:srgbClr val="BBBBBB"/>
                </a:solidFill>
              </a:rPr>
              <a:t> </a:t>
            </a:r>
            <a:r>
              <a:rPr>
                <a:solidFill>
                  <a:srgbClr val="000000"/>
                </a:solidFill>
              </a:rPr>
              <a:t>install</a:t>
            </a:r>
            <a:r>
              <a:rPr>
                <a:solidFill>
                  <a:srgbClr val="BBBBBB"/>
                </a:solidFill>
              </a:rPr>
              <a:t> </a:t>
            </a:r>
            <a:r>
              <a:rPr>
                <a:solidFill>
                  <a:srgbClr val="000000"/>
                </a:solidFill>
              </a:rPr>
              <a:t>git</a:t>
            </a:r>
            <a:r>
              <a:rPr>
                <a:solidFill>
                  <a:srgbClr val="BBBBBB"/>
                </a:solidFill>
              </a:rPr>
              <a:t>
</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Create GitHub Account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1" i="0" u="none" sz="1600">
                <a:solidFill>
                  <a:schemeClr val="dk1"/>
                </a:solidFill>
              </a:rPr>
              <a:t>Next, </a:t>
            </a:r>
            <a:r>
              <a:rPr b="1" i="0" u="none" sz="1600">
                <a:solidFill>
                  <a:schemeClr val="dk1"/>
                </a:solidFill>
              </a:rPr>
              <a:t>Create a GitHub Account</a:t>
            </a:r>
            <a:r>
              <a:rPr b="0" i="0" u="none" sz="1600">
                <a:solidFill>
                  <a:schemeClr val="dk1"/>
                </a:solidFill>
              </a:rPr>
              <a:t> (if you don't already have one).</a:t>
            </a:r>
          </a:p>
          <a:p>
            <a:pPr/>
            <a:r>
              <a:rPr b="0" i="0" u="none" sz="1600">
                <a:solidFill>
                  <a:schemeClr val="dk1"/>
                </a:solidFill>
              </a:rPr>
              <a:t>This account is an important part of your professional identity. You will use it to store your code, collaborate with others, and show off your work to potential employers. Choose a username that is professional and easy to remember. You are likely to use this account for a long time, so choose wisely!</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Clone Assignment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Now that you have a programming environment, it is time to complete the first coding exercise to test everything.</a:t>
            </a:r>
          </a:p>
          <a:p>
            <a:pPr/>
            <a:r>
              <a:rPr b="0" i="0" u="none" sz="1600">
                <a:solidFill>
                  <a:schemeClr val="dk1"/>
                </a:solidFill>
              </a:rPr>
              <a:t>On the original Canvas Assignment page that took you to this page, there should be a link to the GitHub Classroom assignment. Click on that link to go to the starter assignment on Github Classroom.</a:t>
            </a:r>
          </a:p>
          <a:p>
            <a:pPr/>
            <a:r>
              <a:rPr b="0" i="0" u="none" sz="1600">
                <a:solidFill>
                  <a:schemeClr val="dk1"/>
                </a:solidFill>
              </a:rPr>
              <a:t>You may need to reload the page manually. The process should not take long. When the repository is ready, you should see</a:t>
            </a:r>
            <a:r>
              <a:rPr b="0" i="0" u="none" sz="1600">
                <a:solidFill>
                  <a:schemeClr val="dk1"/>
                </a:solidFill>
              </a:rPr>
              <a:t> </a:t>
            </a:r>
            <a:r>
              <a:rPr b="0" i="0" u="none" sz="1600">
                <a:solidFill>
                  <a:schemeClr val="dk1"/>
                </a:solidFill>
              </a:rPr>
              <a:t>a new link:</a:t>
            </a:r>
          </a:p>
        </p:txBody>
      </p:sp>
      <p:pic>
        <p:nvPicPr>
          <p:cNvPr id="6" name="Picture 5" descr="classroom-clone.png"/>
          <p:cNvPicPr>
            <a:picLocks noChangeAspect="1"/>
          </p:cNvPicPr>
          <p:nvPr/>
        </p:nvPicPr>
        <p:blipFill>
          <a:blip r:embed="rId2"/>
          <a:stretch>
            <a:fillRect/>
          </a:stretch>
        </p:blipFill>
        <p:spPr>
          <a:xfrm>
            <a:off x="4634149" y="1666779"/>
            <a:ext cx="4385553" cy="243858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Clone Assignment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Click the URL for the repository (e.g., "https://github.com/UD-S24-CISC181/hw0-setup-check-acbart") to access your</a:t>
            </a:r>
            <a:r>
              <a:rPr b="0" i="0" u="none" sz="1600">
                <a:solidFill>
                  <a:schemeClr val="dk1"/>
                </a:solidFill>
              </a:rPr>
              <a:t> </a:t>
            </a:r>
            <a:r>
              <a:rPr b="0" i="0" u="none" sz="1600">
                <a:solidFill>
                  <a:schemeClr val="dk1"/>
                </a:solidFill>
              </a:rPr>
              <a:t>repository.</a:t>
            </a:r>
          </a:p>
        </p:txBody>
      </p:sp>
      <p:pic>
        <p:nvPicPr>
          <p:cNvPr id="6" name="Picture 5" descr="repo-screen.png"/>
          <p:cNvPicPr>
            <a:picLocks noChangeAspect="1"/>
          </p:cNvPicPr>
          <p:nvPr/>
        </p:nvPicPr>
        <p:blipFill>
          <a:blip r:embed="rId2"/>
          <a:stretch>
            <a:fillRect/>
          </a:stretch>
        </p:blipFill>
        <p:spPr>
          <a:xfrm>
            <a:off x="4634149" y="2034648"/>
            <a:ext cx="4385553" cy="170285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Clone Assignment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Click the green "&lt; &gt; Code" button and a menu will pop out.</a:t>
            </a:r>
          </a:p>
        </p:txBody>
      </p:sp>
      <p:pic>
        <p:nvPicPr>
          <p:cNvPr id="6" name="Picture 5" descr="clone-menu.png"/>
          <p:cNvPicPr>
            <a:picLocks noChangeAspect="1"/>
          </p:cNvPicPr>
          <p:nvPr/>
        </p:nvPicPr>
        <p:blipFill>
          <a:blip r:embed="rId2"/>
          <a:stretch>
            <a:fillRect/>
          </a:stretch>
        </p:blipFill>
        <p:spPr>
          <a:xfrm>
            <a:off x="4958831" y="1295399"/>
            <a:ext cx="3736189" cy="318134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Clone Assignment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Click the copy button to get the URL of the repository. You will </a:t>
            </a:r>
            <a:r>
              <a:rPr b="1" i="0" u="none" sz="1600">
                <a:solidFill>
                  <a:schemeClr val="dk1"/>
                </a:solidFill>
              </a:rPr>
              <a:t>clone</a:t>
            </a:r>
            <a:r>
              <a:rPr b="0" i="0" u="none" sz="1600">
                <a:solidFill>
                  <a:schemeClr val="dk1"/>
                </a:solidFill>
              </a:rPr>
              <a:t> this repository in VS Code, in order to get a</a:t>
            </a:r>
            <a:r>
              <a:rPr b="0" i="0" u="none" sz="1600">
                <a:solidFill>
                  <a:schemeClr val="dk1"/>
                </a:solidFill>
              </a:rPr>
              <a:t> </a:t>
            </a:r>
            <a:r>
              <a:rPr b="0" i="0" u="none" sz="1600">
                <a:solidFill>
                  <a:schemeClr val="dk1"/>
                </a:solidFill>
              </a:rPr>
              <a:t>local copy of the repository that you can freely edit.</a:t>
            </a:r>
          </a:p>
          <a:p>
            <a:pPr/>
            <a:r>
              <a:rPr b="0" i="0" u="none" sz="1600">
                <a:solidFill>
                  <a:schemeClr val="dk1"/>
                </a:solidFill>
              </a:rPr>
              <a:t>You will need to run the "Git: Clone" command in VS Code:</a:t>
            </a:r>
          </a:p>
          <a:p>
            <a:pPr lvl="1"/>
            <a:r>
              <a:rPr b="0" i="0" u="none" sz="1600">
                <a:solidFill>
                  <a:schemeClr val="dk1"/>
                </a:solidFill>
              </a:rPr>
              <a:t>Type </a:t>
            </a:r>
            <a:r>
              <a:rPr b="0" i="0" u="none" sz="1600">
                <a:solidFill>
                  <a:schemeClr val="dk1"/>
                </a:solidFill>
                <a:latin typeface="Courier New"/>
              </a:rPr>
              <a:t>Ctrl+Shift+P</a:t>
            </a:r>
            <a:r>
              <a:rPr b="0" i="0" u="none" sz="1600">
                <a:solidFill>
                  <a:schemeClr val="dk1"/>
                </a:solidFill>
              </a:rPr>
              <a:t> (Windows) or </a:t>
            </a:r>
            <a:r>
              <a:rPr b="0" i="0" u="none" sz="1600">
                <a:solidFill>
                  <a:schemeClr val="dk1"/>
                </a:solidFill>
                <a:latin typeface="Courier New"/>
              </a:rPr>
              <a:t>Cmd+Shift+P</a:t>
            </a:r>
            <a:r>
              <a:rPr b="0" i="0" u="none" sz="1600">
                <a:solidFill>
                  <a:schemeClr val="dk1"/>
                </a:solidFill>
              </a:rPr>
              <a:t> (Mac) to bring up the Command Palette</a:t>
            </a:r>
          </a:p>
          <a:p>
            <a:pPr lvl="1"/>
            <a:r>
              <a:rPr b="0" i="0" u="none" sz="1600">
                <a:solidFill>
                  <a:schemeClr val="dk1"/>
                </a:solidFill>
              </a:rPr>
              <a:t>Type </a:t>
            </a:r>
            <a:r>
              <a:rPr b="0" i="0" u="none" sz="1600">
                <a:solidFill>
                  <a:schemeClr val="dk1"/>
                </a:solidFill>
                <a:latin typeface="Courier New"/>
              </a:rPr>
              <a:t>Git: Clone</a:t>
            </a:r>
            <a:r>
              <a:rPr b="0" i="0" u="none" sz="1600">
                <a:solidFill>
                  <a:schemeClr val="dk1"/>
                </a:solidFill>
              </a:rPr>
              <a:t> and press enter</a:t>
            </a:r>
          </a:p>
          <a:p>
            <a:pPr lvl="1"/>
            <a:r>
              <a:rPr b="0" i="0" u="none" sz="1600">
                <a:solidFill>
                  <a:schemeClr val="dk1"/>
                </a:solidFill>
              </a:rPr>
              <a:t>Type </a:t>
            </a:r>
            <a:r>
              <a:rPr b="0" i="0" u="none" sz="1600">
                <a:solidFill>
                  <a:schemeClr val="dk1"/>
                </a:solidFill>
                <a:latin typeface="Courier New"/>
              </a:rPr>
              <a:t>Ctrl+V</a:t>
            </a:r>
            <a:r>
              <a:rPr b="0" i="0" u="none" sz="1600">
                <a:solidFill>
                  <a:schemeClr val="dk1"/>
                </a:solidFill>
              </a:rPr>
              <a:t> (Windows) or </a:t>
            </a:r>
            <a:r>
              <a:rPr b="0" i="0" u="none" sz="1600">
                <a:solidFill>
                  <a:schemeClr val="dk1"/>
                </a:solidFill>
                <a:latin typeface="Courier New"/>
              </a:rPr>
              <a:t>Cmd+V</a:t>
            </a:r>
            <a:r>
              <a:rPr b="0" i="0" u="none" sz="1600">
                <a:solidFill>
                  <a:schemeClr val="dk1"/>
                </a:solidFill>
              </a:rPr>
              <a:t> (Mac) to paste the previously copied link and press enter</a:t>
            </a:r>
          </a:p>
          <a:p>
            <a:pPr lvl="1"/>
            <a:r>
              <a:rPr b="0" i="0" u="none" sz="1600">
                <a:solidFill>
                  <a:schemeClr val="dk1"/>
                </a:solidFill>
              </a:rPr>
              <a:t>You may be asked to authenticate on GitHub; do so.</a:t>
            </a:r>
          </a:p>
          <a:p>
            <a:pPr lvl="1"/>
            <a:r>
              <a:rPr b="0" i="0" u="none" sz="1600">
                <a:solidFill>
                  <a:schemeClr val="dk1"/>
                </a:solidFill>
              </a:rPr>
              <a:t>A folder select window will pop up and ask "Choose a folder to clone </a:t>
            </a:r>
            <a:r>
              <a:rPr b="0" i="0" u="none" sz="1600">
                <a:solidFill>
                  <a:schemeClr val="dk1"/>
                </a:solidFill>
              </a:rPr>
              <a:t> into". We recommend that you create a </a:t>
            </a:r>
            <a:r>
              <a:rPr b="0" i="0" u="none" sz="1600">
                <a:solidFill>
                  <a:schemeClr val="dk1"/>
                </a:solidFill>
                <a:latin typeface="Courier New"/>
              </a:rPr>
              <a:t>CISC-181</a:t>
            </a:r>
            <a:r>
              <a:rPr b="0" i="0" u="none" sz="1600">
                <a:solidFill>
                  <a:schemeClr val="dk1"/>
                </a:solidFill>
              </a:rPr>
              <a:t> folder in your User directory, and store all your assignments in there. If you select that </a:t>
            </a:r>
            <a:r>
              <a:rPr b="0" i="0" u="none" sz="1600">
                <a:solidFill>
                  <a:schemeClr val="dk1"/>
                </a:solidFill>
                <a:latin typeface="Courier New"/>
              </a:rPr>
              <a:t>CISC-181</a:t>
            </a:r>
            <a:r>
              <a:rPr b="0" i="0" u="none" sz="1600">
                <a:solidFill>
                  <a:schemeClr val="dk1"/>
                </a:solidFill>
              </a:rPr>
              <a:t> folder, then a new folder will be created there for this assignment.</a:t>
            </a:r>
          </a:p>
          <a:p>
            <a:pPr lvl="1"/>
            <a:r>
              <a:rPr b="0" i="0" u="none" sz="1600">
                <a:solidFill>
                  <a:schemeClr val="dk1"/>
                </a:solidFill>
              </a:rPr>
              <a:t>When completed, it will ask if you would like to "open the cloned repository". Click "Open" to open the repository in the current window.</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Inspecting the Project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If everything went well in the previous step, you now have the repository downloaded locally and open in VS Code.</a:t>
            </a:r>
          </a:p>
          <a:p>
            <a:pPr/>
            <a:r>
              <a:rPr b="0" i="0" u="none" sz="1600">
                <a:solidFill>
                  <a:schemeClr val="dk1"/>
                </a:solidFill>
              </a:rPr>
              <a:t>There are a lot of files already in this repository, but we only need to look closely at two of them. If the file are</a:t>
            </a:r>
            <a:r>
              <a:rPr b="0" i="0" u="none" sz="1600">
                <a:solidFill>
                  <a:schemeClr val="dk1"/>
                </a:solidFill>
              </a:rPr>
              <a:t> </a:t>
            </a:r>
            <a:r>
              <a:rPr b="0" i="0" u="none" sz="1600">
                <a:solidFill>
                  <a:schemeClr val="dk1"/>
                </a:solidFill>
              </a:rPr>
              <a:t>not already visible, click the document icon in the topleft of the left navigation bar to see the Explorer view.</a:t>
            </a:r>
          </a:p>
        </p:txBody>
      </p:sp>
      <p:pic>
        <p:nvPicPr>
          <p:cNvPr id="6" name="Picture 5" descr="explorer.png"/>
          <p:cNvPicPr>
            <a:picLocks noChangeAspect="1"/>
          </p:cNvPicPr>
          <p:nvPr/>
        </p:nvPicPr>
        <p:blipFill>
          <a:blip r:embed="rId2"/>
          <a:stretch>
            <a:fillRect/>
          </a:stretch>
        </p:blipFill>
        <p:spPr>
          <a:xfrm>
            <a:off x="5495032" y="1295399"/>
            <a:ext cx="2663786" cy="3181349"/>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Inspecting the Project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This shows all the current files in the project. We are most interested in the </a:t>
            </a:r>
            <a:r>
              <a:rPr b="0" i="0" u="none" sz="1600">
                <a:solidFill>
                  <a:schemeClr val="dk1"/>
                </a:solidFill>
                <a:latin typeface="Courier New"/>
              </a:rPr>
              <a:t>src</a:t>
            </a:r>
            <a:r>
              <a:rPr b="0" i="0" u="none" sz="1600">
                <a:solidFill>
                  <a:schemeClr val="dk1"/>
                </a:solidFill>
              </a:rPr>
              <a:t> and </a:t>
            </a:r>
            <a:r>
              <a:rPr b="0" i="0" u="none" sz="1600">
                <a:solidFill>
                  <a:schemeClr val="dk1"/>
                </a:solidFill>
                <a:latin typeface="Courier New"/>
              </a:rPr>
              <a:t>test</a:t>
            </a:r>
            <a:r>
              <a:rPr b="0" i="0" u="none" sz="1600">
                <a:solidFill>
                  <a:schemeClr val="dk1"/>
                </a:solidFill>
              </a:rPr>
              <a:t> directories, which can</a:t>
            </a:r>
            <a:r>
              <a:rPr b="0" i="0" u="none" sz="1600">
                <a:solidFill>
                  <a:schemeClr val="dk1"/>
                </a:solidFill>
              </a:rPr>
              <a:t> </a:t>
            </a:r>
            <a:r>
              <a:rPr b="0" i="0" u="none" sz="1600">
                <a:solidFill>
                  <a:schemeClr val="dk1"/>
                </a:solidFill>
              </a:rPr>
              <a:t>be expanded by clicking on them.</a:t>
            </a:r>
          </a:p>
        </p:txBody>
      </p:sp>
      <p:pic>
        <p:nvPicPr>
          <p:cNvPr id="6" name="Picture 5" descr="files.png"/>
          <p:cNvPicPr>
            <a:picLocks noChangeAspect="1"/>
          </p:cNvPicPr>
          <p:nvPr/>
        </p:nvPicPr>
        <p:blipFill>
          <a:blip r:embed="rId2"/>
          <a:stretch>
            <a:fillRect/>
          </a:stretch>
        </p:blipFill>
        <p:spPr>
          <a:xfrm>
            <a:off x="5665150" y="1295399"/>
            <a:ext cx="2323550" cy="3181349"/>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Overview</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What is this text about?</a:t>
            </a:r>
          </a:p>
          <a:p>
            <a:pPr lvl="1"/>
            <a:r>
              <a:rPr b="0" i="0" u="none" sz="1600">
                <a:solidFill>
                  <a:schemeClr val="dk1"/>
                </a:solidFill>
              </a:rPr>
              <a:t>In this text we will continue to study the field of Computer Science delving deeper into core concepts and introducing new concepts and paradigms for producing well engineered software solutions</a:t>
            </a:r>
          </a:p>
          <a:p>
            <a:pPr lvl="1"/>
            <a:r>
              <a:rPr b="0" i="0" u="none" sz="1600">
                <a:solidFill>
                  <a:schemeClr val="dk1"/>
                </a:solidFill>
              </a:rPr>
              <a:t>Specifically, we will study </a:t>
            </a:r>
            <a:r>
              <a:rPr b="1" i="1" u="none" sz="1600">
                <a:solidFill>
                  <a:schemeClr val="dk1"/>
                </a:solidFill>
              </a:rPr>
              <a:t>Objects and Object-Oriented programming</a:t>
            </a:r>
            <a:r>
              <a:rPr b="0" i="0" u="none" sz="1600">
                <a:solidFill>
                  <a:schemeClr val="dk1"/>
                </a:solidFill>
              </a:rPr>
              <a:t> techniques as well as various structures and algorithms to promote good software design.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Inspecting the Project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Click on the </a:t>
            </a:r>
            <a:r>
              <a:rPr b="0" i="0" u="none" sz="1600">
                <a:solidFill>
                  <a:schemeClr val="dk1"/>
                </a:solidFill>
                <a:latin typeface="Courier New"/>
              </a:rPr>
              <a:t>basic.ts</a:t>
            </a:r>
            <a:r>
              <a:rPr b="0" i="0" u="none" sz="1600">
                <a:solidFill>
                  <a:schemeClr val="dk1"/>
                </a:solidFill>
              </a:rPr>
              <a:t> file (NOT the </a:t>
            </a:r>
            <a:r>
              <a:rPr b="0" i="0" u="none" sz="1600">
                <a:solidFill>
                  <a:schemeClr val="dk1"/>
                </a:solidFill>
                <a:latin typeface="Courier New"/>
              </a:rPr>
              <a:t>basic.test.ts</a:t>
            </a:r>
            <a:r>
              <a:rPr b="0" i="0" u="none" sz="1600">
                <a:solidFill>
                  <a:schemeClr val="dk1"/>
                </a:solidFill>
              </a:rPr>
              <a:t> file), which is located inside of the </a:t>
            </a:r>
            <a:r>
              <a:rPr b="0" i="0" u="none" sz="1600">
                <a:solidFill>
                  <a:schemeClr val="dk1"/>
                </a:solidFill>
                <a:latin typeface="Courier New"/>
              </a:rPr>
              <a:t>src</a:t>
            </a:r>
            <a:r>
              <a:rPr b="0" i="0" u="none" sz="1600">
                <a:solidFill>
                  <a:schemeClr val="dk1"/>
                </a:solidFill>
              </a:rPr>
              <a:t> folder. This will open</a:t>
            </a:r>
            <a:r>
              <a:rPr b="0" i="0" u="none" sz="1600">
                <a:solidFill>
                  <a:schemeClr val="dk1"/>
                </a:solidFill>
              </a:rPr>
              <a:t> </a:t>
            </a:r>
            <a:r>
              <a:rPr b="0" i="0" u="none" sz="1600">
                <a:solidFill>
                  <a:schemeClr val="dk1"/>
                </a:solidFill>
              </a:rPr>
              <a:t>up the file in the editor area.</a:t>
            </a:r>
          </a:p>
        </p:txBody>
      </p:sp>
      <p:pic>
        <p:nvPicPr>
          <p:cNvPr id="6" name="Picture 5" descr="open-basic.png"/>
          <p:cNvPicPr>
            <a:picLocks noChangeAspect="1"/>
          </p:cNvPicPr>
          <p:nvPr/>
        </p:nvPicPr>
        <p:blipFill>
          <a:blip r:embed="rId2"/>
          <a:stretch>
            <a:fillRect/>
          </a:stretch>
        </p:blipFill>
        <p:spPr>
          <a:xfrm>
            <a:off x="4634149" y="2192715"/>
            <a:ext cx="4385553" cy="1386716"/>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Inspecting the Project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It looks like someone defined and exported a function named </a:t>
            </a:r>
            <a:r>
              <a:rPr b="0" i="0" u="none" sz="1600">
                <a:solidFill>
                  <a:schemeClr val="dk1"/>
                </a:solidFill>
                <a:latin typeface="Courier New"/>
              </a:rPr>
              <a:t>addition</a:t>
            </a:r>
            <a:r>
              <a:rPr b="0" i="0" u="none" sz="1600">
                <a:solidFill>
                  <a:schemeClr val="dk1"/>
                </a:solidFill>
              </a:rPr>
              <a:t>, which takes in three </a:t>
            </a:r>
            <a:r>
              <a:rPr b="0" i="0" u="none" sz="1600">
                <a:solidFill>
                  <a:schemeClr val="dk1"/>
                </a:solidFill>
                <a:latin typeface="Courier New"/>
              </a:rPr>
              <a:t>number</a:t>
            </a:r>
            <a:r>
              <a:rPr b="0" i="0" u="none" sz="1600">
                <a:solidFill>
                  <a:schemeClr val="dk1"/>
                </a:solidFill>
              </a:rPr>
              <a:t> parameters and</a:t>
            </a:r>
            <a:r>
              <a:rPr b="0" i="0" u="none" sz="1600">
                <a:solidFill>
                  <a:schemeClr val="dk1"/>
                </a:solidFill>
              </a:rPr>
              <a:t> </a:t>
            </a:r>
            <a:r>
              <a:rPr b="0" i="0" u="none" sz="1600">
                <a:solidFill>
                  <a:schemeClr val="dk1"/>
                </a:solidFill>
              </a:rPr>
              <a:t>returns a </a:t>
            </a:r>
            <a:r>
              <a:rPr b="0" i="0" u="none" sz="1600">
                <a:solidFill>
                  <a:schemeClr val="dk1"/>
                </a:solidFill>
                <a:latin typeface="Courier New"/>
              </a:rPr>
              <a:t>number</a:t>
            </a:r>
            <a:r>
              <a:rPr b="0" i="0" u="none" sz="1600">
                <a:solidFill>
                  <a:schemeClr val="dk1"/>
                </a:solidFill>
              </a:rPr>
              <a:t>.</a:t>
            </a:r>
          </a:p>
          <a:p>
            <a:pPr/>
            <a:r>
              <a:rPr b="0" i="0" u="none" sz="1600">
                <a:solidFill>
                  <a:schemeClr val="dk1"/>
                </a:solidFill>
              </a:rPr>
              <a:t>The code in this file is just a function, which will not do anything on its own. We could run the function definition,</a:t>
            </a:r>
            <a:r>
              <a:rPr b="0" i="0" u="none" sz="1600">
                <a:solidFill>
                  <a:schemeClr val="dk1"/>
                </a:solidFill>
              </a:rPr>
              <a:t> </a:t>
            </a:r>
            <a:r>
              <a:rPr b="0" i="0" u="none" sz="1600">
                <a:solidFill>
                  <a:schemeClr val="dk1"/>
                </a:solidFill>
              </a:rPr>
              <a:t>but we would not see anything happen since the function is not even being called. Let's try running the project's tests</a:t>
            </a:r>
            <a:r>
              <a:rPr b="0" i="0" u="none" sz="1600">
                <a:solidFill>
                  <a:schemeClr val="dk1"/>
                </a:solidFill>
              </a:rPr>
              <a:t> </a:t>
            </a:r>
            <a:r>
              <a:rPr b="0" i="0" u="none" sz="1600">
                <a:solidFill>
                  <a:schemeClr val="dk1"/>
                </a:solidFill>
              </a:rPr>
              <a:t>to see the function in action.</a:t>
            </a:r>
          </a:p>
          <a:p>
            <a:pPr/>
            <a:r>
              <a:rPr b="0" i="0" u="none" sz="1600">
                <a:solidFill>
                  <a:schemeClr val="dk1"/>
                </a:solidFill>
              </a:rPr>
              <a:t>Click on the </a:t>
            </a:r>
            <a:r>
              <a:rPr b="0" i="0" u="none" sz="1600">
                <a:solidFill>
                  <a:schemeClr val="dk1"/>
                </a:solidFill>
                <a:latin typeface="Courier New"/>
              </a:rPr>
              <a:t>basic.test.ts</a:t>
            </a:r>
            <a:r>
              <a:rPr b="0" i="0" u="none" sz="1600">
                <a:solidFill>
                  <a:schemeClr val="dk1"/>
                </a:solidFill>
              </a:rPr>
              <a:t> file to view the file's contents:</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Inspecting the Project</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Note: If you single clicked on the </a:t>
            </a:r>
            <a:r>
              <a:rPr b="0" i="0" u="none" sz="1600">
                <a:solidFill>
                  <a:schemeClr val="dk1"/>
                </a:solidFill>
                <a:latin typeface="Courier New"/>
              </a:rPr>
              <a:t>basic.ts</a:t>
            </a:r>
            <a:r>
              <a:rPr b="0" i="0" u="none" sz="1600">
                <a:solidFill>
                  <a:schemeClr val="dk1"/>
                </a:solidFill>
              </a:rPr>
              <a:t>, file, then clicking </a:t>
            </a:r>
            <a:r>
              <a:rPr b="0" i="0" u="none" sz="1600">
                <a:solidFill>
                  <a:schemeClr val="dk1"/>
                </a:solidFill>
                <a:latin typeface="Courier New"/>
              </a:rPr>
              <a:t>basic.test.ts</a:t>
            </a:r>
            <a:r>
              <a:rPr b="0" i="0" u="none" sz="1600">
                <a:solidFill>
                  <a:schemeClr val="dk1"/>
                </a:solidFill>
              </a:rPr>
              <a:t> replaces the file in the current</a:t>
            </a:r>
            <a:r>
              <a:rPr b="0" i="0" u="none" sz="1600">
                <a:solidFill>
                  <a:schemeClr val="dk1"/>
                </a:solidFill>
              </a:rPr>
              <a:t> </a:t>
            </a:r>
            <a:r>
              <a:rPr b="0" i="0" u="none" sz="1600">
                <a:solidFill>
                  <a:schemeClr val="dk1"/>
                </a:solidFill>
              </a:rPr>
              <a:t>view. To keep the file open even when you click on other files, double click the filenames instead.</a:t>
            </a:r>
          </a:p>
          <a:p>
            <a:pPr/>
            <a:r>
              <a:rPr b="0" i="0" u="none" sz="1600">
                <a:solidFill>
                  <a:schemeClr val="dk1"/>
                </a:solidFill>
              </a:rPr>
              <a:t>Oh dear, there appear to be red squiggles in our code, the universal sign of trouble. What has gone wrong?</a:t>
            </a:r>
          </a:p>
          <a:p>
            <a:pPr/>
            <a:r>
              <a:rPr b="0" i="0" u="none" sz="1600">
                <a:solidFill>
                  <a:schemeClr val="dk1"/>
                </a:solidFill>
              </a:rPr>
              <a:t>To find out more details, hover over the first word with the red squiggles (</a:t>
            </a:r>
            <a:r>
              <a:rPr b="0" i="0" u="none" sz="1600">
                <a:solidFill>
                  <a:schemeClr val="dk1"/>
                </a:solidFill>
                <a:latin typeface="Courier New"/>
              </a:rPr>
              <a:t>describe</a:t>
            </a:r>
            <a:r>
              <a:rPr b="0" i="0" u="none" sz="1600">
                <a:solidFill>
                  <a:schemeClr val="dk1"/>
                </a:solidFill>
              </a:rPr>
              <a:t>) and a message box will appear.</a:t>
            </a:r>
          </a:p>
        </p:txBody>
      </p:sp>
      <p:pic>
        <p:nvPicPr>
          <p:cNvPr id="6" name="Picture 5" descr="open-test.png"/>
          <p:cNvPicPr>
            <a:picLocks noChangeAspect="1"/>
          </p:cNvPicPr>
          <p:nvPr/>
        </p:nvPicPr>
        <p:blipFill>
          <a:blip r:embed="rId2"/>
          <a:stretch>
            <a:fillRect/>
          </a:stretch>
        </p:blipFill>
        <p:spPr>
          <a:xfrm>
            <a:off x="124298" y="1750684"/>
            <a:ext cx="4385553" cy="227078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Inspecting the Project</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The interface is reporting an error: it "</a:t>
            </a:r>
            <a:r>
              <a:rPr b="0" i="0" u="none" sz="1600">
                <a:solidFill>
                  <a:schemeClr val="dk1"/>
                </a:solidFill>
                <a:latin typeface="Courier New"/>
              </a:rPr>
              <a:t>Cannot find name 'describe'.</a:t>
            </a:r>
            <a:r>
              <a:rPr b="0" i="0" u="none" sz="1600">
                <a:solidFill>
                  <a:schemeClr val="dk1"/>
                </a:solidFill>
              </a:rPr>
              <a:t>" It goes on to suggest installing "</a:t>
            </a:r>
            <a:r>
              <a:rPr b="0" i="0" u="none" sz="1600">
                <a:solidFill>
                  <a:schemeClr val="dk1"/>
                </a:solidFill>
                <a:latin typeface="Courier New"/>
              </a:rPr>
              <a:t>type definitions for a test runner</a:t>
            </a:r>
            <a:r>
              <a:rPr b="0" i="0" u="none" sz="1600">
                <a:solidFill>
                  <a:schemeClr val="dk1"/>
                </a:solidFill>
              </a:rPr>
              <a:t>" and even offers a command and some </a:t>
            </a:r>
            <a:r>
              <a:rPr b="0" i="0" u="none" sz="1600">
                <a:solidFill>
                  <a:schemeClr val="dk1"/>
                </a:solidFill>
                <a:latin typeface="Courier New"/>
              </a:rPr>
              <a:t>Quick Fix</a:t>
            </a:r>
            <a:r>
              <a:rPr b="0" i="0" u="none" sz="1600">
                <a:solidFill>
                  <a:schemeClr val="dk1"/>
                </a:solidFill>
              </a:rPr>
              <a:t> actions.</a:t>
            </a:r>
          </a:p>
          <a:p>
            <a:pPr/>
            <a:r>
              <a:rPr b="0" i="0" u="none" sz="1600">
                <a:solidFill>
                  <a:schemeClr val="dk1"/>
                </a:solidFill>
              </a:rPr>
              <a:t>Should you take the advice of the machine? The answer will always be "it depends". If you know what you are doing and</a:t>
            </a:r>
            <a:r>
              <a:rPr b="0" i="0" u="none" sz="1600">
                <a:solidFill>
                  <a:schemeClr val="dk1"/>
                </a:solidFill>
              </a:rPr>
              <a:t> </a:t>
            </a:r>
            <a:r>
              <a:rPr b="0" i="0" u="none" sz="1600">
                <a:solidFill>
                  <a:schemeClr val="dk1"/>
                </a:solidFill>
              </a:rPr>
              <a:t>the advice is correct, then you should certainly use a tool like this. But if you are not sure, then </a:t>
            </a:r>
            <a:r>
              <a:rPr b="1" i="0" u="none" sz="1600">
                <a:solidFill>
                  <a:schemeClr val="dk1"/>
                </a:solidFill>
              </a:rPr>
              <a:t>you should not run commands you do not understand</a:t>
            </a:r>
            <a:r>
              <a:rPr b="0" i="0" u="none" sz="1600">
                <a:solidFill>
                  <a:schemeClr val="dk1"/>
                </a:solidFill>
              </a:rPr>
              <a:t>.</a:t>
            </a:r>
          </a:p>
          <a:p>
            <a:pPr/>
            <a:r>
              <a:rPr b="0" i="0" u="none" sz="1600">
                <a:solidFill>
                  <a:schemeClr val="dk1"/>
                </a:solidFill>
              </a:rPr>
              <a:t>In this case, the system is letting us know that we never installed the necessary modules required to run our program.</a:t>
            </a:r>
            <a:r>
              <a:rPr b="0" i="0" u="none" sz="1600">
                <a:solidFill>
                  <a:schemeClr val="dk1"/>
                </a:solidFill>
              </a:rPr>
              <a:t> </a:t>
            </a:r>
            <a:r>
              <a:rPr b="0" i="0" u="none" sz="1600">
                <a:solidFill>
                  <a:schemeClr val="dk1"/>
                </a:solidFill>
              </a:rPr>
              <a:t>This is one of the first steps when starting a project - to install the necessary dependencies onto your system.</a:t>
            </a:r>
            <a:r>
              <a:rPr b="0" i="0" u="none" sz="1600">
                <a:solidFill>
                  <a:schemeClr val="dk1"/>
                </a:solidFill>
              </a:rPr>
              <a:t> </a:t>
            </a:r>
            <a:r>
              <a:rPr b="0" i="0" u="none" sz="1600">
                <a:solidFill>
                  <a:schemeClr val="dk1"/>
                </a:solidFill>
              </a:rPr>
              <a:t>We'll need to do this every time we clone a new assignment repository.</a:t>
            </a:r>
          </a:p>
        </p:txBody>
      </p:sp>
      <p:pic>
        <p:nvPicPr>
          <p:cNvPr id="6" name="Picture 5" descr="setup_red_squiggles.png"/>
          <p:cNvPicPr>
            <a:picLocks noChangeAspect="1"/>
          </p:cNvPicPr>
          <p:nvPr/>
        </p:nvPicPr>
        <p:blipFill>
          <a:blip r:embed="rId2"/>
          <a:stretch>
            <a:fillRect/>
          </a:stretch>
        </p:blipFill>
        <p:spPr>
          <a:xfrm>
            <a:off x="124298" y="2449775"/>
            <a:ext cx="4385553" cy="872597"/>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Install Modules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next step is to open a Terminal that we can run instructions in.</a:t>
            </a:r>
          </a:p>
          <a:p>
            <a:pPr/>
            <a:r>
              <a:rPr b="0" i="0" u="none" sz="1600">
                <a:solidFill>
                  <a:schemeClr val="dk1"/>
                </a:solidFill>
              </a:rPr>
              <a:t>At the top of your VS Code window, click Terminal and then click New Terminal. You've done this before, but this time,</a:t>
            </a:r>
            <a:r>
              <a:rPr b="0" i="0" u="none" sz="1600">
                <a:solidFill>
                  <a:schemeClr val="dk1"/>
                </a:solidFill>
              </a:rPr>
              <a:t> </a:t>
            </a:r>
            <a:r>
              <a:rPr b="0" i="0" u="none" sz="1600">
                <a:solidFill>
                  <a:schemeClr val="dk1"/>
                </a:solidFill>
              </a:rPr>
              <a:t>you need to be in the assignment directory. VS Code will do this for you!</a:t>
            </a:r>
          </a:p>
          <a:p>
            <a:pPr/>
            <a:r>
              <a:rPr b="0" i="0" u="none" sz="1600">
                <a:solidFill>
                  <a:schemeClr val="dk1"/>
                </a:solidFill>
              </a:rPr>
              <a:t>A new terminal will appear at the bottom of your screen, and it will look something like this (notice you are in</a:t>
            </a:r>
            <a:r>
              <a:rPr b="0" i="0" u="none" sz="1600">
                <a:solidFill>
                  <a:schemeClr val="dk1"/>
                </a:solidFill>
              </a:rPr>
              <a:t> </a:t>
            </a:r>
            <a:r>
              <a:rPr b="0" i="0" u="none" sz="1600">
                <a:solidFill>
                  <a:schemeClr val="dk1"/>
                </a:solidFill>
                <a:latin typeface="Courier New"/>
              </a:rPr>
              <a:t>hw0-setup-check</a:t>
            </a:r>
            <a:r>
              <a:rPr b="0" i="0" u="none" sz="1600">
                <a:solidFill>
                  <a:schemeClr val="dk1"/>
                </a:solidFill>
              </a:rPr>
              <a:t>):</a:t>
            </a:r>
          </a:p>
        </p:txBody>
      </p:sp>
      <p:pic>
        <p:nvPicPr>
          <p:cNvPr id="6" name="Picture 5" descr="terminal.png"/>
          <p:cNvPicPr>
            <a:picLocks noChangeAspect="1"/>
          </p:cNvPicPr>
          <p:nvPr/>
        </p:nvPicPr>
        <p:blipFill>
          <a:blip r:embed="rId2"/>
          <a:stretch>
            <a:fillRect/>
          </a:stretch>
        </p:blipFill>
        <p:spPr>
          <a:xfrm>
            <a:off x="4634149" y="2419525"/>
            <a:ext cx="4385553" cy="933096"/>
          </a:xfrm>
          <a:prstGeom prst="rect">
            <a:avLst/>
          </a:prstGeom>
        </p:spPr>
      </p:pic>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Install Modules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Run the command (without the dollar sign):</a:t>
            </a:r>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npm</a:t>
            </a:r>
            <a:r>
              <a:rPr>
                <a:solidFill>
                  <a:srgbClr val="BBBBBB"/>
                </a:solidFill>
              </a:rPr>
              <a:t> </a:t>
            </a:r>
            <a:r>
              <a:rPr>
                <a:solidFill>
                  <a:srgbClr val="000000"/>
                </a:solidFill>
              </a:rPr>
              <a:t>install</a:t>
            </a:r>
            <a:r>
              <a:rPr>
                <a:solidFill>
                  <a:srgbClr val="BBBBBB"/>
                </a:solidFill>
              </a:rPr>
              <a:t>
</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Install Modules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A whole bunch of messages will appear, some of which may look alarming. Just because you see red text does not mean you</a:t>
            </a:r>
            <a:r>
              <a:rPr b="0" i="0" u="none" sz="1600">
                <a:solidFill>
                  <a:schemeClr val="dk1"/>
                </a:solidFill>
              </a:rPr>
              <a:t> </a:t>
            </a:r>
            <a:r>
              <a:rPr b="0" i="0" u="none" sz="1600">
                <a:solidFill>
                  <a:schemeClr val="dk1"/>
                </a:solidFill>
              </a:rPr>
              <a:t>have errors, though.</a:t>
            </a:r>
          </a:p>
        </p:txBody>
      </p:sp>
      <p:pic>
        <p:nvPicPr>
          <p:cNvPr id="6" name="Picture 5" descr="npm-install.png"/>
          <p:cNvPicPr>
            <a:picLocks noChangeAspect="1"/>
          </p:cNvPicPr>
          <p:nvPr/>
        </p:nvPicPr>
        <p:blipFill>
          <a:blip r:embed="rId2"/>
          <a:stretch>
            <a:fillRect/>
          </a:stretch>
        </p:blipFill>
        <p:spPr>
          <a:xfrm>
            <a:off x="4634149" y="2109792"/>
            <a:ext cx="4385553" cy="1552562"/>
          </a:xfrm>
          <a:prstGeom prst="rect">
            <a:avLst/>
          </a:prstGeom>
        </p:spPr>
      </p:pic>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Install Modules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Hopefully, you get a message like the one shown above. It says that it "</a:t>
            </a:r>
            <a:r>
              <a:rPr b="0" i="0" u="none" sz="1600">
                <a:solidFill>
                  <a:schemeClr val="dk1"/>
                </a:solidFill>
                <a:latin typeface="Courier New"/>
              </a:rPr>
              <a:t>added 877 packages</a:t>
            </a:r>
            <a:r>
              <a:rPr b="0" i="0" u="none" sz="1600">
                <a:solidFill>
                  <a:schemeClr val="dk1"/>
                </a:solidFill>
              </a:rPr>
              <a:t>".</a:t>
            </a:r>
          </a:p>
          <a:p>
            <a:pPr/>
            <a:r>
              <a:rPr b="0" i="0" u="none" sz="1600">
                <a:solidFill>
                  <a:schemeClr val="dk1"/>
                </a:solidFill>
              </a:rPr>
              <a:t>The message also says that "</a:t>
            </a:r>
            <a:r>
              <a:rPr b="0" i="0" u="none" sz="1600">
                <a:solidFill>
                  <a:schemeClr val="dk1"/>
                </a:solidFill>
                <a:latin typeface="Courier New"/>
              </a:rPr>
              <a:t>3 vulnerabilities</a:t>
            </a:r>
            <a:r>
              <a:rPr b="0" i="0" u="none" sz="1600">
                <a:solidFill>
                  <a:schemeClr val="dk1"/>
                </a:solidFill>
              </a:rPr>
              <a:t>" were detected in the packages, and offers a command to fix them. Again,</a:t>
            </a:r>
            <a:r>
              <a:rPr b="0" i="0" u="none" sz="1600">
                <a:solidFill>
                  <a:schemeClr val="dk1"/>
                </a:solidFill>
              </a:rPr>
              <a:t> </a:t>
            </a:r>
            <a:r>
              <a:rPr b="0" i="0" u="none" sz="1600">
                <a:solidFill>
                  <a:schemeClr val="dk1"/>
                </a:solidFill>
              </a:rPr>
              <a:t>you might be wondering if you should take the advice of a machine? Remember, do not run commands you do not understand.</a:t>
            </a:r>
          </a:p>
          <a:p>
            <a:pPr/>
            <a:r>
              <a:rPr b="0" i="0" u="none" sz="1600">
                <a:solidFill>
                  <a:schemeClr val="dk1"/>
                </a:solidFill>
              </a:rPr>
              <a:t>Modern Typescript development requires a large number of packages, even for simple projects. Often, these projects will</a:t>
            </a:r>
            <a:r>
              <a:rPr b="0" i="0" u="none" sz="1600">
                <a:solidFill>
                  <a:schemeClr val="dk1"/>
                </a:solidFill>
              </a:rPr>
              <a:t> </a:t>
            </a:r>
            <a:r>
              <a:rPr b="0" i="0" u="none" sz="1600">
                <a:solidFill>
                  <a:schemeClr val="dk1"/>
                </a:solidFill>
              </a:rPr>
              <a:t>have small vulnerabilities that are rigorously tracked by the community. If you were going to deploy a website for a</a:t>
            </a:r>
            <a:r>
              <a:rPr b="0" i="0" u="none" sz="1600">
                <a:solidFill>
                  <a:schemeClr val="dk1"/>
                </a:solidFill>
              </a:rPr>
              <a:t> </a:t>
            </a:r>
            <a:r>
              <a:rPr b="0" i="0" u="none" sz="1600">
                <a:solidFill>
                  <a:schemeClr val="dk1"/>
                </a:solidFill>
              </a:rPr>
              <a:t>large bank or trusted government entity, then it would be very important to address these vulnerabilities.</a:t>
            </a:r>
          </a:p>
          <a:p>
            <a:pPr/>
            <a:r>
              <a:rPr b="0" i="0" u="none" sz="1600">
                <a:solidFill>
                  <a:schemeClr val="dk1"/>
                </a:solidFill>
              </a:rPr>
              <a:t>However, you are a student learning to code. Let's not get caught up in the security ramifications of our </a:t>
            </a:r>
            <a:r>
              <a:rPr b="0" i="0" u="none" sz="1600">
                <a:solidFill>
                  <a:schemeClr val="dk1"/>
                </a:solidFill>
                <a:latin typeface="Courier New"/>
              </a:rPr>
              <a:t>addition</a:t>
            </a:r>
            <a:r>
              <a:rPr b="0" i="0" u="none" sz="1600">
                <a:solidFill>
                  <a:schemeClr val="dk1"/>
                </a:solidFill>
              </a:rPr>
              <a:t> </a:t>
            </a:r>
            <a:r>
              <a:rPr b="0" i="0" u="none" sz="1600">
                <a:solidFill>
                  <a:schemeClr val="dk1"/>
                </a:solidFill>
              </a:rPr>
              <a:t>function. At least, not yet. We will ignore these vulnerabilities and move back to the code.</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a:t>
            </a:r>
            <a:r>
              <a:rPr b="0" i="0" u="none" sz="1600">
                <a:solidFill>
                  <a:schemeClr val="dk1"/>
                </a:solidFill>
                <a:latin typeface="Courier New"/>
              </a:rPr>
              <a:t>basic.test.ts</a:t>
            </a:r>
            <a:r>
              <a:rPr b="0" i="0" u="none" sz="1600">
                <a:solidFill>
                  <a:schemeClr val="dk1"/>
                </a:solidFill>
              </a:rPr>
              <a:t> file we were looking at before no longer has red squiggles! The code is much easier to read now.</a:t>
            </a:r>
          </a:p>
        </p:txBody>
      </p:sp>
      <p:pic>
        <p:nvPicPr>
          <p:cNvPr id="6" name="Picture 5" descr="setup_example_test.png"/>
          <p:cNvPicPr>
            <a:picLocks noChangeAspect="1"/>
          </p:cNvPicPr>
          <p:nvPr/>
        </p:nvPicPr>
        <p:blipFill>
          <a:blip r:embed="rId2"/>
          <a:stretch>
            <a:fillRect/>
          </a:stretch>
        </p:blipFill>
        <p:spPr>
          <a:xfrm>
            <a:off x="5338775" y="1295399"/>
            <a:ext cx="2976301" cy="3181349"/>
          </a:xfrm>
          <a:prstGeom prst="rect">
            <a:avLst/>
          </a:prstGeom>
        </p:spPr>
      </p:pic>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This is a test file written with a library named "</a:t>
            </a:r>
            <a:r>
              <a:rPr b="1" i="0" u="none" sz="1600">
                <a:solidFill>
                  <a:schemeClr val="dk1"/>
                </a:solidFill>
              </a:rPr>
              <a:t>Jest</a:t>
            </a:r>
            <a:r>
              <a:rPr b="0" i="0" u="none" sz="1600">
                <a:solidFill>
                  <a:schemeClr val="dk1"/>
                </a:solidFill>
              </a:rPr>
              <a:t> ". You have previously seen unit tests written using the</a:t>
            </a:r>
            <a:r>
              <a:rPr b="0" i="0" u="none" sz="1600">
                <a:solidFill>
                  <a:schemeClr val="dk1"/>
                </a:solidFill>
              </a:rPr>
              <a:t> </a:t>
            </a:r>
            <a:r>
              <a:rPr b="0" i="0" u="none" sz="1600">
                <a:solidFill>
                  <a:schemeClr val="dk1"/>
                </a:solidFill>
              </a:rPr>
              <a:t>Bakery's </a:t>
            </a:r>
            <a:r>
              <a:rPr b="0" i="0" u="none" sz="1600">
                <a:solidFill>
                  <a:schemeClr val="dk1"/>
                </a:solidFill>
                <a:latin typeface="Courier New"/>
              </a:rPr>
              <a:t>assert_equal</a:t>
            </a:r>
            <a:r>
              <a:rPr b="0" i="0" u="none" sz="1600">
                <a:solidFill>
                  <a:schemeClr val="dk1"/>
                </a:solidFill>
              </a:rPr>
              <a:t> function, but Jest is a much more sophisticated testing framework. Let's look at each part of</a:t>
            </a:r>
            <a:r>
              <a:rPr b="0" i="0" u="none" sz="1600">
                <a:solidFill>
                  <a:schemeClr val="dk1"/>
                </a:solidFill>
              </a:rPr>
              <a:t> </a:t>
            </a:r>
            <a:r>
              <a:rPr b="0" i="0" u="none" sz="1600">
                <a:solidFill>
                  <a:schemeClr val="dk1"/>
                </a:solidFill>
              </a:rPr>
              <a:t>the file in turn.</a:t>
            </a:r>
          </a:p>
        </p:txBody>
      </p:sp>
      <p:sp>
        <p:nvSpPr>
          <p:cNvPr id="5" name="Text Placeholder 4"/>
          <p:cNvSpPr>
            <a:spLocks noGrp="1"/>
          </p:cNvSpPr>
          <p:nvPr>
            <p:ph type="body" idx="2"/>
          </p:nvPr>
        </p:nvSpPr>
        <p:spPr/>
        <p:txBody>
          <a:bodyPr wrap="square"/>
          <a:lstStyle/>
          <a:p>
            <a:pPr/>
            <a:r>
              <a:rPr b="0" i="0" u="none" sz="1600">
                <a:solidFill>
                  <a:schemeClr val="dk1"/>
                </a:solidFill>
              </a:rPr>
              <a:t>At the top of the file (on line 1), we </a:t>
            </a:r>
            <a:r>
              <a:rPr b="0" i="0" u="none" sz="1600">
                <a:solidFill>
                  <a:schemeClr val="dk1"/>
                </a:solidFill>
                <a:latin typeface="Courier New"/>
              </a:rPr>
              <a:t>import</a:t>
            </a:r>
            <a:r>
              <a:rPr b="0" i="0" u="none" sz="1600">
                <a:solidFill>
                  <a:schemeClr val="dk1"/>
                </a:solidFill>
              </a:rPr>
              <a:t> the </a:t>
            </a:r>
            <a:r>
              <a:rPr b="0" i="0" u="none" sz="1600">
                <a:solidFill>
                  <a:schemeClr val="dk1"/>
                </a:solidFill>
                <a:latin typeface="Courier New"/>
              </a:rPr>
              <a:t>addition</a:t>
            </a:r>
            <a:r>
              <a:rPr b="0" i="0" u="none" sz="1600">
                <a:solidFill>
                  <a:schemeClr val="dk1"/>
                </a:solidFill>
              </a:rPr>
              <a:t> function from the </a:t>
            </a:r>
            <a:r>
              <a:rPr b="0" i="0" u="none" sz="1600">
                <a:solidFill>
                  <a:schemeClr val="dk1"/>
                </a:solidFill>
                <a:latin typeface="Courier New"/>
              </a:rPr>
              <a:t>basic.ts</a:t>
            </a:r>
            <a:r>
              <a:rPr b="0" i="0" u="none" sz="1600">
                <a:solidFill>
                  <a:schemeClr val="dk1"/>
                </a:solidFill>
              </a:rPr>
              <a:t> file, which is in the </a:t>
            </a:r>
            <a:r>
              <a:rPr b="0" i="0" u="none" sz="1600">
                <a:solidFill>
                  <a:schemeClr val="dk1"/>
                </a:solidFill>
                <a:latin typeface="Courier New"/>
              </a:rPr>
              <a:t>src</a:t>
            </a:r>
            <a:r>
              <a:rPr b="0" i="0" u="none" sz="1600">
                <a:solidFill>
                  <a:schemeClr val="dk1"/>
                </a:solidFill>
              </a:rPr>
              <a:t> directory. Since that function was </a:t>
            </a:r>
            <a:r>
              <a:rPr b="0" i="0" u="none" sz="1600">
                <a:solidFill>
                  <a:schemeClr val="dk1"/>
                </a:solidFill>
                <a:latin typeface="Courier New"/>
              </a:rPr>
              <a:t>export</a:t>
            </a:r>
            <a:r>
              <a:rPr b="0" i="0" u="none" sz="1600">
                <a:solidFill>
                  <a:schemeClr val="dk1"/>
                </a:solidFill>
              </a:rPr>
              <a:t>ed, we are able to </a:t>
            </a:r>
            <a:r>
              <a:rPr b="0" i="0" u="none" sz="1600">
                <a:solidFill>
                  <a:schemeClr val="dk1"/>
                </a:solidFill>
                <a:latin typeface="Courier New"/>
              </a:rPr>
              <a:t>import</a:t>
            </a:r>
            <a:r>
              <a:rPr b="0" i="0" u="none" sz="1600">
                <a:solidFill>
                  <a:schemeClr val="dk1"/>
                </a:solidFill>
              </a:rPr>
              <a:t> the function in this file.</a:t>
            </a:r>
          </a:p>
          <a:p>
            <a:pPr/>
            <a:r>
              <a:rPr b="0" i="0" u="none" sz="1600">
                <a:solidFill>
                  <a:schemeClr val="dk1"/>
                </a:solidFill>
              </a:rPr>
              <a:t>The next line of code (line 3) is a call to the </a:t>
            </a:r>
            <a:r>
              <a:rPr b="0" i="0" u="none" sz="1600">
                <a:solidFill>
                  <a:schemeClr val="dk1"/>
                </a:solidFill>
                <a:latin typeface="Courier New"/>
              </a:rPr>
              <a:t>describe</a:t>
            </a:r>
            <a:r>
              <a:rPr b="0" i="0" u="none" sz="1600">
                <a:solidFill>
                  <a:schemeClr val="dk1"/>
                </a:solidFill>
              </a:rPr>
              <a:t> function, which is a Jest function for organizing a suite of unit tests. It takes the </a:t>
            </a:r>
            <a:r>
              <a:rPr b="0" i="0" u="none" sz="1600">
                <a:solidFill>
                  <a:schemeClr val="dk1"/>
                </a:solidFill>
                <a:latin typeface="Courier New"/>
              </a:rPr>
              <a:t>string</a:t>
            </a:r>
            <a:r>
              <a:rPr b="0" i="0" u="none" sz="1600">
                <a:solidFill>
                  <a:schemeClr val="dk1"/>
                </a:solidFill>
              </a:rPr>
              <a:t> name of a collection of tests and then an anonymous function that has all the tests inside. Don't worry about that "anonymous function" term just yet; for now, just think of it as a block of code that Jest will run for us.</a:t>
            </a:r>
          </a:p>
          <a:p>
            <a:pPr/>
            <a:r>
              <a:rPr b="0" i="0" u="none" sz="1600">
                <a:solidFill>
                  <a:schemeClr val="dk1"/>
                </a:solidFill>
              </a:rPr>
              <a:t>The inside of the </a:t>
            </a:r>
            <a:r>
              <a:rPr b="0" i="0" u="none" sz="1600">
                <a:solidFill>
                  <a:schemeClr val="dk1"/>
                </a:solidFill>
                <a:latin typeface="Courier New"/>
              </a:rPr>
              <a:t>describe</a:t>
            </a:r>
            <a:r>
              <a:rPr b="0" i="0" u="none" sz="1600">
                <a:solidFill>
                  <a:schemeClr val="dk1"/>
                </a:solidFill>
              </a:rPr>
              <a:t> function call is a sequence of four calls to the </a:t>
            </a:r>
            <a:r>
              <a:rPr b="0" i="0" u="none" sz="1600">
                <a:solidFill>
                  <a:schemeClr val="dk1"/>
                </a:solidFill>
                <a:latin typeface="Courier New"/>
              </a:rPr>
              <a:t>test</a:t>
            </a:r>
            <a:r>
              <a:rPr b="0" i="0" u="none" sz="1600">
                <a:solidFill>
                  <a:schemeClr val="dk1"/>
                </a:solidFill>
              </a:rPr>
              <a:t> function (on lines 4, 9, 14, and 19). The test function is another Jest function, once again for organizing related unit tests. We give names to the tests, and sometimes we will also let you know how much that test is worth to us when we grade the assignment. Then there is another anonymous function to have the actual assertions.</a:t>
            </a:r>
          </a:p>
          <a:p>
            <a:pPr/>
            <a:r>
              <a:rPr b="0" i="0" u="none" sz="1600">
                <a:solidFill>
                  <a:schemeClr val="dk1"/>
                </a:solidFill>
              </a:rPr>
              <a:t>On lines 5, 6, 10, 11, 15, 16, and 20, we see the actual assertions, which are equivalent to the </a:t>
            </a:r>
            <a:r>
              <a:rPr b="0" i="0" u="none" sz="1600">
                <a:solidFill>
                  <a:schemeClr val="dk1"/>
                </a:solidFill>
                <a:latin typeface="Courier New"/>
              </a:rPr>
              <a:t>assert_equal</a:t>
            </a:r>
            <a:r>
              <a:rPr b="0" i="0" u="none" sz="1600">
                <a:solidFill>
                  <a:schemeClr val="dk1"/>
                </a:solidFill>
              </a:rPr>
              <a:t> function you saw previously. In Jest, they are written using the </a:t>
            </a:r>
            <a:r>
              <a:rPr b="0" i="0" u="none" sz="1600">
                <a:solidFill>
                  <a:schemeClr val="dk1"/>
                </a:solidFill>
                <a:latin typeface="Courier New"/>
              </a:rPr>
              <a:t>expect</a:t>
            </a:r>
            <a:r>
              <a:rPr b="0" i="0" u="none" sz="1600">
                <a:solidFill>
                  <a:schemeClr val="dk1"/>
                </a:solidFill>
              </a:rPr>
              <a:t> function, which consumes one expression (almost always a function call for the function we are testing). The result of the </a:t>
            </a:r>
            <a:r>
              <a:rPr b="0" i="0" u="none" sz="1600">
                <a:solidFill>
                  <a:schemeClr val="dk1"/>
                </a:solidFill>
                <a:latin typeface="Courier New"/>
              </a:rPr>
              <a:t>expect</a:t>
            </a:r>
            <a:r>
              <a:rPr b="0" i="0" u="none" sz="1600">
                <a:solidFill>
                  <a:schemeClr val="dk1"/>
                </a:solidFill>
              </a:rPr>
              <a:t> function is an object that has a </a:t>
            </a:r>
            <a:r>
              <a:rPr b="0" i="0" u="none" sz="1600">
                <a:solidFill>
                  <a:schemeClr val="dk1"/>
                </a:solidFill>
                <a:latin typeface="Courier New"/>
              </a:rPr>
              <a:t>toEqual</a:t>
            </a:r>
            <a:r>
              <a:rPr b="0" i="0" u="none" sz="1600">
                <a:solidFill>
                  <a:schemeClr val="dk1"/>
                </a:solidFill>
              </a:rPr>
              <a:t> method, which allows us to check the expected result. Again, don't worry about the terms just yet, just focus on the comparable idea for writing tests between Bakery and Jest:</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Details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This text uses the language </a:t>
            </a:r>
            <a:r>
              <a:rPr b="0" i="1" u="none" sz="1600">
                <a:solidFill>
                  <a:schemeClr val="dk1"/>
                </a:solidFill>
              </a:rPr>
              <a:t>Typescript</a:t>
            </a:r>
            <a:r>
              <a:rPr b="0" i="0" u="none" sz="1600">
                <a:solidFill>
                  <a:schemeClr val="dk1"/>
                </a:solidFill>
              </a:rPr>
              <a:t>.  </a:t>
            </a:r>
            <a:r>
              <a:rPr b="0" i="1" u="none" sz="1600">
                <a:solidFill>
                  <a:schemeClr val="dk1"/>
                </a:solidFill>
              </a:rPr>
              <a:t>Typescript</a:t>
            </a:r>
            <a:r>
              <a:rPr b="0" i="0" u="none" sz="1600">
                <a:solidFill>
                  <a:schemeClr val="dk1"/>
                </a:solidFill>
              </a:rPr>
              <a:t> is a free and open-source programming language that adds static typing and type annotations to Javascript.</a:t>
            </a:r>
          </a:p>
          <a:p>
            <a:pPr/>
            <a:r>
              <a:rPr b="0" i="1" u="none" sz="1600">
                <a:solidFill>
                  <a:schemeClr val="dk1"/>
                </a:solidFill>
              </a:rPr>
              <a:t>Typescript</a:t>
            </a:r>
            <a:r>
              <a:rPr b="0" i="0" u="none" sz="1600">
                <a:solidFill>
                  <a:schemeClr val="dk1"/>
                </a:solidFill>
              </a:rPr>
              <a:t> is used widely and has become the most common language for developing applications for the web.</a:t>
            </a:r>
          </a:p>
          <a:p>
            <a:pPr/>
            <a:r>
              <a:rPr b="0" i="0" u="none" sz="1600">
                <a:solidFill>
                  <a:schemeClr val="dk1"/>
                </a:solidFill>
              </a:rPr>
              <a:t>Through this text and its associated materials you will become familiar with the </a:t>
            </a:r>
            <a:r>
              <a:rPr b="0" i="1" u="none" sz="1600">
                <a:solidFill>
                  <a:schemeClr val="dk1"/>
                </a:solidFill>
              </a:rPr>
              <a:t>Typescript</a:t>
            </a:r>
            <a:r>
              <a:rPr b="0" i="0" u="none" sz="1600">
                <a:solidFill>
                  <a:schemeClr val="dk1"/>
                </a:solidFill>
              </a:rPr>
              <a:t> language and developing well engineered software solutions.</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a:lstStyle/>
          <a:p/>
          <a:p>
            <a:pPr>
              <a:lnSpc>
                <a:spcPct val="50000"/>
              </a:lnSpc>
              <a:buNone/>
              <a:defRPr sz="1400">
                <a:latin typeface="Courier New"/>
              </a:defRPr>
            </a:pPr>
            <a:r>
              <a:rPr>
                <a:solidFill>
                  <a:srgbClr val="008800"/>
                </a:solidFill>
              </a:rPr>
              <a:t># Bakery version in Python  </a:t>
            </a:r>
            <a:r>
              <a:rPr>
                <a:solidFill>
                  <a:srgbClr val="BBBBBB"/>
                </a:solidFill>
              </a:rPr>
              <a:t>
</a:t>
            </a:r>
            <a:r>
              <a:rPr>
                <a:solidFill>
                  <a:srgbClr val="000000"/>
                </a:solidFill>
              </a:rPr>
              <a:t>assert_equal</a:t>
            </a:r>
            <a:r>
              <a:rPr>
                <a:solidFill>
                  <a:srgbClr val="000000"/>
                </a:solidFill>
              </a:rPr>
              <a:t>(</a:t>
            </a:r>
            <a:r>
              <a:rPr>
                <a:solidFill>
                  <a:srgbClr val="000000"/>
                </a:solidFill>
              </a:rPr>
              <a:t>addition</a:t>
            </a:r>
            <a:r>
              <a:rPr>
                <a:solidFill>
                  <a:srgbClr val="000000"/>
                </a:solidFill>
              </a:rPr>
              <a:t>(</a:t>
            </a:r>
            <a:r>
              <a:rPr>
                <a:solidFill>
                  <a:srgbClr val="2C8553"/>
                </a:solidFill>
              </a:rPr>
              <a:t>1</a:t>
            </a:r>
            <a:r>
              <a:rPr>
                <a:solidFill>
                  <a:srgbClr val="000000"/>
                </a:solidFill>
              </a:rPr>
              <a:t>,</a:t>
            </a:r>
            <a:r>
              <a:rPr>
                <a:solidFill>
                  <a:srgbClr val="000000"/>
                </a:solidFill>
              </a:rPr>
              <a:t> </a:t>
            </a:r>
            <a:r>
              <a:rPr>
                <a:solidFill>
                  <a:srgbClr val="2C8553"/>
                </a:solidFill>
              </a:rPr>
              <a:t>2</a:t>
            </a:r>
            <a:r>
              <a:rPr>
                <a:solidFill>
                  <a:srgbClr val="000000"/>
                </a:solidFill>
              </a:rPr>
              <a:t>,</a:t>
            </a:r>
            <a:r>
              <a:rPr>
                <a:solidFill>
                  <a:srgbClr val="000000"/>
                </a:solidFill>
              </a:rPr>
              <a:t> </a:t>
            </a:r>
            <a:r>
              <a:rPr>
                <a:solidFill>
                  <a:srgbClr val="2C8553"/>
                </a:solidFill>
              </a:rPr>
              <a:t>3</a:t>
            </a:r>
            <a:r>
              <a:rPr>
                <a:solidFill>
                  <a:srgbClr val="000000"/>
                </a:solidFill>
              </a:rPr>
              <a:t>)</a:t>
            </a:r>
            <a:r>
              <a:rPr>
                <a:solidFill>
                  <a:srgbClr val="000000"/>
                </a:solidFill>
              </a:rPr>
              <a:t>,</a:t>
            </a:r>
            <a:r>
              <a:rPr>
                <a:solidFill>
                  <a:srgbClr val="000000"/>
                </a:solidFill>
              </a:rPr>
              <a:t> </a:t>
            </a:r>
            <a:r>
              <a:rPr>
                <a:solidFill>
                  <a:srgbClr val="2C8553"/>
                </a:solidFill>
              </a:rPr>
              <a:t>6</a:t>
            </a:r>
            <a:r>
              <a:rPr>
                <a:solidFill>
                  <a:srgbClr val="000000"/>
                </a:solidFill>
              </a:rPr>
              <a:t>)</a:t>
            </a:r>
            <a:r>
              <a:rPr>
                <a:solidFill>
                  <a:srgbClr val="BBBBBB"/>
                </a:solidFill>
              </a:rPr>
              <a:t>
</a:t>
            </a:r>
          </a:p>
          <a:p>
            <a:pPr>
              <a:lnSpc>
                <a:spcPct val="50000"/>
              </a:lnSpc>
              <a:buNone/>
              <a:defRPr sz="1400">
                <a:latin typeface="Courier New"/>
              </a:defRPr>
            </a:pPr>
            <a:r>
              <a:rPr>
                <a:solidFill>
                  <a:srgbClr val="000000"/>
                </a:solidFill>
              </a:rPr>
              <a:t/>
            </a:r>
            <a:r>
              <a:rPr>
                <a:solidFill>
                  <a:srgbClr val="008800"/>
                </a:solidFill>
              </a:rPr>
              <a:t>// Jest Version in Typescript  </a:t>
            </a:r>
            <a:r>
              <a:rPr>
                <a:solidFill>
                  <a:srgbClr val="BBBBBB"/>
                </a:solidFill>
              </a:rPr>
              <a:t>
</a:t>
            </a:r>
            <a:r>
              <a:rPr>
                <a:solidFill>
                  <a:srgbClr val="000000"/>
                </a:solidFill>
              </a:rPr>
              <a:t>expect</a:t>
            </a:r>
            <a:r>
              <a:rPr>
                <a:solidFill>
                  <a:srgbClr val="000000"/>
                </a:solidFill>
              </a:rPr>
              <a:t>(</a:t>
            </a:r>
            <a:r>
              <a:rPr>
                <a:solidFill>
                  <a:srgbClr val="000000"/>
                </a:solidFill>
              </a:rPr>
              <a:t>addition</a:t>
            </a:r>
            <a:r>
              <a:rPr>
                <a:solidFill>
                  <a:srgbClr val="000000"/>
                </a:solidFill>
              </a:rPr>
              <a:t>(</a:t>
            </a:r>
            <a:r>
              <a:rPr>
                <a:solidFill>
                  <a:srgbClr val="2C8553"/>
                </a:solidFill>
              </a:rPr>
              <a:t>1</a:t>
            </a:r>
            <a:r>
              <a:rPr>
                <a:solidFill>
                  <a:srgbClr val="000000"/>
                </a:solidFill>
              </a:rPr>
              <a:t>,</a:t>
            </a:r>
            <a:r>
              <a:rPr>
                <a:solidFill>
                  <a:srgbClr val="BBBBBB"/>
                </a:solidFill>
              </a:rPr>
              <a:t> </a:t>
            </a:r>
            <a:r>
              <a:rPr>
                <a:solidFill>
                  <a:srgbClr val="2C8553"/>
                </a:solidFill>
              </a:rPr>
              <a:t>2</a:t>
            </a:r>
            <a:r>
              <a:rPr>
                <a:solidFill>
                  <a:srgbClr val="000000"/>
                </a:solidFill>
              </a:rPr>
              <a:t>,</a:t>
            </a:r>
            <a:r>
              <a:rPr>
                <a:solidFill>
                  <a:srgbClr val="BBBBBB"/>
                </a:solidFill>
              </a:rPr>
              <a:t> </a:t>
            </a:r>
            <a:r>
              <a:rPr>
                <a:solidFill>
                  <a:srgbClr val="2C8553"/>
                </a:solidFill>
              </a:rPr>
              <a:t>3</a:t>
            </a:r>
            <a:r>
              <a:rPr>
                <a:solidFill>
                  <a:srgbClr val="000000"/>
                </a:solidFill>
              </a:rPr>
              <a:t>)</a:t>
            </a:r>
            <a:r>
              <a:rPr>
                <a:solidFill>
                  <a:srgbClr val="000000"/>
                </a:solidFill>
              </a:rPr>
              <a:t>)</a:t>
            </a:r>
            <a:r>
              <a:rPr>
                <a:solidFill>
                  <a:srgbClr val="000000"/>
                </a:solidFill>
              </a:rPr>
              <a:t>.</a:t>
            </a:r>
            <a:r>
              <a:rPr>
                <a:solidFill>
                  <a:srgbClr val="000000"/>
                </a:solidFill>
              </a:rPr>
              <a:t>toEqual</a:t>
            </a:r>
            <a:r>
              <a:rPr>
                <a:solidFill>
                  <a:srgbClr val="000000"/>
                </a:solidFill>
              </a:rPr>
              <a:t>(</a:t>
            </a:r>
            <a:r>
              <a:rPr>
                <a:solidFill>
                  <a:srgbClr val="2C8553"/>
                </a:solidFill>
              </a:rPr>
              <a:t>6</a:t>
            </a:r>
            <a:r>
              <a:rPr>
                <a:solidFill>
                  <a:srgbClr val="000000"/>
                </a:solidFill>
              </a:rPr>
              <a:t>)</a:t>
            </a:r>
            <a:r>
              <a:rPr>
                <a:solidFill>
                  <a:srgbClr val="BBBBBB"/>
                </a:solidFill>
              </a:rPr>
              <a:t>
</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two approaches are basically the same, but Jest has a lot of features for organizing the unit tests. Jest also has a</a:t>
            </a:r>
            <a:r>
              <a:rPr b="0" i="0" u="none" sz="1600">
                <a:solidFill>
                  <a:schemeClr val="dk1"/>
                </a:solidFill>
              </a:rPr>
              <a:t> </a:t>
            </a:r>
            <a:r>
              <a:rPr b="0" i="0" u="none" sz="1600">
                <a:solidFill>
                  <a:schemeClr val="dk1"/>
                </a:solidFill>
              </a:rPr>
              <a:t>lot of other kinds of assertions, which we might see later in this course. For now, all that matters is that we can see</a:t>
            </a:r>
            <a:r>
              <a:rPr b="0" i="0" u="none" sz="1600">
                <a:solidFill>
                  <a:schemeClr val="dk1"/>
                </a:solidFill>
              </a:rPr>
              <a:t> </a:t>
            </a:r>
            <a:r>
              <a:rPr b="0" i="0" u="none" sz="1600">
                <a:solidFill>
                  <a:schemeClr val="dk1"/>
                </a:solidFill>
              </a:rPr>
              <a:t>there are 7 tests.</a:t>
            </a:r>
          </a:p>
          <a:p>
            <a:pPr/>
            <a:r>
              <a:rPr b="0" i="0" u="none" sz="1600">
                <a:solidFill>
                  <a:schemeClr val="dk1"/>
                </a:solidFill>
              </a:rPr>
              <a:t>Are we passing the tests? To find out, go back to the terminal and enter the following command (without the dollar</a:t>
            </a:r>
            <a:r>
              <a:rPr b="0" i="0" u="none" sz="1600">
                <a:solidFill>
                  <a:schemeClr val="dk1"/>
                </a:solidFill>
              </a:rPr>
              <a:t> </a:t>
            </a:r>
            <a:r>
              <a:rPr b="0" i="0" u="none" sz="1600">
                <a:solidFill>
                  <a:schemeClr val="dk1"/>
                </a:solidFill>
              </a:rPr>
              <a:t>sign):</a:t>
            </a:r>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npm</a:t>
            </a:r>
            <a:r>
              <a:rPr>
                <a:solidFill>
                  <a:srgbClr val="BBBBBB"/>
                </a:solidFill>
              </a:rPr>
              <a:t> </a:t>
            </a:r>
            <a:r>
              <a:rPr>
                <a:solidFill>
                  <a:srgbClr val="000000"/>
                </a:solidFill>
              </a:rPr>
              <a:t>run</a:t>
            </a:r>
            <a:r>
              <a:rPr>
                <a:solidFill>
                  <a:srgbClr val="BBBBBB"/>
                </a:solidFill>
              </a:rPr>
              <a:t> </a:t>
            </a:r>
            <a:r>
              <a:rPr>
                <a:solidFill>
                  <a:srgbClr val="2C2CFF"/>
                </a:solidFill>
              </a:rPr>
              <a:t>test</a:t>
            </a:r>
            <a:r>
              <a:rPr>
                <a:solidFill>
                  <a:srgbClr val="BBBBBB"/>
                </a:solidFill>
              </a:rPr>
              <a:t>
</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output might take a little while the first time, and may be so long that it scrolls offscreen. The final output</a:t>
            </a:r>
            <a:r>
              <a:rPr b="0" i="0" u="none" sz="1600">
                <a:solidFill>
                  <a:schemeClr val="dk1"/>
                </a:solidFill>
              </a:rPr>
              <a:t> </a:t>
            </a:r>
            <a:r>
              <a:rPr b="0" i="0" u="none" sz="1600">
                <a:solidFill>
                  <a:schemeClr val="dk1"/>
                </a:solidFill>
              </a:rPr>
              <a:t>might look something like this:</a:t>
            </a:r>
          </a:p>
        </p:txBody>
      </p:sp>
      <p:pic>
        <p:nvPicPr>
          <p:cNvPr id="6" name="Picture 5" descr="initial-test-1.png"/>
          <p:cNvPicPr>
            <a:picLocks noChangeAspect="1"/>
          </p:cNvPicPr>
          <p:nvPr/>
        </p:nvPicPr>
        <p:blipFill>
          <a:blip r:embed="rId2"/>
          <a:stretch>
            <a:fillRect/>
          </a:stretch>
        </p:blipFill>
        <p:spPr>
          <a:xfrm>
            <a:off x="4634149" y="1657271"/>
            <a:ext cx="4385553" cy="2457604"/>
          </a:xfrm>
          <a:prstGeom prst="rect">
            <a:avLst/>
          </a:prstGeom>
        </p:spPr>
      </p:pic>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bottom of the output has a summary of what happened.</a:t>
            </a:r>
          </a:p>
          <a:p>
            <a:pPr lvl="1"/>
            <a:r>
              <a:rPr b="0" i="0" u="none" sz="1600">
                <a:solidFill>
                  <a:schemeClr val="dk1"/>
                </a:solidFill>
              </a:rPr>
              <a:t>We had one test suite ("addition function")</a:t>
            </a:r>
          </a:p>
          <a:p>
            <a:pPr lvl="1"/>
            <a:r>
              <a:rPr b="0" i="0" u="none" sz="1600">
                <a:solidFill>
                  <a:schemeClr val="dk1"/>
                </a:solidFill>
              </a:rPr>
              <a:t>With four total tests </a:t>
            </a:r>
          </a:p>
          <a:p>
            <a:pPr lvl="2"/>
            <a:r>
              <a:rPr b="0" i="0" u="none" sz="1600">
                <a:solidFill>
                  <a:schemeClr val="dk1"/>
                </a:solidFill>
              </a:rPr>
              <a:t>Three of which failed ("Positive Numbers", "Negative Numbers", and "Mixed Numbers")</a:t>
            </a:r>
          </a:p>
          <a:p>
            <a:pPr lvl="2"/>
            <a:r>
              <a:rPr b="0" i="0" u="none" sz="1600">
                <a:solidFill>
                  <a:schemeClr val="dk1"/>
                </a:solidFill>
              </a:rPr>
              <a:t>One of which passed ("Zeros")</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Scrolling up through the output, you can see more details about exactly which tests failed, and the specific </a:t>
            </a:r>
            <a:r>
              <a:rPr b="0" i="0" u="none" sz="1600">
                <a:solidFill>
                  <a:schemeClr val="dk1"/>
                </a:solidFill>
                <a:latin typeface="Courier New"/>
              </a:rPr>
              <a:t>expect</a:t>
            </a:r>
            <a:r>
              <a:rPr b="0" i="0" u="none" sz="1600">
                <a:solidFill>
                  <a:schemeClr val="dk1"/>
                </a:solidFill>
              </a:rPr>
              <a:t> </a:t>
            </a:r>
            <a:r>
              <a:rPr b="0" i="0" u="none" sz="1600">
                <a:solidFill>
                  <a:schemeClr val="dk1"/>
                </a:solidFill>
              </a:rPr>
              <a:t>assertions that went wrong.</a:t>
            </a:r>
          </a:p>
        </p:txBody>
      </p:sp>
      <p:pic>
        <p:nvPicPr>
          <p:cNvPr id="6" name="Picture 5" descr="initial-test-top.png"/>
          <p:cNvPicPr>
            <a:picLocks noChangeAspect="1"/>
          </p:cNvPicPr>
          <p:nvPr/>
        </p:nvPicPr>
        <p:blipFill>
          <a:blip r:embed="rId2"/>
          <a:stretch>
            <a:fillRect/>
          </a:stretch>
        </p:blipFill>
        <p:spPr>
          <a:xfrm>
            <a:off x="4711535" y="1295399"/>
            <a:ext cx="4230781" cy="3181349"/>
          </a:xfrm>
          <a:prstGeom prst="rect">
            <a:avLst/>
          </a:prstGeom>
        </p:spPr>
      </p:pic>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Running the Tests</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According to the output, the </a:t>
            </a:r>
            <a:r>
              <a:rPr b="0" i="0" u="none" sz="1600">
                <a:solidFill>
                  <a:schemeClr val="dk1"/>
                </a:solidFill>
                <a:latin typeface="Courier New"/>
              </a:rPr>
              <a:t>Positive Numbers</a:t>
            </a:r>
            <a:r>
              <a:rPr b="0" i="0" u="none" sz="1600">
                <a:solidFill>
                  <a:schemeClr val="dk1"/>
                </a:solidFill>
              </a:rPr>
              <a:t> test called the </a:t>
            </a:r>
            <a:r>
              <a:rPr b="0" i="0" u="none" sz="1600">
                <a:solidFill>
                  <a:schemeClr val="dk1"/>
                </a:solidFill>
                <a:latin typeface="Courier New"/>
              </a:rPr>
              <a:t>addition</a:t>
            </a:r>
            <a:r>
              <a:rPr b="0" i="0" u="none" sz="1600">
                <a:solidFill>
                  <a:schemeClr val="dk1"/>
                </a:solidFill>
              </a:rPr>
              <a:t> function with the arguments </a:t>
            </a:r>
            <a:r>
              <a:rPr b="0" i="0" u="none" sz="1600">
                <a:solidFill>
                  <a:schemeClr val="dk1"/>
                </a:solidFill>
                <a:latin typeface="Courier New"/>
              </a:rPr>
              <a:t>1, 2, 3</a:t>
            </a:r>
            <a:r>
              <a:rPr b="0" i="0" u="none" sz="1600">
                <a:solidFill>
                  <a:schemeClr val="dk1"/>
                </a:solidFill>
              </a:rPr>
              <a:t> and</a:t>
            </a:r>
            <a:r>
              <a:rPr b="0" i="0" u="none" sz="1600">
                <a:solidFill>
                  <a:schemeClr val="dk1"/>
                </a:solidFill>
              </a:rPr>
              <a:t> </a:t>
            </a:r>
            <a:r>
              <a:rPr b="0" i="0" u="none" sz="1600">
                <a:solidFill>
                  <a:schemeClr val="dk1"/>
                </a:solidFill>
              </a:rPr>
              <a:t>expected the result to be </a:t>
            </a:r>
            <a:r>
              <a:rPr b="0" i="0" u="none" sz="1600">
                <a:solidFill>
                  <a:schemeClr val="dk1"/>
                </a:solidFill>
                <a:latin typeface="Courier New"/>
              </a:rPr>
              <a:t>6</a:t>
            </a:r>
            <a:r>
              <a:rPr b="0" i="0" u="none" sz="1600">
                <a:solidFill>
                  <a:schemeClr val="dk1"/>
                </a:solidFill>
              </a:rPr>
              <a:t>. However, instead the result was </a:t>
            </a:r>
            <a:r>
              <a:rPr b="0" i="0" u="none" sz="1600">
                <a:solidFill>
                  <a:schemeClr val="dk1"/>
                </a:solidFill>
                <a:latin typeface="Courier New"/>
              </a:rPr>
              <a:t>-4</a:t>
            </a:r>
            <a:r>
              <a:rPr b="0" i="0" u="none" sz="1600">
                <a:solidFill>
                  <a:schemeClr val="dk1"/>
                </a:solidFill>
              </a:rPr>
              <a:t>. There seems to be an error in our code.</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Fix the 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Let us return to our source code file, </a:t>
            </a:r>
            <a:r>
              <a:rPr b="0" i="0" u="none" sz="1600">
                <a:solidFill>
                  <a:schemeClr val="dk1"/>
                </a:solidFill>
                <a:latin typeface="Courier New"/>
              </a:rPr>
              <a:t>basic.ts</a:t>
            </a:r>
            <a:r>
              <a:rPr b="0" i="0" u="none" sz="1600">
                <a:solidFill>
                  <a:schemeClr val="dk1"/>
                </a:solidFill>
              </a:rPr>
              <a:t>, where the addition function was defined.</a:t>
            </a:r>
          </a:p>
        </p:txBody>
      </p:sp>
      <p:pic>
        <p:nvPicPr>
          <p:cNvPr id="6" name="Picture 5" descr="lint-issue.png"/>
          <p:cNvPicPr>
            <a:picLocks noChangeAspect="1"/>
          </p:cNvPicPr>
          <p:nvPr/>
        </p:nvPicPr>
        <p:blipFill>
          <a:blip r:embed="rId2"/>
          <a:stretch>
            <a:fillRect/>
          </a:stretch>
        </p:blipFill>
        <p:spPr>
          <a:xfrm>
            <a:off x="4634149" y="2456839"/>
            <a:ext cx="4385553" cy="858469"/>
          </a:xfrm>
          <a:prstGeom prst="rect">
            <a:avLst/>
          </a:prstGeom>
        </p:spPr>
      </p:pic>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Fix the 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There is a new red squiggle waiting for us! We can hover over the squiggle to find out what it is about.</a:t>
            </a:r>
          </a:p>
        </p:txBody>
      </p:sp>
      <p:pic>
        <p:nvPicPr>
          <p:cNvPr id="6" name="Picture 5" descr="setup_new_squiggle.png"/>
          <p:cNvPicPr>
            <a:picLocks noChangeAspect="1"/>
          </p:cNvPicPr>
          <p:nvPr/>
        </p:nvPicPr>
        <p:blipFill>
          <a:blip r:embed="rId2"/>
          <a:stretch>
            <a:fillRect/>
          </a:stretch>
        </p:blipFill>
        <p:spPr>
          <a:xfrm>
            <a:off x="4634149" y="2339326"/>
            <a:ext cx="4385553" cy="1093495"/>
          </a:xfrm>
          <a:prstGeom prst="rect">
            <a:avLst/>
          </a:prstGeom>
        </p:spPr>
      </p:pic>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Fix the 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feedback from the environment has nothing to do with the correctness of our code. Instead, this is the linter</a:t>
            </a:r>
            <a:r>
              <a:rPr b="0" i="0" u="none" sz="1600">
                <a:solidFill>
                  <a:schemeClr val="dk1"/>
                </a:solidFill>
              </a:rPr>
              <a:t> </a:t>
            </a:r>
            <a:r>
              <a:rPr b="0" i="0" u="none" sz="1600">
                <a:solidFill>
                  <a:schemeClr val="dk1"/>
                </a:solidFill>
              </a:rPr>
              <a:t>(</a:t>
            </a:r>
            <a:r>
              <a:rPr b="1" i="0" u="none" sz="1600">
                <a:solidFill>
                  <a:schemeClr val="dk1"/>
                </a:solidFill>
              </a:rPr>
              <a:t>eslint</a:t>
            </a:r>
            <a:r>
              <a:rPr b="0" i="0" u="none" sz="1600">
                <a:solidFill>
                  <a:schemeClr val="dk1"/>
                </a:solidFill>
              </a:rPr>
              <a:t>) complaining about the formatting of our file. Specifically, the system wants us to add a newline at the end</a:t>
            </a:r>
            <a:r>
              <a:rPr b="0" i="0" u="none" sz="1600">
                <a:solidFill>
                  <a:schemeClr val="dk1"/>
                </a:solidFill>
              </a:rPr>
              <a:t> </a:t>
            </a:r>
            <a:r>
              <a:rPr b="0" i="0" u="none" sz="1600">
                <a:solidFill>
                  <a:schemeClr val="dk1"/>
                </a:solidFill>
              </a:rPr>
              <a:t>of our file.</a:t>
            </a:r>
          </a:p>
          <a:p>
            <a:pPr/>
            <a:r>
              <a:rPr b="0" i="0" u="none" sz="1600">
                <a:solidFill>
                  <a:schemeClr val="dk1"/>
                </a:solidFill>
              </a:rPr>
              <a:t>Sometimes, you may disagree with what the Linter says. There is a lot of subjective opinions about how code should be</a:t>
            </a:r>
            <a:r>
              <a:rPr b="0" i="0" u="none" sz="1600">
                <a:solidFill>
                  <a:schemeClr val="dk1"/>
                </a:solidFill>
              </a:rPr>
              <a:t> </a:t>
            </a:r>
            <a:r>
              <a:rPr b="0" i="0" u="none" sz="1600">
                <a:solidFill>
                  <a:schemeClr val="dk1"/>
                </a:solidFill>
              </a:rPr>
              <a:t>formatted. On a good development team, all the developers will agree on a set of linting rules that they can live with.</a:t>
            </a:r>
            <a:r>
              <a:rPr b="0" i="0" u="none" sz="1600">
                <a:solidFill>
                  <a:schemeClr val="dk1"/>
                </a:solidFill>
              </a:rPr>
              <a:t> </a:t>
            </a:r>
            <a:r>
              <a:rPr b="0" i="0" u="none" sz="1600">
                <a:solidFill>
                  <a:schemeClr val="dk1"/>
                </a:solidFill>
              </a:rPr>
              <a:t>However, while you are starting out (and even sometimes when you are established), you may have to live with rules you</a:t>
            </a:r>
            <a:r>
              <a:rPr b="0" i="0" u="none" sz="1600">
                <a:solidFill>
                  <a:schemeClr val="dk1"/>
                </a:solidFill>
              </a:rPr>
              <a:t> </a:t>
            </a:r>
            <a:r>
              <a:rPr b="0" i="0" u="none" sz="1600">
                <a:solidFill>
                  <a:schemeClr val="dk1"/>
                </a:solidFill>
              </a:rPr>
              <a:t>do not like. In this case, we need everyone to follow linting rules to make our ability to help you more effective.</a:t>
            </a:r>
            <a:r>
              <a:rPr b="0" i="0" u="none" sz="1600">
                <a:solidFill>
                  <a:schemeClr val="dk1"/>
                </a:solidFill>
              </a:rPr>
              <a:t> </a:t>
            </a:r>
            <a:r>
              <a:rPr b="0" i="0" u="none" sz="1600">
                <a:solidFill>
                  <a:schemeClr val="dk1"/>
                </a:solidFill>
              </a:rPr>
              <a:t>Clean, well-formatted code is much easier to read and debug!</a:t>
            </a:r>
          </a:p>
          <a:p>
            <a:pPr/>
            <a:r>
              <a:rPr b="0" i="0" u="none" sz="1600">
                <a:solidFill>
                  <a:schemeClr val="dk1"/>
                </a:solidFill>
              </a:rPr>
              <a:t>Add a blank line at the end of the file to make the squiggle go away.</a:t>
            </a:r>
          </a:p>
          <a:p>
            <a:pPr/>
            <a:r>
              <a:rPr b="0" i="0" u="none" sz="1600">
                <a:solidFill>
                  <a:schemeClr val="dk1"/>
                </a:solidFill>
              </a:rPr>
              <a:t>However, this does not fix the program. You should look at what the function is doing and think about it for a moment.</a:t>
            </a:r>
            <a:r>
              <a:rPr b="0" i="0" u="none" sz="1600">
                <a:solidFill>
                  <a:schemeClr val="dk1"/>
                </a:solidFill>
              </a:rPr>
              <a:t> </a:t>
            </a:r>
            <a:r>
              <a:rPr b="0" i="0" u="none" sz="1600">
                <a:solidFill>
                  <a:schemeClr val="dk1"/>
                </a:solidFill>
              </a:rPr>
              <a:t>We will not tell you the error, but you have probably already noticed it. Either way, fix the code now.</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Fix the Code</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You may notice a black dot next to the name of the </a:t>
            </a:r>
            <a:r>
              <a:rPr b="0" i="0" u="none" sz="1600">
                <a:solidFill>
                  <a:schemeClr val="dk1"/>
                </a:solidFill>
                <a:latin typeface="Courier New"/>
              </a:rPr>
              <a:t>basic.ts</a:t>
            </a:r>
            <a:r>
              <a:rPr b="0" i="0" u="none" sz="1600">
                <a:solidFill>
                  <a:schemeClr val="dk1"/>
                </a:solidFill>
              </a:rPr>
              <a:t> file in the tab. This indicates that the file has not been</a:t>
            </a:r>
            <a:r>
              <a:rPr b="0" i="0" u="none" sz="1600">
                <a:solidFill>
                  <a:schemeClr val="dk1"/>
                </a:solidFill>
              </a:rPr>
              <a:t> </a:t>
            </a:r>
            <a:r>
              <a:rPr b="0" i="0" u="none" sz="1600">
                <a:solidFill>
                  <a:schemeClr val="dk1"/>
                </a:solidFill>
              </a:rPr>
              <a:t>saved. Save the file now (either using the appropriate keyboard shortcut or the File menu). If you do not fix AND save</a:t>
            </a:r>
            <a:r>
              <a:rPr b="0" i="0" u="none" sz="1600">
                <a:solidFill>
                  <a:schemeClr val="dk1"/>
                </a:solidFill>
              </a:rPr>
              <a:t> </a:t>
            </a:r>
            <a:r>
              <a:rPr b="0" i="0" u="none" sz="1600">
                <a:solidFill>
                  <a:schemeClr val="dk1"/>
                </a:solidFill>
              </a:rPr>
              <a:t>the file, then the next step will not work.</a:t>
            </a:r>
          </a:p>
        </p:txBody>
      </p:sp>
      <p:pic>
        <p:nvPicPr>
          <p:cNvPr id="6" name="Picture 5" descr="setup_incorrect_addition.png"/>
          <p:cNvPicPr>
            <a:picLocks noChangeAspect="1"/>
          </p:cNvPicPr>
          <p:nvPr/>
        </p:nvPicPr>
        <p:blipFill>
          <a:blip r:embed="rId2"/>
          <a:stretch>
            <a:fillRect/>
          </a:stretch>
        </p:blipFill>
        <p:spPr>
          <a:xfrm>
            <a:off x="124298" y="2299921"/>
            <a:ext cx="4385553" cy="1172305"/>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ChatGPT and Co-Pilot</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For this text, use of these tools is not recommended.</a:t>
            </a:r>
          </a:p>
          <a:p>
            <a:pPr/>
            <a:r>
              <a:rPr b="0" i="0" u="none" sz="1600">
                <a:solidFill>
                  <a:schemeClr val="dk1"/>
                </a:solidFill>
              </a:rPr>
              <a:t>This is not an arbitrary statement:</a:t>
            </a:r>
          </a:p>
          <a:p>
            <a:pPr lvl="1"/>
            <a:r>
              <a:rPr b="0" i="0" u="none" sz="1600">
                <a:solidFill>
                  <a:schemeClr val="dk1"/>
                </a:solidFill>
              </a:rPr>
              <a:t>These tools, while impressive, are imperfect and often generate poor, inefficient, or downright incorrect code.  In order to use these tools, one must already know how to program well in order to be certain that the generated code is correct.</a:t>
            </a:r>
          </a:p>
          <a:p>
            <a:pPr lvl="1"/>
            <a:r>
              <a:rPr b="0" i="0" u="none" sz="1600">
                <a:solidFill>
                  <a:schemeClr val="dk1"/>
                </a:solidFill>
              </a:rPr>
              <a:t>In some cases, these tools may not be available, and thus it is important to learn to work without them.</a:t>
            </a:r>
          </a:p>
          <a:p>
            <a:pPr/>
            <a:r>
              <a:rPr b="0" i="0" u="none" sz="1600">
                <a:solidFill>
                  <a:schemeClr val="dk1"/>
                </a:solidFill>
              </a:rPr>
              <a:t>Once you achieve mastery, you will be able to use these tools in the future.  </a:t>
            </a:r>
          </a:p>
          <a:p>
            <a:pPr lvl="1"/>
            <a:r>
              <a:rPr b="0" i="0" u="none" sz="1600">
                <a:solidFill>
                  <a:schemeClr val="dk1"/>
                </a:solidFill>
              </a:rPr>
              <a:t>When used correctly they are powerful, but incorrectly they are dangerous.</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 the Tests Again</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Now that you've fixed the code and saved the file, you can return to the terminal to run the tests again:</a:t>
            </a:r>
          </a:p>
          <a:p>
            <a:pPr>
              <a:lnSpc>
                <a:spcPct val="50000"/>
              </a:lnSpc>
              <a:buNone/>
              <a:defRPr sz="1400">
                <a:latin typeface="Courier New"/>
              </a:defRPr>
            </a:pPr>
            <a:r>
              <a:rPr>
                <a:solidFill>
                  <a:srgbClr val="000000"/>
                </a:solidFill>
              </a:rPr>
              <a:t>$</a:t>
            </a:r>
            <a:r>
              <a:rPr>
                <a:solidFill>
                  <a:srgbClr val="BBBBBB"/>
                </a:solidFill>
              </a:rPr>
              <a:t> </a:t>
            </a:r>
            <a:r>
              <a:rPr>
                <a:solidFill>
                  <a:srgbClr val="000000"/>
                </a:solidFill>
              </a:rPr>
              <a:t>npm</a:t>
            </a:r>
            <a:r>
              <a:rPr>
                <a:solidFill>
                  <a:srgbClr val="BBBBBB"/>
                </a:solidFill>
              </a:rPr>
              <a:t> </a:t>
            </a:r>
            <a:r>
              <a:rPr>
                <a:solidFill>
                  <a:srgbClr val="000000"/>
                </a:solidFill>
              </a:rPr>
              <a:t>run</a:t>
            </a:r>
            <a:r>
              <a:rPr>
                <a:solidFill>
                  <a:srgbClr val="BBBBBB"/>
                </a:solidFill>
              </a:rPr>
              <a:t> </a:t>
            </a:r>
            <a:r>
              <a:rPr>
                <a:solidFill>
                  <a:srgbClr val="2C2CFF"/>
                </a:solidFill>
              </a:rPr>
              <a:t>test</a:t>
            </a:r>
            <a:r>
              <a:rPr>
                <a:solidFill>
                  <a:srgbClr val="BBBBBB"/>
                </a:solidFill>
              </a:rPr>
              <a:t>
</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 the Tests Again</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And the resulting output this time should look a lot happier.</a:t>
            </a:r>
          </a:p>
        </p:txBody>
      </p:sp>
      <p:pic>
        <p:nvPicPr>
          <p:cNvPr id="6" name="Picture 5" descr="test-success.png"/>
          <p:cNvPicPr>
            <a:picLocks noChangeAspect="1"/>
          </p:cNvPicPr>
          <p:nvPr/>
        </p:nvPicPr>
        <p:blipFill>
          <a:blip r:embed="rId2"/>
          <a:stretch>
            <a:fillRect/>
          </a:stretch>
        </p:blipFill>
        <p:spPr>
          <a:xfrm>
            <a:off x="4634149" y="1612512"/>
            <a:ext cx="4385553" cy="2547122"/>
          </a:xfrm>
          <a:prstGeom prst="rect">
            <a:avLst/>
          </a:prstGeom>
        </p:spPr>
      </p:pic>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Run the Tests Again</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With the code fixed, we are now ready to save our work back to our remote repository.</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Periodically, as you complete portions of assignments, you should </a:t>
            </a:r>
            <a:r>
              <a:rPr b="1" i="0" u="none" sz="1600">
                <a:solidFill>
                  <a:schemeClr val="dk1"/>
                </a:solidFill>
              </a:rPr>
              <a:t>stage</a:t>
            </a:r>
            <a:r>
              <a:rPr b="0" i="0" u="none" sz="1600">
                <a:solidFill>
                  <a:schemeClr val="dk1"/>
                </a:solidFill>
              </a:rPr>
              <a:t> and </a:t>
            </a:r>
            <a:r>
              <a:rPr b="1" i="0" u="none" sz="1600">
                <a:solidFill>
                  <a:schemeClr val="dk1"/>
                </a:solidFill>
              </a:rPr>
              <a:t>commit</a:t>
            </a:r>
            <a:r>
              <a:rPr b="0" i="0" u="none" sz="1600">
                <a:solidFill>
                  <a:schemeClr val="dk1"/>
                </a:solidFill>
              </a:rPr>
              <a:t> your work in your local Git</a:t>
            </a:r>
            <a:r>
              <a:rPr b="0" i="0" u="none" sz="1600">
                <a:solidFill>
                  <a:schemeClr val="dk1"/>
                </a:solidFill>
              </a:rPr>
              <a:t> </a:t>
            </a:r>
            <a:r>
              <a:rPr b="0" i="0" u="none" sz="1600">
                <a:solidFill>
                  <a:schemeClr val="dk1"/>
                </a:solidFill>
              </a:rPr>
              <a:t>repository. This makes a backup of your work locally and also will give us a clear indication of your work timeline.</a:t>
            </a:r>
            <a:r>
              <a:rPr b="0" i="0" u="none" sz="1600">
                <a:solidFill>
                  <a:schemeClr val="dk1"/>
                </a:solidFill>
              </a:rPr>
              <a:t> </a:t>
            </a:r>
            <a:r>
              <a:rPr b="0" i="0" u="none" sz="1600">
                <a:solidFill>
                  <a:schemeClr val="dk1"/>
                </a:solidFill>
              </a:rPr>
              <a:t>When you are done the assignment, you can </a:t>
            </a:r>
            <a:r>
              <a:rPr b="1" i="0" u="none" sz="1600">
                <a:solidFill>
                  <a:schemeClr val="dk1"/>
                </a:solidFill>
              </a:rPr>
              <a:t>push</a:t>
            </a:r>
            <a:r>
              <a:rPr b="0" i="0" u="none" sz="1600">
                <a:solidFill>
                  <a:schemeClr val="dk1"/>
                </a:solidFill>
              </a:rPr>
              <a:t> your commits to the remote repository on GitHub.</a:t>
            </a:r>
          </a:p>
          <a:p>
            <a:pPr/>
            <a:r>
              <a:rPr b="0" i="0" u="none" sz="1600">
                <a:solidFill>
                  <a:schemeClr val="dk1"/>
                </a:solidFill>
              </a:rPr>
              <a:t>We will discuss these terms a lot more in lecture, but here are some basic definitions:</a:t>
            </a:r>
          </a:p>
        </p:txBody>
      </p:sp>
      <p:sp>
        <p:nvSpPr>
          <p:cNvPr id="5" name="Text Placeholder 4"/>
          <p:cNvSpPr>
            <a:spLocks noGrp="1"/>
          </p:cNvSpPr>
          <p:nvPr>
            <p:ph type="body" idx="2"/>
          </p:nvPr>
        </p:nvSpPr>
        <p:spPr/>
        <p:txBody>
          <a:bodyPr wrap="square"/>
          <a:lstStyle/>
          <a:p>
            <a:pPr/>
            <a:r>
              <a:rPr b="0" i="0" u="none" sz="1600">
                <a:solidFill>
                  <a:schemeClr val="dk1"/>
                </a:solidFill>
              </a:rPr>
              <a:t>Stage: Mark locally edited files as being ready to save.</a:t>
            </a:r>
          </a:p>
          <a:p>
            <a:pPr/>
            <a:r>
              <a:rPr b="0" i="0" u="none" sz="1600">
                <a:solidFill>
                  <a:schemeClr val="dk1"/>
                </a:solidFill>
              </a:rPr>
              <a:t>Commit: Save a group of files' current state along with a message describing the change made to them.</a:t>
            </a:r>
          </a:p>
          <a:p>
            <a:pPr/>
            <a:r>
              <a:rPr b="0" i="0" u="none" sz="1600">
                <a:solidFill>
                  <a:schemeClr val="dk1"/>
                </a:solidFill>
              </a:rPr>
              <a:t>Push: Move a bunch of local commits to a remote repository.</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To stage and commit files, we will use the Source Control panel, accessible from the left navigation bar.</a:t>
            </a:r>
          </a:p>
        </p:txBody>
      </p:sp>
      <p:pic>
        <p:nvPicPr>
          <p:cNvPr id="6" name="Picture 5" descr="setup_source_control.png"/>
          <p:cNvPicPr>
            <a:picLocks noChangeAspect="1"/>
          </p:cNvPicPr>
          <p:nvPr/>
        </p:nvPicPr>
        <p:blipFill>
          <a:blip r:embed="rId2"/>
          <a:stretch>
            <a:fillRect/>
          </a:stretch>
        </p:blipFill>
        <p:spPr>
          <a:xfrm>
            <a:off x="5139692" y="1295399"/>
            <a:ext cx="3374466" cy="3181349"/>
          </a:xfrm>
          <a:prstGeom prst="rect">
            <a:avLst/>
          </a:prstGeom>
        </p:spPr>
      </p:pic>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The Source Control panel gives us a graphical user interface for running Git commands. We could also run them from the</a:t>
            </a:r>
            <a:r>
              <a:rPr b="0" i="0" u="none" sz="1600">
                <a:solidFill>
                  <a:schemeClr val="dk1"/>
                </a:solidFill>
              </a:rPr>
              <a:t> </a:t>
            </a:r>
            <a:r>
              <a:rPr b="0" i="0" u="none" sz="1600">
                <a:solidFill>
                  <a:schemeClr val="dk1"/>
                </a:solidFill>
              </a:rPr>
              <a:t>terminal, but for now it will most likely be easier to use this interface.</a:t>
            </a:r>
          </a:p>
          <a:p>
            <a:pPr/>
            <a:r>
              <a:rPr b="0" i="0" u="none" sz="1600">
                <a:solidFill>
                  <a:schemeClr val="dk1"/>
                </a:solidFill>
              </a:rPr>
              <a:t>VS Code has identified two files that we have edited: </a:t>
            </a:r>
            <a:r>
              <a:rPr b="0" i="0" u="none" sz="1600">
                <a:solidFill>
                  <a:schemeClr val="dk1"/>
                </a:solidFill>
                <a:latin typeface="Courier New"/>
              </a:rPr>
              <a:t>basic.ts</a:t>
            </a:r>
            <a:r>
              <a:rPr b="0" i="0" u="none" sz="1600">
                <a:solidFill>
                  <a:schemeClr val="dk1"/>
                </a:solidFill>
              </a:rPr>
              <a:t> and </a:t>
            </a:r>
            <a:r>
              <a:rPr b="0" i="0" u="none" sz="1600">
                <a:solidFill>
                  <a:schemeClr val="dk1"/>
                </a:solidFill>
                <a:latin typeface="Courier New"/>
              </a:rPr>
              <a:t>package-lock.json</a:t>
            </a:r>
            <a:r>
              <a:rPr b="0" i="0" u="none" sz="1600">
                <a:solidFill>
                  <a:schemeClr val="dk1"/>
                </a:solidFill>
              </a:rPr>
              <a:t>.</a:t>
            </a:r>
          </a:p>
          <a:p>
            <a:pPr/>
            <a:r>
              <a:rPr b="0" i="0" u="none" sz="1600">
                <a:solidFill>
                  <a:schemeClr val="dk1"/>
                </a:solidFill>
              </a:rPr>
              <a:t>You hopefully remember editing the </a:t>
            </a:r>
            <a:r>
              <a:rPr b="0" i="0" u="none" sz="1600">
                <a:solidFill>
                  <a:schemeClr val="dk1"/>
                </a:solidFill>
                <a:latin typeface="Courier New"/>
              </a:rPr>
              <a:t>basic.ts</a:t>
            </a:r>
            <a:r>
              <a:rPr b="0" i="0" u="none" sz="1600">
                <a:solidFill>
                  <a:schemeClr val="dk1"/>
                </a:solidFill>
              </a:rPr>
              <a:t> file, but what about </a:t>
            </a:r>
            <a:r>
              <a:rPr b="0" i="0" u="none" sz="1600">
                <a:solidFill>
                  <a:schemeClr val="dk1"/>
                </a:solidFill>
                <a:latin typeface="Courier New"/>
              </a:rPr>
              <a:t>package-lock.json</a:t>
            </a:r>
            <a:r>
              <a:rPr b="0" i="0" u="none" sz="1600">
                <a:solidFill>
                  <a:schemeClr val="dk1"/>
                </a:solidFill>
              </a:rPr>
              <a:t>? That's a file used by the system</a:t>
            </a:r>
            <a:r>
              <a:rPr b="0" i="0" u="none" sz="1600">
                <a:solidFill>
                  <a:schemeClr val="dk1"/>
                </a:solidFill>
              </a:rPr>
              <a:t> </a:t>
            </a:r>
            <a:r>
              <a:rPr b="0" i="0" u="none" sz="1600">
                <a:solidFill>
                  <a:schemeClr val="dk1"/>
                </a:solidFill>
              </a:rPr>
              <a:t>to track the installed packages. We updated it when we ran npm install. You don't need to worry about this file.</a:t>
            </a:r>
          </a:p>
          <a:p>
            <a:pPr/>
            <a:r>
              <a:rPr b="0" i="0" u="none" sz="1600">
                <a:solidFill>
                  <a:schemeClr val="dk1"/>
                </a:solidFill>
              </a:rPr>
              <a:t>Instead, focus on the </a:t>
            </a:r>
            <a:r>
              <a:rPr b="0" i="0" u="none" sz="1600">
                <a:solidFill>
                  <a:schemeClr val="dk1"/>
                </a:solidFill>
                <a:latin typeface="Courier New"/>
              </a:rPr>
              <a:t>basic.ts</a:t>
            </a:r>
            <a:r>
              <a:rPr b="0" i="0" u="none" sz="1600">
                <a:solidFill>
                  <a:schemeClr val="dk1"/>
                </a:solidFill>
              </a:rPr>
              <a:t> file. Click on the filename in the Source Control panel and VS Code will show you a</a:t>
            </a:r>
            <a:r>
              <a:rPr b="0" i="0" u="none" sz="1600">
                <a:solidFill>
                  <a:schemeClr val="dk1"/>
                </a:solidFill>
              </a:rPr>
              <a:t> </a:t>
            </a:r>
            <a:r>
              <a:rPr b="0" i="0" u="none" sz="1600">
                <a:solidFill>
                  <a:schemeClr val="dk1"/>
                </a:solidFill>
              </a:rPr>
              <a:t>diff ("difference").</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The dark red line was deleted from the left, so it shows up as a grey hatched line on the right. Similarly, the light</a:t>
            </a:r>
            <a:r>
              <a:rPr b="0" i="0" u="none" sz="1600">
                <a:solidFill>
                  <a:schemeClr val="dk1"/>
                </a:solidFill>
              </a:rPr>
              <a:t> </a:t>
            </a:r>
            <a:r>
              <a:rPr b="0" i="0" u="none" sz="1600">
                <a:solidFill>
                  <a:schemeClr val="dk1"/>
                </a:solidFill>
              </a:rPr>
              <a:t>red line was modified on the left, so it shows up as a green line on the right. This was indeed the changes we made to</a:t>
            </a:r>
            <a:r>
              <a:rPr b="0" i="0" u="none" sz="1600">
                <a:solidFill>
                  <a:schemeClr val="dk1"/>
                </a:solidFill>
              </a:rPr>
              <a:t> </a:t>
            </a:r>
            <a:r>
              <a:rPr b="0" i="0" u="none" sz="1600">
                <a:solidFill>
                  <a:schemeClr val="dk1"/>
                </a:solidFill>
              </a:rPr>
              <a:t>the file.</a:t>
            </a:r>
          </a:p>
          <a:p>
            <a:pPr/>
            <a:r>
              <a:rPr b="0" i="0" u="none" sz="1600">
                <a:solidFill>
                  <a:schemeClr val="dk1"/>
                </a:solidFill>
              </a:rPr>
              <a:t>We're happy with these changes, so the time has come to </a:t>
            </a:r>
            <a:r>
              <a:rPr b="1" i="0" u="none" sz="1600">
                <a:solidFill>
                  <a:schemeClr val="dk1"/>
                </a:solidFill>
              </a:rPr>
              <a:t>stage</a:t>
            </a:r>
            <a:r>
              <a:rPr b="0" i="0" u="none" sz="1600">
                <a:solidFill>
                  <a:schemeClr val="dk1"/>
                </a:solidFill>
              </a:rPr>
              <a:t> the files.</a:t>
            </a:r>
          </a:p>
          <a:p>
            <a:pPr/>
            <a:r>
              <a:rPr b="0" i="0" u="none" sz="1600">
                <a:solidFill>
                  <a:schemeClr val="dk1"/>
                </a:solidFill>
              </a:rPr>
              <a:t>Click the plus button next to each file to Stage them.</a:t>
            </a:r>
          </a:p>
        </p:txBody>
      </p:sp>
      <p:pic>
        <p:nvPicPr>
          <p:cNvPr id="6" name="Picture 5" descr="setup_source_diff.png"/>
          <p:cNvPicPr>
            <a:picLocks noChangeAspect="1"/>
          </p:cNvPicPr>
          <p:nvPr/>
        </p:nvPicPr>
        <p:blipFill>
          <a:blip r:embed="rId2"/>
          <a:stretch>
            <a:fillRect/>
          </a:stretch>
        </p:blipFill>
        <p:spPr>
          <a:xfrm>
            <a:off x="124298" y="2512224"/>
            <a:ext cx="4385553" cy="747700"/>
          </a:xfrm>
          <a:prstGeom prst="rect">
            <a:avLst/>
          </a:prstGeom>
        </p:spPr>
      </p:pic>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When staged, the files are moved to the "Staged Changes" section, and are ready to be committed.</a:t>
            </a:r>
          </a:p>
        </p:txBody>
      </p:sp>
      <p:pic>
        <p:nvPicPr>
          <p:cNvPr id="6" name="Picture 5" descr="setup_stage_file.png"/>
          <p:cNvPicPr>
            <a:picLocks noChangeAspect="1"/>
          </p:cNvPicPr>
          <p:nvPr/>
        </p:nvPicPr>
        <p:blipFill>
          <a:blip r:embed="rId2"/>
          <a:stretch>
            <a:fillRect/>
          </a:stretch>
        </p:blipFill>
        <p:spPr>
          <a:xfrm>
            <a:off x="124298" y="2062198"/>
            <a:ext cx="4385553" cy="1647751"/>
          </a:xfrm>
          <a:prstGeom prst="rect">
            <a:avLst/>
          </a:prstGeom>
        </p:spPr>
      </p:pic>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However, first we must write a commit message to explain what we have done. This message should be short, ideally</a:t>
            </a:r>
            <a:r>
              <a:rPr b="0" i="0" u="none" sz="1600">
                <a:solidFill>
                  <a:schemeClr val="dk1"/>
                </a:solidFill>
              </a:rPr>
              <a:t> </a:t>
            </a:r>
            <a:r>
              <a:rPr b="0" i="0" u="none" sz="1600">
                <a:solidFill>
                  <a:schemeClr val="dk1"/>
                </a:solidFill>
              </a:rPr>
              <a:t>fitting nicely into that box. If someone scrolls through the history of our commit messages, they should have a clear</a:t>
            </a:r>
            <a:r>
              <a:rPr b="0" i="0" u="none" sz="1600">
                <a:solidFill>
                  <a:schemeClr val="dk1"/>
                </a:solidFill>
              </a:rPr>
              <a:t> </a:t>
            </a:r>
            <a:r>
              <a:rPr b="0" i="0" u="none" sz="1600">
                <a:solidFill>
                  <a:schemeClr val="dk1"/>
                </a:solidFill>
              </a:rPr>
              <a:t>idea of what we did while writing the project.</a:t>
            </a:r>
          </a:p>
          <a:p>
            <a:pPr/>
            <a:r>
              <a:rPr b="0" i="0" u="none" sz="1600">
                <a:solidFill>
                  <a:schemeClr val="dk1"/>
                </a:solidFill>
              </a:rPr>
              <a:t>An example commit message here might be </a:t>
            </a:r>
            <a:r>
              <a:rPr b="0" i="0" u="none" sz="1600">
                <a:solidFill>
                  <a:schemeClr val="dk1"/>
                </a:solidFill>
                <a:latin typeface="Courier New"/>
              </a:rPr>
              <a:t>Addition function fixed</a:t>
            </a:r>
            <a:r>
              <a:rPr b="0" i="0" u="none" sz="1600">
                <a:solidFill>
                  <a:schemeClr val="dk1"/>
                </a:solidFill>
              </a:rPr>
              <a:t>.</a:t>
            </a:r>
          </a:p>
          <a:p>
            <a:pPr/>
            <a:r>
              <a:rPr b="0" i="0" u="none" sz="1600">
                <a:solidFill>
                  <a:schemeClr val="dk1"/>
                </a:solidFill>
              </a:rPr>
              <a:t>It might have been a better idea to make two separate commits, one for updating the package-lock.json file ("Modules</a:t>
            </a:r>
            <a:r>
              <a:rPr b="0" i="0" u="none" sz="1600">
                <a:solidFill>
                  <a:schemeClr val="dk1"/>
                </a:solidFill>
              </a:rPr>
              <a:t> </a:t>
            </a:r>
            <a:r>
              <a:rPr b="0" i="0" u="none" sz="1600">
                <a:solidFill>
                  <a:schemeClr val="dk1"/>
                </a:solidFill>
              </a:rPr>
              <a:t>installed") and then one for just the basic.ts file ("Addition function fixed"). Commits don't have to be made with all</a:t>
            </a:r>
            <a:r>
              <a:rPr b="0" i="0" u="none" sz="1600">
                <a:solidFill>
                  <a:schemeClr val="dk1"/>
                </a:solidFill>
              </a:rPr>
              <a:t> </a:t>
            </a:r>
            <a:r>
              <a:rPr b="0" i="0" u="none" sz="1600">
                <a:solidFill>
                  <a:schemeClr val="dk1"/>
                </a:solidFill>
              </a:rPr>
              <a:t>edited files; just the ones you have staged. Deciding on the granularity of your commits is a personal decision, but we</a:t>
            </a:r>
            <a:r>
              <a:rPr b="0" i="0" u="none" sz="1600">
                <a:solidFill>
                  <a:schemeClr val="dk1"/>
                </a:solidFill>
              </a:rPr>
              <a:t> </a:t>
            </a:r>
            <a:r>
              <a:rPr b="0" i="0" u="none" sz="1600">
                <a:solidFill>
                  <a:schemeClr val="dk1"/>
                </a:solidFill>
              </a:rPr>
              <a:t>encourage you to be fine-grained!</a:t>
            </a:r>
          </a:p>
          <a:p>
            <a:pPr/>
            <a:r>
              <a:rPr b="0" i="0" u="none" sz="1600">
                <a:solidFill>
                  <a:schemeClr val="dk1"/>
                </a:solidFill>
              </a:rPr>
              <a:t>Once you have typed your message, click the Commit button to </a:t>
            </a:r>
            <a:r>
              <a:rPr b="1" i="0" u="none" sz="1600">
                <a:solidFill>
                  <a:schemeClr val="dk1"/>
                </a:solidFill>
              </a:rPr>
              <a:t>commit</a:t>
            </a:r>
            <a:r>
              <a:rPr b="0" i="0" u="none" sz="1600">
                <a:solidFill>
                  <a:schemeClr val="dk1"/>
                </a:solidFill>
              </a:rPr>
              <a:t> your staged changes.</a:t>
            </a:r>
          </a:p>
        </p:txBody>
      </p:sp>
      <p:pic>
        <p:nvPicPr>
          <p:cNvPr id="6" name="Picture 5" descr="setup_commit_file.png"/>
          <p:cNvPicPr>
            <a:picLocks noChangeAspect="1"/>
          </p:cNvPicPr>
          <p:nvPr/>
        </p:nvPicPr>
        <p:blipFill>
          <a:blip r:embed="rId2"/>
          <a:stretch>
            <a:fillRect/>
          </a:stretch>
        </p:blipFill>
        <p:spPr>
          <a:xfrm>
            <a:off x="467753" y="1295399"/>
            <a:ext cx="3698642" cy="3181350"/>
          </a:xfrm>
          <a:prstGeom prst="rect">
            <a:avLst/>
          </a:prstGeom>
        </p:spPr>
      </p:pic>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After committing, the button will change to "Sync Changes", allowing you to </a:t>
            </a:r>
            <a:r>
              <a:rPr b="1" i="0" u="none" sz="1600">
                <a:solidFill>
                  <a:schemeClr val="dk1"/>
                </a:solidFill>
              </a:rPr>
              <a:t>push</a:t>
            </a:r>
            <a:r>
              <a:rPr b="0" i="0" u="none" sz="1600">
                <a:solidFill>
                  <a:schemeClr val="dk1"/>
                </a:solidFill>
              </a:rPr>
              <a:t> your commits to GitHub.</a:t>
            </a:r>
          </a:p>
        </p:txBody>
      </p:sp>
      <p:pic>
        <p:nvPicPr>
          <p:cNvPr id="6" name="Picture 5" descr="setup_actual_commit.png"/>
          <p:cNvPicPr>
            <a:picLocks noChangeAspect="1"/>
          </p:cNvPicPr>
          <p:nvPr/>
        </p:nvPicPr>
        <p:blipFill>
          <a:blip r:embed="rId2"/>
          <a:stretch>
            <a:fillRect/>
          </a:stretch>
        </p:blipFill>
        <p:spPr>
          <a:xfrm>
            <a:off x="634519" y="1295399"/>
            <a:ext cx="3365110" cy="318135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Final Thoughts before we begin</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Computer Science is hard until it is not.  Be patient with yourself and be persistent.  You are at the beginning of the journey, and that is the hardest part.  As you work through this text, try to grasp the underlying concepts.</a:t>
            </a:r>
          </a:p>
        </p:txBody>
      </p:sp>
      <p:pic>
        <p:nvPicPr>
          <p:cNvPr id="6" name="Picture 5" descr="CISC181-Week 10.jpg"/>
          <p:cNvPicPr>
            <a:picLocks noChangeAspect="1"/>
          </p:cNvPicPr>
          <p:nvPr/>
        </p:nvPicPr>
        <p:blipFill>
          <a:blip r:embed="rId2"/>
          <a:stretch>
            <a:fillRect/>
          </a:stretch>
        </p:blipFill>
        <p:spPr>
          <a:xfrm>
            <a:off x="4634149" y="1303944"/>
            <a:ext cx="4385553" cy="3164259"/>
          </a:xfrm>
          <a:prstGeom prst="rect">
            <a:avLst/>
          </a:prstGeom>
        </p:spPr>
      </p:pic>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Click the Sync Changes button, and you will be told "This action will pull and push commits from and to "origin/main"".</a:t>
            </a:r>
            <a:r>
              <a:rPr b="0" i="0" u="none" sz="1600">
                <a:solidFill>
                  <a:schemeClr val="dk1"/>
                </a:solidFill>
              </a:rPr>
              <a:t> </a:t>
            </a:r>
            <a:r>
              <a:rPr b="0" i="0" u="none" sz="1600">
                <a:solidFill>
                  <a:schemeClr val="dk1"/>
                </a:solidFill>
              </a:rPr>
              <a:t>Click "OK", because that is exactly what we want to do.</a:t>
            </a:r>
          </a:p>
        </p:txBody>
      </p:sp>
      <p:pic>
        <p:nvPicPr>
          <p:cNvPr id="6" name="Picture 5" descr="setup_pull_push.png"/>
          <p:cNvPicPr>
            <a:picLocks noChangeAspect="1"/>
          </p:cNvPicPr>
          <p:nvPr/>
        </p:nvPicPr>
        <p:blipFill>
          <a:blip r:embed="rId2"/>
          <a:stretch>
            <a:fillRect/>
          </a:stretch>
        </p:blipFill>
        <p:spPr>
          <a:xfrm>
            <a:off x="124298" y="2262440"/>
            <a:ext cx="4385553" cy="1247267"/>
          </a:xfrm>
          <a:prstGeom prst="rect">
            <a:avLst/>
          </a:prstGeom>
        </p:spPr>
      </p:pic>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The Source Control panel will now be partially greyed out since you have nothing left to commit.</a:t>
            </a:r>
          </a:p>
          <a:p>
            <a:pPr/>
            <a:r>
              <a:rPr b="0" i="0" u="none" sz="1600">
                <a:solidFill>
                  <a:schemeClr val="dk1"/>
                </a:solidFill>
              </a:rPr>
              <a:t>If you encounter an error like "need to configure git" before you can push, then you can run the following commands in the Terminal, substituting your email address and name.</a:t>
            </a:r>
          </a:p>
        </p:txBody>
      </p:sp>
      <p:pic>
        <p:nvPicPr>
          <p:cNvPr id="6" name="Picture 5" descr="setup_sync_changes.png"/>
          <p:cNvPicPr>
            <a:picLocks noChangeAspect="1"/>
          </p:cNvPicPr>
          <p:nvPr/>
        </p:nvPicPr>
        <p:blipFill>
          <a:blip r:embed="rId2"/>
          <a:stretch>
            <a:fillRect/>
          </a:stretch>
        </p:blipFill>
        <p:spPr>
          <a:xfrm>
            <a:off x="138712" y="1295399"/>
            <a:ext cx="4356725" cy="3181350"/>
          </a:xfrm>
          <a:prstGeom prst="rect">
            <a:avLst/>
          </a:prstGeom>
        </p:spPr>
      </p:pic>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
            <a:pPr>
              <a:lnSpc>
                <a:spcPct val="50000"/>
              </a:lnSpc>
              <a:buNone/>
              <a:defRPr sz="1400">
                <a:latin typeface="Courier New"/>
              </a:defRPr>
            </a:pPr>
            <a:r>
              <a:rPr>
                <a:solidFill>
                  <a:srgbClr val="000000"/>
                </a:solidFill>
              </a:rPr>
              <a:t>git</a:t>
            </a:r>
            <a:r>
              <a:rPr>
                <a:solidFill>
                  <a:srgbClr val="BBBBBB"/>
                </a:solidFill>
              </a:rPr>
              <a:t> </a:t>
            </a:r>
            <a:r>
              <a:rPr>
                <a:solidFill>
                  <a:srgbClr val="000000"/>
                </a:solidFill>
              </a:rPr>
              <a:t>config</a:t>
            </a:r>
            <a:r>
              <a:rPr>
                <a:solidFill>
                  <a:srgbClr val="BBBBBB"/>
                </a:solidFill>
              </a:rPr>
              <a:t> </a:t>
            </a:r>
            <a:r>
              <a:rPr>
                <a:solidFill>
                  <a:srgbClr val="000000"/>
                </a:solidFill>
              </a:rPr>
              <a:t>-</a:t>
            </a:r>
            <a:r>
              <a:rPr>
                <a:solidFill>
                  <a:srgbClr val="000000"/>
                </a:solidFill>
              </a:rPr>
              <a:t>-</a:t>
            </a:r>
            <a:r>
              <a:rPr>
                <a:solidFill>
                  <a:srgbClr val="2C2CFF"/>
                </a:solidFill>
              </a:rPr>
              <a:t>global</a:t>
            </a:r>
            <a:r>
              <a:rPr>
                <a:solidFill>
                  <a:srgbClr val="BBBBBB"/>
                </a:solidFill>
              </a:rPr>
              <a:t> </a:t>
            </a:r>
            <a:r>
              <a:rPr>
                <a:solidFill>
                  <a:srgbClr val="2C2CFF"/>
                </a:solidFill>
              </a:rPr>
              <a:t>user</a:t>
            </a:r>
            <a:r>
              <a:rPr>
                <a:solidFill>
                  <a:srgbClr val="000000"/>
                </a:solidFill>
              </a:rPr>
              <a:t>.</a:t>
            </a:r>
            <a:r>
              <a:rPr>
                <a:solidFill>
                  <a:srgbClr val="000000"/>
                </a:solidFill>
              </a:rPr>
              <a:t>email</a:t>
            </a:r>
            <a:r>
              <a:rPr>
                <a:solidFill>
                  <a:srgbClr val="BBBBBB"/>
                </a:solidFill>
              </a:rPr>
              <a:t> </a:t>
            </a:r>
            <a:r>
              <a:rPr>
                <a:solidFill>
                  <a:srgbClr val="800080"/>
                </a:solidFill>
              </a:rPr>
              <a:t>"YOUREMAIL@udel.edu"</a:t>
            </a:r>
            <a:r>
              <a:rPr>
                <a:solidFill>
                  <a:srgbClr val="BBBBBB"/>
                </a:solidFill>
              </a:rPr>
              <a:t>  
</a:t>
            </a:r>
            <a:r>
              <a:rPr>
                <a:solidFill>
                  <a:srgbClr val="000000"/>
                </a:solidFill>
              </a:rPr>
              <a:t>git</a:t>
            </a:r>
            <a:r>
              <a:rPr>
                <a:solidFill>
                  <a:srgbClr val="BBBBBB"/>
                </a:solidFill>
              </a:rPr>
              <a:t> </a:t>
            </a:r>
            <a:r>
              <a:rPr>
                <a:solidFill>
                  <a:srgbClr val="000000"/>
                </a:solidFill>
              </a:rPr>
              <a:t>config</a:t>
            </a:r>
            <a:r>
              <a:rPr>
                <a:solidFill>
                  <a:srgbClr val="BBBBBB"/>
                </a:solidFill>
              </a:rPr>
              <a:t> </a:t>
            </a:r>
            <a:r>
              <a:rPr>
                <a:solidFill>
                  <a:srgbClr val="008800"/>
                </a:solidFill>
              </a:rPr>
              <a:t>--global user.name "YOUR NAME"
</a:t>
            </a:r>
          </a:p>
          <a:p>
            <a:pPr lvl="1"/>
            <a:r>
              <a:rPr b="0" i="0" u="none" sz="1600">
                <a:solidFill>
                  <a:schemeClr val="dk1"/>
                </a:solidFill>
              </a:rPr>
              <a:t>Make sure you replace </a:t>
            </a:r>
            <a:r>
              <a:rPr b="0" i="0" u="none" sz="1600">
                <a:solidFill>
                  <a:schemeClr val="dk1"/>
                </a:solidFill>
                <a:latin typeface="Courier New"/>
              </a:rPr>
              <a:t>YOUREMAIL</a:t>
            </a:r>
            <a:r>
              <a:rPr b="0" i="0" u="none" sz="1600">
                <a:solidFill>
                  <a:schemeClr val="dk1"/>
                </a:solidFill>
              </a:rPr>
              <a:t> with your UD Email, and </a:t>
            </a:r>
            <a:r>
              <a:rPr b="0" i="0" u="none" sz="1600">
                <a:solidFill>
                  <a:schemeClr val="dk1"/>
                </a:solidFill>
                <a:latin typeface="Courier New"/>
              </a:rPr>
              <a:t>YOUR NAME</a:t>
            </a:r>
            <a:r>
              <a:rPr b="0" i="0" u="none" sz="1600">
                <a:solidFill>
                  <a:schemeClr val="dk1"/>
                </a:solidFill>
              </a:rPr>
              <a:t> with your name (e.g., "Austin Bart").</a:t>
            </a:r>
            <a:r>
              <a:rPr b="0" i="0" u="none" sz="1600">
                <a:solidFill>
                  <a:schemeClr val="dk1"/>
                </a:solidFill>
              </a:rPr>
              <a:t> </a:t>
            </a:r>
          </a:p>
          <a:p>
            <a:pPr lvl="1"/>
            <a:r>
              <a:rPr b="0" i="0" u="none" sz="1600">
                <a:solidFill>
                  <a:schemeClr val="dk1"/>
                </a:solidFill>
              </a:rPr>
              <a:t>If everything went well, you should be able to see your new commit on the GitHub repository website.</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Stage/Commit/Push to GitHub</a:t>
            </a:r>
          </a:p>
        </p:txBody>
      </p:sp>
      <p:sp>
        <p:nvSpPr>
          <p:cNvPr id="3" name="Text Placeholder 2"/>
          <p:cNvSpPr>
            <a:spLocks noGrp="1"/>
          </p:cNvSpPr>
          <p:nvPr>
            <p:ph type="body" idx="13"/>
          </p:nvPr>
        </p:nvSpPr>
        <p:spPr/>
        <p:txBody>
          <a:bodyPr/>
          <a:lstStyle/>
          <a:p/>
        </p:txBody>
      </p:sp>
      <p:sp>
        <p:nvSpPr>
          <p:cNvPr id="5" name="Text Placeholder 4"/>
          <p:cNvSpPr>
            <a:spLocks noGrp="1"/>
          </p:cNvSpPr>
          <p:nvPr>
            <p:ph type="body" idx="2"/>
          </p:nvPr>
        </p:nvSpPr>
        <p:spPr/>
        <p:txBody>
          <a:bodyPr wrap="square"/>
          <a:lstStyle/>
          <a:p>
            <a:pPr/>
            <a:r>
              <a:rPr b="0" i="0" u="none" sz="1600">
                <a:solidFill>
                  <a:schemeClr val="dk1"/>
                </a:solidFill>
              </a:rPr>
              <a:t>We're almost done. The time has come to submit!</a:t>
            </a:r>
          </a:p>
        </p:txBody>
      </p:sp>
      <p:pic>
        <p:nvPicPr>
          <p:cNvPr id="6" name="Picture 5" descr="end-pushed.png"/>
          <p:cNvPicPr>
            <a:picLocks noChangeAspect="1"/>
          </p:cNvPicPr>
          <p:nvPr/>
        </p:nvPicPr>
        <p:blipFill>
          <a:blip r:embed="rId2"/>
          <a:stretch>
            <a:fillRect/>
          </a:stretch>
        </p:blipFill>
        <p:spPr>
          <a:xfrm>
            <a:off x="124298" y="1964098"/>
            <a:ext cx="4385553" cy="1843952"/>
          </a:xfrm>
          <a:prstGeom prst="rect">
            <a:avLst/>
          </a:prstGeom>
        </p:spPr>
      </p:pic>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Submitting on GradeScope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At the bottom of the assignment page on Canvas, you will see a box with GradeScope embedded inside (just like BlockPy!). GradeScope is a</a:t>
            </a:r>
            <a:r>
              <a:rPr b="0" i="0" u="none" sz="1600">
                <a:solidFill>
                  <a:schemeClr val="dk1"/>
                </a:solidFill>
              </a:rPr>
              <a:t> </a:t>
            </a:r>
            <a:r>
              <a:rPr b="0" i="0" u="none" sz="1600">
                <a:solidFill>
                  <a:schemeClr val="dk1"/>
                </a:solidFill>
              </a:rPr>
              <a:t>platform for running student code through instructor unit tests, which will give you automatic feedback and score you.</a:t>
            </a:r>
          </a:p>
          <a:p>
            <a:pPr/>
            <a:r>
              <a:rPr b="0" i="0" u="none" sz="1600">
                <a:solidFill>
                  <a:schemeClr val="dk1"/>
                </a:solidFill>
              </a:rPr>
              <a:t>For this assignment, GradeScope will run the same tests that we gave you. But in future assignments, we may have hidden</a:t>
            </a:r>
            <a:r>
              <a:rPr b="0" i="0" u="none" sz="1600">
                <a:solidFill>
                  <a:schemeClr val="dk1"/>
                </a:solidFill>
              </a:rPr>
              <a:t> </a:t>
            </a:r>
            <a:r>
              <a:rPr b="0" i="0" u="none" sz="1600">
                <a:solidFill>
                  <a:schemeClr val="dk1"/>
                </a:solidFill>
              </a:rPr>
              <a:t>tests. This helps make sure that you are fulfilling all the parts of the assignment, and not just coding directly</a:t>
            </a:r>
            <a:r>
              <a:rPr b="0" i="0" u="none" sz="1600">
                <a:solidFill>
                  <a:schemeClr val="dk1"/>
                </a:solidFill>
              </a:rPr>
              <a:t> </a:t>
            </a:r>
            <a:r>
              <a:rPr b="0" i="0" u="none" sz="1600">
                <a:solidFill>
                  <a:schemeClr val="dk1"/>
                </a:solidFill>
              </a:rPr>
              <a:t>against the tests we gave you. Make sure you follow all the instructions!</a:t>
            </a:r>
          </a:p>
          <a:p>
            <a:pPr/>
            <a:r>
              <a:rPr b="0" i="0" u="none" sz="1600">
                <a:solidFill>
                  <a:schemeClr val="dk1"/>
                </a:solidFill>
              </a:rPr>
              <a:t>In the box below, click Submit and then choose "GitHub" as the submission method.</a:t>
            </a:r>
          </a:p>
          <a:p>
            <a:pPr/>
            <a:r>
              <a:rPr b="0" i="0" u="none" sz="1600">
                <a:solidFill>
                  <a:schemeClr val="dk1"/>
                </a:solidFill>
              </a:rPr>
              <a:t>The first time you submit your repository, you will need to authorize Gradescope to access your git repository.</a:t>
            </a:r>
          </a:p>
          <a:p>
            <a:pPr/>
            <a:r>
              <a:rPr b="0" i="0" u="none" sz="1600">
                <a:solidFill>
                  <a:schemeClr val="dk1"/>
                </a:solidFill>
              </a:rPr>
              <a:t>When you click to authorize GitHub with Gradescope, the embedded page may fail to load. If this happens, just open</a:t>
            </a:r>
            <a:r>
              <a:rPr b="0" i="0" u="none" sz="1600">
                <a:solidFill>
                  <a:schemeClr val="dk1"/>
                </a:solidFill>
              </a:rPr>
              <a:t> </a:t>
            </a:r>
            <a:r>
              <a:rPr b="0" i="0" u="none" sz="1600">
                <a:solidFill>
                  <a:schemeClr val="dk1"/>
                </a:solidFill>
              </a:rPr>
              <a:t>https://gradescope.com</a:t>
            </a:r>
            <a:r>
              <a:rPr b="0" i="0" u="none" sz="1600">
                <a:solidFill>
                  <a:schemeClr val="dk1"/>
                </a:solidFill>
              </a:rPr>
              <a:t>, go into the course and assignment (</a:t>
            </a:r>
            <a:r>
              <a:rPr b="0" i="0" u="none" sz="1600">
                <a:solidFill>
                  <a:schemeClr val="dk1"/>
                </a:solidFill>
                <a:latin typeface="Courier New"/>
              </a:rPr>
              <a:t>"Homework 0- Setup Check"</a:t>
            </a:r>
            <a:r>
              <a:rPr b="0" i="0" u="none" sz="1600">
                <a:solidFill>
                  <a:schemeClr val="dk1"/>
                </a:solidFill>
              </a:rPr>
              <a:t>), and authorize there. The</a:t>
            </a:r>
            <a:r>
              <a:rPr b="0" i="0" u="none" sz="1600">
                <a:solidFill>
                  <a:schemeClr val="dk1"/>
                </a:solidFill>
              </a:rPr>
              <a:t> </a:t>
            </a:r>
            <a:r>
              <a:rPr b="0" i="0" u="none" sz="1600">
                <a:solidFill>
                  <a:schemeClr val="dk1"/>
                </a:solidFill>
              </a:rPr>
              <a:t>permissions should work fine in a separate browser tab.</a:t>
            </a:r>
          </a:p>
          <a:p>
            <a:pPr/>
            <a:r>
              <a:rPr b="0" i="0" u="none" sz="1600">
                <a:solidFill>
                  <a:schemeClr val="dk1"/>
                </a:solidFill>
              </a:rPr>
              <a:t>Type the name of your repository and choose it from the dropdown. It should start with </a:t>
            </a:r>
            <a:r>
              <a:rPr b="0" i="0" u="none" sz="1600">
                <a:solidFill>
                  <a:schemeClr val="dk1"/>
                </a:solidFill>
                <a:latin typeface="Courier New"/>
              </a:rPr>
              <a:t>hw1</a:t>
            </a:r>
            <a:r>
              <a:rPr b="0" i="0" u="none" sz="1600">
                <a:solidFill>
                  <a:schemeClr val="dk1"/>
                </a:solidFill>
              </a:rPr>
              <a:t>.</a:t>
            </a:r>
          </a:p>
          <a:p>
            <a:pPr/>
            <a:r>
              <a:rPr b="0" i="0" u="none" sz="1600">
                <a:solidFill>
                  <a:schemeClr val="dk1"/>
                </a:solidFill>
              </a:rPr>
              <a:t>From the branch dropdown, choose the </a:t>
            </a:r>
            <a:r>
              <a:rPr b="0" i="0" u="none" sz="1600">
                <a:solidFill>
                  <a:schemeClr val="dk1"/>
                </a:solidFill>
                <a:latin typeface="Courier New"/>
              </a:rPr>
              <a:t>main</a:t>
            </a:r>
            <a:r>
              <a:rPr b="0" i="0" u="none" sz="1600">
                <a:solidFill>
                  <a:schemeClr val="dk1"/>
                </a:solidFill>
              </a:rPr>
              <a:t> branch.</a:t>
            </a:r>
          </a:p>
          <a:p>
            <a:pPr/>
            <a:r>
              <a:rPr b="0" i="0" u="none" sz="1600">
                <a:solidFill>
                  <a:schemeClr val="dk1"/>
                </a:solidFill>
              </a:rPr>
              <a:t>You can submit multiple times before the deadline. Your last submission will determine your grade. For many assignments,</a:t>
            </a:r>
            <a:r>
              <a:rPr b="0" i="0" u="none" sz="1600">
                <a:solidFill>
                  <a:schemeClr val="dk1"/>
                </a:solidFill>
              </a:rPr>
              <a:t> </a:t>
            </a:r>
            <a:r>
              <a:rPr b="0" i="0" u="none" sz="1600">
                <a:solidFill>
                  <a:schemeClr val="dk1"/>
                </a:solidFill>
              </a:rPr>
              <a:t>we will give you additional feedback beyond what the autograder will give you, so do not assume that your grade will</a:t>
            </a:r>
            <a:r>
              <a:rPr b="0" i="0" u="none" sz="1600">
                <a:solidFill>
                  <a:schemeClr val="dk1"/>
                </a:solidFill>
              </a:rPr>
              <a:t> </a:t>
            </a:r>
            <a:r>
              <a:rPr b="0" i="0" u="none" sz="1600">
                <a:solidFill>
                  <a:schemeClr val="dk1"/>
                </a:solidFill>
              </a:rPr>
              <a:t>remain as it is. However, if the autograder reports any issues, you should definitely handle them now!</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Summary</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Let us review all the steps we took in this assignment:</a:t>
            </a:r>
          </a:p>
          <a:p>
            <a:pPr lvl="1"/>
            <a:r>
              <a:rPr b="0" i="0" u="none" sz="1600">
                <a:solidFill>
                  <a:schemeClr val="dk1"/>
                </a:solidFill>
              </a:rPr>
              <a:t>Created a fork of the assignment on GitHub Classroom</a:t>
            </a:r>
          </a:p>
          <a:p>
            <a:pPr lvl="1"/>
            <a:r>
              <a:rPr b="0" i="0" u="none" sz="1600">
                <a:solidFill>
                  <a:schemeClr val="dk1"/>
                </a:solidFill>
              </a:rPr>
              <a:t>Cloned the repository onto your computer</a:t>
            </a:r>
          </a:p>
          <a:p>
            <a:pPr lvl="1"/>
            <a:r>
              <a:rPr b="0" i="0" u="none" sz="1600">
                <a:solidFill>
                  <a:schemeClr val="dk1"/>
                </a:solidFill>
              </a:rPr>
              <a:t>Installed the project's modules using npm install</a:t>
            </a:r>
          </a:p>
          <a:p>
            <a:pPr lvl="1"/>
            <a:r>
              <a:rPr b="0" i="0" u="none" sz="1600">
                <a:solidFill>
                  <a:schemeClr val="dk1"/>
                </a:solidFill>
              </a:rPr>
              <a:t>Ran the project's tests using npm run test</a:t>
            </a:r>
          </a:p>
          <a:p>
            <a:pPr lvl="1"/>
            <a:r>
              <a:rPr b="0" i="0" u="none" sz="1600">
                <a:solidFill>
                  <a:schemeClr val="dk1"/>
                </a:solidFill>
              </a:rPr>
              <a:t>Edited the Typescript source code files for the project in the src/ directory</a:t>
            </a:r>
          </a:p>
          <a:p>
            <a:pPr lvl="1"/>
            <a:r>
              <a:rPr b="0" i="0" u="none" sz="1600">
                <a:solidFill>
                  <a:schemeClr val="dk1"/>
                </a:solidFill>
              </a:rPr>
              <a:t>Reran the tests to make sure everything worked</a:t>
            </a:r>
          </a:p>
          <a:p>
            <a:pPr lvl="1"/>
            <a:r>
              <a:rPr b="0" i="0" u="none" sz="1600">
                <a:solidFill>
                  <a:schemeClr val="dk1"/>
                </a:solidFill>
              </a:rPr>
              <a:t>Staged, Commited, and Pushed the changes to your repository</a:t>
            </a:r>
          </a:p>
          <a:p>
            <a:pPr lvl="1"/>
            <a:r>
              <a:rPr b="0" i="0" u="none" sz="1600">
                <a:solidFill>
                  <a:schemeClr val="dk1"/>
                </a:solidFill>
              </a:rPr>
              <a:t>Submitted the repository below to GradeScope</a:t>
            </a:r>
          </a:p>
          <a:p>
            <a:pPr lvl="1"/>
            <a:r>
              <a:rPr b="0" i="0" u="none" sz="1600">
                <a:solidFill>
                  <a:schemeClr val="dk1"/>
                </a:solidFill>
              </a:rPr>
              <a:t>Confirmed that we passed all the autograder tests</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Summary</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This will be the workflow for the rest of the semester, so get used to it!</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dk1"/>
                </a:solidFill>
              </a:rPr>
              <a:t/>
            </a:r>
          </a:p>
        </p:txBody>
      </p:sp>
      <p:sp>
        <p:nvSpPr>
          <p:cNvPr id="3" name="Text Placeholder 2"/>
          <p:cNvSpPr>
            <a:spLocks noGrp="1"/>
          </p:cNvSpPr>
          <p:nvPr>
            <p:ph type="body" idx="1"/>
          </p:nvPr>
        </p:nvSpPr>
        <p:spPr/>
        <p:txBody>
          <a:bodyPr wrap="square"/>
          <a:lstStyle/>
          <a:p>
            <a:pPr/>
            <a:r>
              <a:rPr b="0" i="0" u="none" sz="4000">
                <a:solidFill>
                  <a:schemeClr val="dk1"/>
                </a:solidFill>
              </a:rPr>
              <a:t>Setup</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Overview</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0" i="0" u="none" sz="1600">
                <a:solidFill>
                  <a:schemeClr val="dk1"/>
                </a:solidFill>
              </a:rPr>
              <a:t>This section helps you figure out how to setup your environment, install everything, and make sure your environment is correct.</a:t>
            </a:r>
          </a:p>
          <a:p>
            <a:pPr/>
            <a:r>
              <a:rPr b="0" i="0" u="none" sz="1600">
                <a:solidFill>
                  <a:schemeClr val="dk1"/>
                </a:solidFill>
              </a:rPr>
              <a:t>If everything goes well, this will only take you about 20 minutes. But it is very normal to encounter issues if you are</a:t>
            </a:r>
            <a:r>
              <a:rPr b="0" i="0" u="none" sz="1600">
                <a:solidFill>
                  <a:schemeClr val="dk1"/>
                </a:solidFill>
              </a:rPr>
              <a:t> </a:t>
            </a:r>
            <a:r>
              <a:rPr b="0" i="0" u="none" sz="1600">
                <a:solidFill>
                  <a:schemeClr val="dk1"/>
                </a:solidFill>
              </a:rPr>
              <a:t>not used to this workflow. Don't worry, you will be an expert soon!</a:t>
            </a:r>
          </a:p>
          <a:p>
            <a:pPr/>
            <a:r>
              <a:rPr b="0" i="0" u="none" sz="1600">
                <a:solidFill>
                  <a:schemeClr val="dk1"/>
                </a:solidFill>
              </a:rPr>
              <a:t>Making web applications is super complicated, so we are going to be really pushy about your environment's setup and the eventual structure of our web application. If this seems limiting, that's the idea.</a:t>
            </a:r>
            <a:r>
              <a:rPr b="0" i="0" u="none" sz="1600">
                <a:solidFill>
                  <a:schemeClr val="dk1"/>
                </a:solidFill>
              </a:rPr>
              <a:t> </a:t>
            </a:r>
            <a:r>
              <a:rPr b="0" i="0" u="none" sz="1600">
                <a:solidFill>
                  <a:schemeClr val="dk1"/>
                </a:solidFill>
              </a:rPr>
              <a:t>Please try to stay within the bounds we give you, as you experiment and try things out!</a:t>
            </a:r>
          </a:p>
          <a:p>
            <a:pPr/>
            <a:r>
              <a:rPr b="0" i="0" u="none" sz="1600">
                <a:solidFill>
                  <a:schemeClr val="dk1"/>
                </a:solidFill>
              </a:rPr>
              <a:t>Do not skip steps.</a:t>
            </a:r>
          </a:p>
          <a:p>
            <a:pPr/>
            <a:r>
              <a:rPr b="0" i="0" u="none" sz="1600">
                <a:solidFill>
                  <a:schemeClr val="dk1"/>
                </a:solidFill>
              </a:rPr>
              <a:t>Read error messages, and ask questions. Talk to humans as needed to get help, and use google intelligently.</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wrap="square"/>
          <a:lstStyle/>
          <a:p>
            <a:pPr/>
            <a:r>
              <a:rPr b="0" i="0" u="none" sz="1600">
                <a:solidFill>
                  <a:schemeClr val="lt1"/>
                </a:solidFill>
              </a:rPr>
              <a:t>Get VSCode</a:t>
            </a:r>
          </a:p>
        </p:txBody>
      </p:sp>
      <p:sp>
        <p:nvSpPr>
          <p:cNvPr id="3" name="Text Placeholder 2"/>
          <p:cNvSpPr>
            <a:spLocks noGrp="1"/>
          </p:cNvSpPr>
          <p:nvPr>
            <p:ph type="body" idx="13"/>
          </p:nvPr>
        </p:nvSpPr>
        <p:spPr/>
        <p:txBody>
          <a:bodyPr/>
          <a:lstStyle/>
          <a:p/>
        </p:txBody>
      </p:sp>
      <p:sp>
        <p:nvSpPr>
          <p:cNvPr id="4" name="Text Placeholder 3"/>
          <p:cNvSpPr>
            <a:spLocks noGrp="1"/>
          </p:cNvSpPr>
          <p:nvPr>
            <p:ph type="body" idx="1"/>
          </p:nvPr>
        </p:nvSpPr>
        <p:spPr/>
        <p:txBody>
          <a:bodyPr wrap="square"/>
          <a:lstStyle/>
          <a:p>
            <a:pPr/>
            <a:r>
              <a:rPr b="1" i="0" u="none" sz="1600">
                <a:solidFill>
                  <a:schemeClr val="dk1"/>
                </a:solidFill>
              </a:rPr>
              <a:t>Download </a:t>
            </a:r>
            <a:r>
              <a:rPr b="1" i="0" u="none" sz="1600">
                <a:solidFill>
                  <a:schemeClr val="dk1"/>
                </a:solidFill>
              </a:rPr>
              <a:t>Visual Studio Code</a:t>
            </a:r>
          </a:p>
          <a:p>
            <a:pPr/>
            <a:r>
              <a:rPr b="0" i="0" u="none" sz="1600">
                <a:solidFill>
                  <a:schemeClr val="dk1"/>
                </a:solidFill>
              </a:rPr>
              <a:t>VS Code is an IDE (Integrated Development Environment) that you will program in. </a:t>
            </a:r>
          </a:p>
          <a:p>
            <a:pPr/>
            <a:r>
              <a:rPr b="0" i="0" u="none" sz="1600">
                <a:solidFill>
                  <a:schemeClr val="dk1"/>
                </a:solidFill>
              </a:rPr>
              <a:t>When you have VS Code downloaded, open the application. You will need to install two extensions.</a:t>
            </a:r>
          </a:p>
          <a:p>
            <a:pPr/>
            <a:r>
              <a:rPr b="0" i="0" u="none" sz="1600">
                <a:solidFill>
                  <a:schemeClr val="dk1"/>
                </a:solidFill>
              </a:rPr>
              <a:t>To open the extension menu, you can type </a:t>
            </a:r>
            <a:r>
              <a:rPr b="0" i="0" u="none" sz="1600">
                <a:solidFill>
                  <a:schemeClr val="dk1"/>
                </a:solidFill>
                <a:latin typeface="Courier New"/>
              </a:rPr>
              <a:t>Ctrl+Shift+X</a:t>
            </a:r>
            <a:r>
              <a:rPr b="0" i="0" u="none" sz="1600">
                <a:solidFill>
                  <a:schemeClr val="dk1"/>
                </a:solidFill>
              </a:rPr>
              <a:t> (Windows) or </a:t>
            </a:r>
            <a:r>
              <a:rPr b="0" i="0" u="none" sz="1600">
                <a:solidFill>
                  <a:schemeClr val="dk1"/>
                </a:solidFill>
                <a:latin typeface="Courier New"/>
              </a:rPr>
              <a:t>Cmd+Shift+X</a:t>
            </a:r>
            <a:r>
              <a:rPr b="0" i="0" u="none" sz="1600">
                <a:solidFill>
                  <a:schemeClr val="dk1"/>
                </a:solidFill>
              </a:rPr>
              <a:t> (Mac). There is also a navigation bar on the left side of your screen and you can click the extensions menu that looks like this:</a:t>
            </a:r>
          </a:p>
        </p:txBody>
      </p:sp>
      <p:pic>
        <p:nvPicPr>
          <p:cNvPr id="6" name="Picture 5" descr="setup_extension_icon.png"/>
          <p:cNvPicPr>
            <a:picLocks noChangeAspect="1"/>
          </p:cNvPicPr>
          <p:nvPr/>
        </p:nvPicPr>
        <p:blipFill>
          <a:blip r:embed="rId2"/>
          <a:stretch>
            <a:fillRect/>
          </a:stretch>
        </p:blipFill>
        <p:spPr>
          <a:xfrm>
            <a:off x="5313468" y="1295399"/>
            <a:ext cx="3026914" cy="3181349"/>
          </a:xfrm>
          <a:prstGeom prst="rect">
            <a:avLst/>
          </a:prstGeom>
        </p:spPr>
      </p:pic>
    </p:spTree>
  </p:cSld>
  <p:clrMapOvr>
    <a:masterClrMapping/>
  </p:clrMapOvr>
</p:sld>
</file>

<file path=ppt/theme/theme1.xml><?xml version="1.0" encoding="utf-8"?>
<a:theme xmlns:a="http://schemas.openxmlformats.org/drawingml/2006/main" name="Office Theme">
  <a:themeElements>
    <a:clrScheme name="UD Primary and Secondary">
      <a:dk1>
        <a:srgbClr val="000000"/>
      </a:dk1>
      <a:lt1>
        <a:srgbClr val="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10</Words>
  <Application>Microsoft Office PowerPoint</Application>
  <PresentationFormat>On-screen Show (16:9)</PresentationFormat>
  <Paragraphs>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Cory Bart</dc:creator>
  <cp:lastModifiedBy>Bart, Austin</cp:lastModifiedBy>
  <cp:revision>22</cp:revision>
  <dcterms:modified xsi:type="dcterms:W3CDTF">2024-08-23T14:46:32Z</dcterms:modified>
</cp:coreProperties>
</file>